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383" r:id="rId3"/>
    <p:sldId id="257" r:id="rId4"/>
    <p:sldId id="323" r:id="rId5"/>
    <p:sldId id="326" r:id="rId6"/>
    <p:sldId id="325" r:id="rId7"/>
    <p:sldId id="329" r:id="rId8"/>
    <p:sldId id="331" r:id="rId9"/>
    <p:sldId id="333" r:id="rId10"/>
    <p:sldId id="334" r:id="rId11"/>
    <p:sldId id="263" r:id="rId12"/>
    <p:sldId id="335" r:id="rId13"/>
    <p:sldId id="336" r:id="rId14"/>
    <p:sldId id="337" r:id="rId15"/>
    <p:sldId id="338" r:id="rId16"/>
    <p:sldId id="339" r:id="rId17"/>
    <p:sldId id="340" r:id="rId18"/>
    <p:sldId id="341" r:id="rId19"/>
    <p:sldId id="342" r:id="rId20"/>
    <p:sldId id="343" r:id="rId21"/>
    <p:sldId id="345" r:id="rId22"/>
    <p:sldId id="266" r:id="rId23"/>
    <p:sldId id="267" r:id="rId24"/>
    <p:sldId id="346" r:id="rId25"/>
    <p:sldId id="347" r:id="rId26"/>
    <p:sldId id="269" r:id="rId27"/>
    <p:sldId id="348" r:id="rId28"/>
    <p:sldId id="349" r:id="rId29"/>
    <p:sldId id="350" r:id="rId30"/>
    <p:sldId id="351" r:id="rId31"/>
    <p:sldId id="270" r:id="rId32"/>
    <p:sldId id="352" r:id="rId33"/>
    <p:sldId id="353" r:id="rId34"/>
    <p:sldId id="354" r:id="rId35"/>
    <p:sldId id="355" r:id="rId36"/>
    <p:sldId id="356" r:id="rId37"/>
    <p:sldId id="357" r:id="rId38"/>
    <p:sldId id="358" r:id="rId39"/>
    <p:sldId id="359" r:id="rId40"/>
    <p:sldId id="272" r:id="rId41"/>
    <p:sldId id="273" r:id="rId42"/>
    <p:sldId id="278" r:id="rId43"/>
    <p:sldId id="279" r:id="rId44"/>
    <p:sldId id="271" r:id="rId45"/>
    <p:sldId id="294" r:id="rId46"/>
    <p:sldId id="295" r:id="rId47"/>
    <p:sldId id="296" r:id="rId48"/>
    <p:sldId id="297" r:id="rId49"/>
    <p:sldId id="298" r:id="rId50"/>
    <p:sldId id="274" r:id="rId51"/>
    <p:sldId id="281" r:id="rId52"/>
    <p:sldId id="283" r:id="rId53"/>
    <p:sldId id="284" r:id="rId54"/>
    <p:sldId id="299" r:id="rId55"/>
    <p:sldId id="300" r:id="rId56"/>
    <p:sldId id="301" r:id="rId57"/>
    <p:sldId id="302" r:id="rId58"/>
    <p:sldId id="308" r:id="rId59"/>
    <p:sldId id="306" r:id="rId60"/>
    <p:sldId id="304" r:id="rId61"/>
    <p:sldId id="305" r:id="rId62"/>
    <p:sldId id="310" r:id="rId63"/>
    <p:sldId id="361" r:id="rId64"/>
    <p:sldId id="360" r:id="rId65"/>
    <p:sldId id="311" r:id="rId66"/>
    <p:sldId id="364" r:id="rId67"/>
    <p:sldId id="363" r:id="rId68"/>
    <p:sldId id="313" r:id="rId69"/>
    <p:sldId id="368" r:id="rId70"/>
    <p:sldId id="369" r:id="rId71"/>
    <p:sldId id="315" r:id="rId72"/>
    <p:sldId id="376" r:id="rId73"/>
    <p:sldId id="375" r:id="rId74"/>
    <p:sldId id="378" r:id="rId75"/>
    <p:sldId id="377" r:id="rId76"/>
    <p:sldId id="317" r:id="rId77"/>
    <p:sldId id="318" r:id="rId78"/>
    <p:sldId id="366" r:id="rId79"/>
    <p:sldId id="370" r:id="rId80"/>
    <p:sldId id="319" r:id="rId81"/>
    <p:sldId id="320" r:id="rId82"/>
    <p:sldId id="372" r:id="rId83"/>
    <p:sldId id="371" r:id="rId84"/>
    <p:sldId id="321" r:id="rId85"/>
    <p:sldId id="322" r:id="rId86"/>
    <p:sldId id="374" r:id="rId87"/>
    <p:sldId id="373" r:id="rId88"/>
    <p:sldId id="380" r:id="rId89"/>
    <p:sldId id="379" r:id="rId90"/>
    <p:sldId id="382" r:id="rId91"/>
    <p:sldId id="381" r:id="rId92"/>
    <p:sldId id="384" r:id="rId93"/>
    <p:sldId id="385" r:id="rId94"/>
    <p:sldId id="386" r:id="rId95"/>
    <p:sldId id="327" r:id="rId96"/>
    <p:sldId id="387" r:id="rId97"/>
    <p:sldId id="418" r:id="rId98"/>
    <p:sldId id="419" r:id="rId99"/>
    <p:sldId id="436" r:id="rId100"/>
    <p:sldId id="420" r:id="rId101"/>
    <p:sldId id="429" r:id="rId102"/>
    <p:sldId id="421" r:id="rId103"/>
    <p:sldId id="422" r:id="rId104"/>
    <p:sldId id="423" r:id="rId105"/>
    <p:sldId id="424" r:id="rId106"/>
    <p:sldId id="425" r:id="rId107"/>
    <p:sldId id="426" r:id="rId108"/>
    <p:sldId id="427" r:id="rId109"/>
    <p:sldId id="462" r:id="rId110"/>
    <p:sldId id="461" r:id="rId111"/>
    <p:sldId id="460" r:id="rId112"/>
    <p:sldId id="459" r:id="rId113"/>
    <p:sldId id="458" r:id="rId114"/>
    <p:sldId id="457" r:id="rId115"/>
    <p:sldId id="456" r:id="rId116"/>
    <p:sldId id="455" r:id="rId117"/>
    <p:sldId id="454" r:id="rId118"/>
    <p:sldId id="453" r:id="rId119"/>
    <p:sldId id="452" r:id="rId120"/>
    <p:sldId id="451" r:id="rId121"/>
    <p:sldId id="450" r:id="rId122"/>
    <p:sldId id="449" r:id="rId123"/>
    <p:sldId id="448" r:id="rId124"/>
    <p:sldId id="447" r:id="rId125"/>
    <p:sldId id="446" r:id="rId126"/>
    <p:sldId id="445" r:id="rId127"/>
    <p:sldId id="444" r:id="rId128"/>
    <p:sldId id="443" r:id="rId129"/>
    <p:sldId id="440" r:id="rId130"/>
    <p:sldId id="439" r:id="rId131"/>
    <p:sldId id="438" r:id="rId132"/>
    <p:sldId id="437" r:id="rId133"/>
    <p:sldId id="428" r:id="rId134"/>
    <p:sldId id="415" r:id="rId135"/>
    <p:sldId id="430" r:id="rId136"/>
    <p:sldId id="416" r:id="rId137"/>
    <p:sldId id="434" r:id="rId138"/>
    <p:sldId id="431" r:id="rId139"/>
    <p:sldId id="417" r:id="rId140"/>
    <p:sldId id="435" r:id="rId141"/>
    <p:sldId id="409" r:id="rId142"/>
    <p:sldId id="277" r:id="rId143"/>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2D7795-1284-9512-5CD2-5284233B4830}" v="3" dt="2023-05-09T05:13:19.333"/>
    <p1510:client id="{55A9FD83-5E37-8E94-02A4-44256AEDAE13}" v="615" dt="2023-06-07T11:02:54.144"/>
    <p1510:client id="{60900D9C-5F93-9E8D-DA8C-B82EB3437200}" v="233" dt="2023-06-07T13:46:49.057"/>
    <p1510:client id="{773A3E1B-83DA-C75F-06ED-0FC6BD682409}" v="94" dt="2023-05-16T05:53:03.635"/>
    <p1510:client id="{81C91B85-A4CB-96CE-7B44-29C5E247756F}" v="517" dt="2023-05-09T05:59:44.684"/>
    <p1510:client id="{8AD7E91E-DDC0-A209-0218-571404998DCF}" v="1853" dt="2023-06-06T06:04:27.317"/>
    <p1510:client id="{A6CCE0FD-A848-AB5B-A2AA-620989453C38}" v="341" dt="2023-05-30T06:00:22.960"/>
    <p1510:client id="{BA332020-BFCF-A636-F3DA-9DCE817677FD}" v="248" dt="2023-06-07T13:20:34.161"/>
    <p1510:client id="{DA716979-1B93-4C14-EEB5-B9203A7C690A}" v="31" dt="2023-05-23T05:59:14.922"/>
    <p1510:client id="{E57C9245-01CD-8C85-B0AB-0C938F883830}" v="160" dt="2023-05-08T16:58:56.824"/>
    <p1510:client id="{F135798F-1DDE-3DFD-8398-2625DD0E5857}" v="18" dt="2023-05-08T17:02:35.4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4249" autoAdjust="0"/>
  </p:normalViewPr>
  <p:slideViewPr>
    <p:cSldViewPr snapToGrid="0">
      <p:cViewPr>
        <p:scale>
          <a:sx n="66" d="100"/>
          <a:sy n="66" d="100"/>
        </p:scale>
        <p:origin x="121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D0FF55-05E5-4383-9048-2BCE64771F8B}"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B1A12622-42E7-411A-89B9-EEEEB2439F32}">
      <dgm:prSet/>
      <dgm:spPr/>
      <dgm:t>
        <a:bodyPr/>
        <a:lstStyle/>
        <a:p>
          <a:pPr rtl="0"/>
          <a:r>
            <a:rPr lang="id-ID"/>
            <a:t>Fraud asuransi terjadi ketika individu atau organisasi membuat klaim palsu kepada perusahaan asuransi dengan tujuan untuk memperoleh manfaat atau kompensasi finansial yang sebenarnya tidak mereka berhak terima</a:t>
          </a:r>
          <a:r>
            <a:rPr lang="id-ID">
              <a:latin typeface="Posterama"/>
            </a:rPr>
            <a:t> [1].</a:t>
          </a:r>
          <a:endParaRPr lang="en-US"/>
        </a:p>
      </dgm:t>
    </dgm:pt>
    <dgm:pt modelId="{AE38E8C3-E0D4-4137-A62A-226713A045E2}" type="parTrans" cxnId="{E23FBADF-DBC8-4D93-9656-C39B55C71DF0}">
      <dgm:prSet/>
      <dgm:spPr/>
      <dgm:t>
        <a:bodyPr/>
        <a:lstStyle/>
        <a:p>
          <a:endParaRPr lang="en-US"/>
        </a:p>
      </dgm:t>
    </dgm:pt>
    <dgm:pt modelId="{4F01961D-9239-4573-9645-8D04EF9E0D20}" type="sibTrans" cxnId="{E23FBADF-DBC8-4D93-9656-C39B55C71DF0}">
      <dgm:prSet phldrT="1" phldr="0"/>
      <dgm:spPr/>
      <dgm:t>
        <a:bodyPr/>
        <a:lstStyle/>
        <a:p>
          <a:endParaRPr lang="en-US"/>
        </a:p>
      </dgm:t>
    </dgm:pt>
    <dgm:pt modelId="{DBA3B802-B091-41A9-9A3D-3C3F117072C7}">
      <dgm:prSet/>
      <dgm:spPr/>
      <dgm:t>
        <a:bodyPr/>
        <a:lstStyle/>
        <a:p>
          <a:r>
            <a:rPr lang="id-ID" err="1"/>
            <a:t>Fraud</a:t>
          </a:r>
          <a:r>
            <a:rPr lang="id-ID"/>
            <a:t> asuransi dapat terjadi dalam banyak bentuk, seperti:</a:t>
          </a:r>
          <a:endParaRPr lang="en-US"/>
        </a:p>
      </dgm:t>
    </dgm:pt>
    <dgm:pt modelId="{25CD6BD0-3344-4355-BF90-A6F81831EFCD}" type="parTrans" cxnId="{DAF49945-D1B6-44B5-96CD-494F1AFBCD46}">
      <dgm:prSet/>
      <dgm:spPr/>
      <dgm:t>
        <a:bodyPr/>
        <a:lstStyle/>
        <a:p>
          <a:endParaRPr lang="en-US"/>
        </a:p>
      </dgm:t>
    </dgm:pt>
    <dgm:pt modelId="{D74A189D-278C-42E9-BB38-B73E3410EA3D}" type="sibTrans" cxnId="{DAF49945-D1B6-44B5-96CD-494F1AFBCD46}">
      <dgm:prSet phldrT="2" phldr="0"/>
      <dgm:spPr/>
      <dgm:t>
        <a:bodyPr/>
        <a:lstStyle/>
        <a:p>
          <a:endParaRPr lang="en-US"/>
        </a:p>
      </dgm:t>
    </dgm:pt>
    <dgm:pt modelId="{7E5BD201-746B-41EE-86EC-B50AB79AD017}">
      <dgm:prSet/>
      <dgm:spPr/>
      <dgm:t>
        <a:bodyPr/>
        <a:lstStyle/>
        <a:p>
          <a:r>
            <a:rPr lang="id-ID"/>
            <a:t>Memalsukan kecelakaan atau cedera untuk mengumpulkan pembayaran asuransi</a:t>
          </a:r>
          <a:endParaRPr lang="en-US"/>
        </a:p>
      </dgm:t>
    </dgm:pt>
    <dgm:pt modelId="{0E21403F-5CFC-44E2-945D-A29227982F36}" type="parTrans" cxnId="{ACD7CE00-17CF-4A70-8A08-B0B868819F6C}">
      <dgm:prSet/>
      <dgm:spPr/>
      <dgm:t>
        <a:bodyPr/>
        <a:lstStyle/>
        <a:p>
          <a:endParaRPr lang="en-US"/>
        </a:p>
      </dgm:t>
    </dgm:pt>
    <dgm:pt modelId="{165AF3E5-B3BE-4E52-86CA-ED701B73E8E0}" type="sibTrans" cxnId="{ACD7CE00-17CF-4A70-8A08-B0B868819F6C}">
      <dgm:prSet/>
      <dgm:spPr/>
      <dgm:t>
        <a:bodyPr/>
        <a:lstStyle/>
        <a:p>
          <a:endParaRPr lang="en-US"/>
        </a:p>
      </dgm:t>
    </dgm:pt>
    <dgm:pt modelId="{BD804314-BD6A-45B3-9FD0-6D7BA38B840A}">
      <dgm:prSet/>
      <dgm:spPr/>
      <dgm:t>
        <a:bodyPr/>
        <a:lstStyle/>
        <a:p>
          <a:r>
            <a:rPr lang="id-ID"/>
            <a:t>Memalsukan klaim asuransi dengan melebih-lebihkan kerusakan atau kerugian</a:t>
          </a:r>
          <a:endParaRPr lang="en-US"/>
        </a:p>
      </dgm:t>
    </dgm:pt>
    <dgm:pt modelId="{A33A860A-C4FA-43DE-B916-7669903B3300}" type="parTrans" cxnId="{3A170A5D-467F-4FB6-8FDF-4C2C7DC97CD0}">
      <dgm:prSet/>
      <dgm:spPr/>
      <dgm:t>
        <a:bodyPr/>
        <a:lstStyle/>
        <a:p>
          <a:endParaRPr lang="en-US"/>
        </a:p>
      </dgm:t>
    </dgm:pt>
    <dgm:pt modelId="{4EADCC0C-6D79-4A28-A5C3-F23080B2E907}" type="sibTrans" cxnId="{3A170A5D-467F-4FB6-8FDF-4C2C7DC97CD0}">
      <dgm:prSet/>
      <dgm:spPr/>
      <dgm:t>
        <a:bodyPr/>
        <a:lstStyle/>
        <a:p>
          <a:endParaRPr lang="en-US"/>
        </a:p>
      </dgm:t>
    </dgm:pt>
    <dgm:pt modelId="{D9EF1650-07F6-46CE-9848-FB0C11EF7471}">
      <dgm:prSet/>
      <dgm:spPr/>
      <dgm:t>
        <a:bodyPr/>
        <a:lstStyle/>
        <a:p>
          <a:r>
            <a:rPr lang="id-ID"/>
            <a:t>Mengajukan dokumen atau </a:t>
          </a:r>
          <a:r>
            <a:rPr lang="id-ID" err="1"/>
            <a:t>kwitansi</a:t>
          </a:r>
          <a:r>
            <a:rPr lang="id-ID"/>
            <a:t> palsu untuk mendukung klaim</a:t>
          </a:r>
          <a:endParaRPr lang="en-US"/>
        </a:p>
      </dgm:t>
    </dgm:pt>
    <dgm:pt modelId="{504DC431-C281-4E05-AED4-97B48621B357}" type="parTrans" cxnId="{E0114F38-466B-4127-9857-C5C2C46DB989}">
      <dgm:prSet/>
      <dgm:spPr/>
      <dgm:t>
        <a:bodyPr/>
        <a:lstStyle/>
        <a:p>
          <a:endParaRPr lang="en-US"/>
        </a:p>
      </dgm:t>
    </dgm:pt>
    <dgm:pt modelId="{0D1F428F-84A8-45C8-86D8-E84376AF2DE4}" type="sibTrans" cxnId="{E0114F38-466B-4127-9857-C5C2C46DB989}">
      <dgm:prSet/>
      <dgm:spPr/>
      <dgm:t>
        <a:bodyPr/>
        <a:lstStyle/>
        <a:p>
          <a:endParaRPr lang="en-US"/>
        </a:p>
      </dgm:t>
    </dgm:pt>
    <dgm:pt modelId="{C1FD756F-B3FD-4666-90A3-89901E8A5EC6}">
      <dgm:prSet/>
      <dgm:spPr/>
      <dgm:t>
        <a:bodyPr/>
        <a:lstStyle/>
        <a:p>
          <a:r>
            <a:rPr lang="id-ID"/>
            <a:t>Memberikan informasi palsu tentang properti atau individu yang diasuransikan</a:t>
          </a:r>
          <a:endParaRPr lang="en-US"/>
        </a:p>
      </dgm:t>
    </dgm:pt>
    <dgm:pt modelId="{8055F6C6-C1EE-4FD6-BBC6-130178AE47C7}" type="parTrans" cxnId="{DC6651F1-BAFA-486B-B4DF-29BE7A4D3022}">
      <dgm:prSet/>
      <dgm:spPr/>
      <dgm:t>
        <a:bodyPr/>
        <a:lstStyle/>
        <a:p>
          <a:endParaRPr lang="en-US"/>
        </a:p>
      </dgm:t>
    </dgm:pt>
    <dgm:pt modelId="{223E16D7-783B-4A21-9452-049A6E515650}" type="sibTrans" cxnId="{DC6651F1-BAFA-486B-B4DF-29BE7A4D3022}">
      <dgm:prSet/>
      <dgm:spPr/>
      <dgm:t>
        <a:bodyPr/>
        <a:lstStyle/>
        <a:p>
          <a:endParaRPr lang="en-US"/>
        </a:p>
      </dgm:t>
    </dgm:pt>
    <dgm:pt modelId="{BF6E10A1-8C0D-4FF5-AFEE-AE77644ABB64}">
      <dgm:prSet/>
      <dgm:spPr/>
      <dgm:t>
        <a:bodyPr/>
        <a:lstStyle/>
        <a:p>
          <a:r>
            <a:rPr lang="id-ID"/>
            <a:t>Tidak melaporkan semua informasi yang relevan tentang klaim</a:t>
          </a:r>
        </a:p>
      </dgm:t>
    </dgm:pt>
    <dgm:pt modelId="{6FA5A8E8-CA05-4F7F-90F9-F84A32CEA8BC}" type="parTrans" cxnId="{FFF83C0F-414A-40B4-944F-40819696CCA6}">
      <dgm:prSet/>
      <dgm:spPr/>
      <dgm:t>
        <a:bodyPr/>
        <a:lstStyle/>
        <a:p>
          <a:endParaRPr lang="en-US"/>
        </a:p>
      </dgm:t>
    </dgm:pt>
    <dgm:pt modelId="{95B64C54-5C17-43E6-A5F9-4A3D8ACF8963}" type="sibTrans" cxnId="{FFF83C0F-414A-40B4-944F-40819696CCA6}">
      <dgm:prSet/>
      <dgm:spPr/>
      <dgm:t>
        <a:bodyPr/>
        <a:lstStyle/>
        <a:p>
          <a:endParaRPr lang="en-US"/>
        </a:p>
      </dgm:t>
    </dgm:pt>
    <dgm:pt modelId="{57965753-C9BD-49A3-AFE8-0461DA97E84C}">
      <dgm:prSet phldr="0"/>
      <dgm:spPr/>
      <dgm:t>
        <a:bodyPr/>
        <a:lstStyle/>
        <a:p>
          <a:pPr rtl="0"/>
          <a:r>
            <a:rPr lang="id-ID" err="1"/>
            <a:t>Fraud</a:t>
          </a:r>
          <a:r>
            <a:rPr lang="id-ID"/>
            <a:t> asuransi adalah tindakan ilegal yang dapat merugikan perusahaan asuransi. Perusahaan asuransi</a:t>
          </a:r>
          <a:r>
            <a:rPr lang="id-ID">
              <a:latin typeface="Posterama"/>
            </a:rPr>
            <a:t> perlu</a:t>
          </a:r>
          <a:r>
            <a:rPr lang="id-ID"/>
            <a:t> memiliki langkah-langkah untuk mendeteksi dan mencegah penipuan, seperti menyelidiki klaim dengan teliti</a:t>
          </a:r>
          <a:r>
            <a:rPr lang="id-ID">
              <a:latin typeface="Posterama"/>
            </a:rPr>
            <a:t> [1].</a:t>
          </a:r>
          <a:endParaRPr lang="id-ID"/>
        </a:p>
      </dgm:t>
    </dgm:pt>
    <dgm:pt modelId="{6DBD0DBB-1073-4A85-90B6-ABAE97AF6F39}" type="parTrans" cxnId="{D1DC72A0-269F-449B-99A4-2935FE07DFFF}">
      <dgm:prSet/>
      <dgm:spPr/>
      <dgm:t>
        <a:bodyPr/>
        <a:lstStyle/>
        <a:p>
          <a:endParaRPr lang="LID4096"/>
        </a:p>
      </dgm:t>
    </dgm:pt>
    <dgm:pt modelId="{D558E601-1E02-40AC-8A4C-094A337EA43C}" type="sibTrans" cxnId="{D1DC72A0-269F-449B-99A4-2935FE07DFFF}">
      <dgm:prSet phldrT="3" phldr="0"/>
      <dgm:spPr/>
      <dgm:t>
        <a:bodyPr/>
        <a:lstStyle/>
        <a:p>
          <a:endParaRPr lang="id-ID"/>
        </a:p>
      </dgm:t>
    </dgm:pt>
    <dgm:pt modelId="{A9781738-563C-4173-A9F4-48D7D3655444}" type="pres">
      <dgm:prSet presAssocID="{99D0FF55-05E5-4383-9048-2BCE64771F8B}" presName="linear" presStyleCnt="0">
        <dgm:presLayoutVars>
          <dgm:animLvl val="lvl"/>
          <dgm:resizeHandles val="exact"/>
        </dgm:presLayoutVars>
      </dgm:prSet>
      <dgm:spPr/>
    </dgm:pt>
    <dgm:pt modelId="{55795167-269F-4DC3-A26C-31997264AE0D}" type="pres">
      <dgm:prSet presAssocID="{B1A12622-42E7-411A-89B9-EEEEB2439F32}" presName="parentText" presStyleLbl="node1" presStyleIdx="0" presStyleCnt="3">
        <dgm:presLayoutVars>
          <dgm:chMax val="0"/>
          <dgm:bulletEnabled val="1"/>
        </dgm:presLayoutVars>
      </dgm:prSet>
      <dgm:spPr/>
    </dgm:pt>
    <dgm:pt modelId="{CCDE113B-1BEB-4A6C-8DA5-DC693924D2ED}" type="pres">
      <dgm:prSet presAssocID="{4F01961D-9239-4573-9645-8D04EF9E0D20}" presName="spacer" presStyleCnt="0"/>
      <dgm:spPr/>
    </dgm:pt>
    <dgm:pt modelId="{0951B945-75E4-4505-8661-088459055EA8}" type="pres">
      <dgm:prSet presAssocID="{DBA3B802-B091-41A9-9A3D-3C3F117072C7}" presName="parentText" presStyleLbl="node1" presStyleIdx="1" presStyleCnt="3">
        <dgm:presLayoutVars>
          <dgm:chMax val="0"/>
          <dgm:bulletEnabled val="1"/>
        </dgm:presLayoutVars>
      </dgm:prSet>
      <dgm:spPr/>
    </dgm:pt>
    <dgm:pt modelId="{9BE91954-A4EA-4371-8597-A3258CBEB8DF}" type="pres">
      <dgm:prSet presAssocID="{DBA3B802-B091-41A9-9A3D-3C3F117072C7}" presName="childText" presStyleLbl="revTx" presStyleIdx="0" presStyleCnt="1">
        <dgm:presLayoutVars>
          <dgm:bulletEnabled val="1"/>
        </dgm:presLayoutVars>
      </dgm:prSet>
      <dgm:spPr/>
    </dgm:pt>
    <dgm:pt modelId="{6BDE65BA-7F4F-4EFD-8108-3135AB5AD000}" type="pres">
      <dgm:prSet presAssocID="{57965753-C9BD-49A3-AFE8-0461DA97E84C}" presName="parentText" presStyleLbl="node1" presStyleIdx="2" presStyleCnt="3">
        <dgm:presLayoutVars>
          <dgm:chMax val="0"/>
          <dgm:bulletEnabled val="1"/>
        </dgm:presLayoutVars>
      </dgm:prSet>
      <dgm:spPr/>
    </dgm:pt>
  </dgm:ptLst>
  <dgm:cxnLst>
    <dgm:cxn modelId="{ACD7CE00-17CF-4A70-8A08-B0B868819F6C}" srcId="{DBA3B802-B091-41A9-9A3D-3C3F117072C7}" destId="{7E5BD201-746B-41EE-86EC-B50AB79AD017}" srcOrd="0" destOrd="0" parTransId="{0E21403F-5CFC-44E2-945D-A29227982F36}" sibTransId="{165AF3E5-B3BE-4E52-86CA-ED701B73E8E0}"/>
    <dgm:cxn modelId="{960FF207-619A-4847-A220-90520758BA8B}" type="presOf" srcId="{99D0FF55-05E5-4383-9048-2BCE64771F8B}" destId="{A9781738-563C-4173-A9F4-48D7D3655444}" srcOrd="0" destOrd="0" presId="urn:microsoft.com/office/officeart/2005/8/layout/vList2"/>
    <dgm:cxn modelId="{FFF83C0F-414A-40B4-944F-40819696CCA6}" srcId="{DBA3B802-B091-41A9-9A3D-3C3F117072C7}" destId="{BF6E10A1-8C0D-4FF5-AFEE-AE77644ABB64}" srcOrd="4" destOrd="0" parTransId="{6FA5A8E8-CA05-4F7F-90F9-F84A32CEA8BC}" sibTransId="{95B64C54-5C17-43E6-A5F9-4A3D8ACF8963}"/>
    <dgm:cxn modelId="{CDE2BC1A-EA08-4F8D-9139-D910A652863C}" type="presOf" srcId="{D9EF1650-07F6-46CE-9848-FB0C11EF7471}" destId="{9BE91954-A4EA-4371-8597-A3258CBEB8DF}" srcOrd="0" destOrd="2" presId="urn:microsoft.com/office/officeart/2005/8/layout/vList2"/>
    <dgm:cxn modelId="{EC826F22-1AA1-4892-AF36-CA7C7C573006}" type="presOf" srcId="{B1A12622-42E7-411A-89B9-EEEEB2439F32}" destId="{55795167-269F-4DC3-A26C-31997264AE0D}" srcOrd="0" destOrd="0" presId="urn:microsoft.com/office/officeart/2005/8/layout/vList2"/>
    <dgm:cxn modelId="{E0114F38-466B-4127-9857-C5C2C46DB989}" srcId="{DBA3B802-B091-41A9-9A3D-3C3F117072C7}" destId="{D9EF1650-07F6-46CE-9848-FB0C11EF7471}" srcOrd="2" destOrd="0" parTransId="{504DC431-C281-4E05-AED4-97B48621B357}" sibTransId="{0D1F428F-84A8-45C8-86D8-E84376AF2DE4}"/>
    <dgm:cxn modelId="{3A170A5D-467F-4FB6-8FDF-4C2C7DC97CD0}" srcId="{DBA3B802-B091-41A9-9A3D-3C3F117072C7}" destId="{BD804314-BD6A-45B3-9FD0-6D7BA38B840A}" srcOrd="1" destOrd="0" parTransId="{A33A860A-C4FA-43DE-B916-7669903B3300}" sibTransId="{4EADCC0C-6D79-4A28-A5C3-F23080B2E907}"/>
    <dgm:cxn modelId="{DAF49945-D1B6-44B5-96CD-494F1AFBCD46}" srcId="{99D0FF55-05E5-4383-9048-2BCE64771F8B}" destId="{DBA3B802-B091-41A9-9A3D-3C3F117072C7}" srcOrd="1" destOrd="0" parTransId="{25CD6BD0-3344-4355-BF90-A6F81831EFCD}" sibTransId="{D74A189D-278C-42E9-BB38-B73E3410EA3D}"/>
    <dgm:cxn modelId="{49CB7B7B-E4B9-482F-A029-608F877E6EBE}" type="presOf" srcId="{C1FD756F-B3FD-4666-90A3-89901E8A5EC6}" destId="{9BE91954-A4EA-4371-8597-A3258CBEB8DF}" srcOrd="0" destOrd="3" presId="urn:microsoft.com/office/officeart/2005/8/layout/vList2"/>
    <dgm:cxn modelId="{05CEDD85-BAA9-4487-9A3F-C7F7712D93AA}" type="presOf" srcId="{DBA3B802-B091-41A9-9A3D-3C3F117072C7}" destId="{0951B945-75E4-4505-8661-088459055EA8}" srcOrd="0" destOrd="0" presId="urn:microsoft.com/office/officeart/2005/8/layout/vList2"/>
    <dgm:cxn modelId="{B90F488F-CB5A-46E1-A2E2-3699959C244B}" type="presOf" srcId="{BD804314-BD6A-45B3-9FD0-6D7BA38B840A}" destId="{9BE91954-A4EA-4371-8597-A3258CBEB8DF}" srcOrd="0" destOrd="1" presId="urn:microsoft.com/office/officeart/2005/8/layout/vList2"/>
    <dgm:cxn modelId="{81D3DD91-82FC-4D43-8C33-C149D2BBE6AF}" type="presOf" srcId="{7E5BD201-746B-41EE-86EC-B50AB79AD017}" destId="{9BE91954-A4EA-4371-8597-A3258CBEB8DF}" srcOrd="0" destOrd="0" presId="urn:microsoft.com/office/officeart/2005/8/layout/vList2"/>
    <dgm:cxn modelId="{D1DC72A0-269F-449B-99A4-2935FE07DFFF}" srcId="{99D0FF55-05E5-4383-9048-2BCE64771F8B}" destId="{57965753-C9BD-49A3-AFE8-0461DA97E84C}" srcOrd="2" destOrd="0" parTransId="{6DBD0DBB-1073-4A85-90B6-ABAE97AF6F39}" sibTransId="{D558E601-1E02-40AC-8A4C-094A337EA43C}"/>
    <dgm:cxn modelId="{02DAFCC7-AE60-4BA9-8DEE-B05D36B36438}" type="presOf" srcId="{57965753-C9BD-49A3-AFE8-0461DA97E84C}" destId="{6BDE65BA-7F4F-4EFD-8108-3135AB5AD000}" srcOrd="0" destOrd="0" presId="urn:microsoft.com/office/officeart/2005/8/layout/vList2"/>
    <dgm:cxn modelId="{C317D1CC-F7BF-4EC8-B9CC-4473FCE3F20B}" type="presOf" srcId="{BF6E10A1-8C0D-4FF5-AFEE-AE77644ABB64}" destId="{9BE91954-A4EA-4371-8597-A3258CBEB8DF}" srcOrd="0" destOrd="4" presId="urn:microsoft.com/office/officeart/2005/8/layout/vList2"/>
    <dgm:cxn modelId="{E23FBADF-DBC8-4D93-9656-C39B55C71DF0}" srcId="{99D0FF55-05E5-4383-9048-2BCE64771F8B}" destId="{B1A12622-42E7-411A-89B9-EEEEB2439F32}" srcOrd="0" destOrd="0" parTransId="{AE38E8C3-E0D4-4137-A62A-226713A045E2}" sibTransId="{4F01961D-9239-4573-9645-8D04EF9E0D20}"/>
    <dgm:cxn modelId="{DC6651F1-BAFA-486B-B4DF-29BE7A4D3022}" srcId="{DBA3B802-B091-41A9-9A3D-3C3F117072C7}" destId="{C1FD756F-B3FD-4666-90A3-89901E8A5EC6}" srcOrd="3" destOrd="0" parTransId="{8055F6C6-C1EE-4FD6-BBC6-130178AE47C7}" sibTransId="{223E16D7-783B-4A21-9452-049A6E515650}"/>
    <dgm:cxn modelId="{C7D26B40-67C6-4FDF-AB85-A09018C6BD34}" type="presParOf" srcId="{A9781738-563C-4173-A9F4-48D7D3655444}" destId="{55795167-269F-4DC3-A26C-31997264AE0D}" srcOrd="0" destOrd="0" presId="urn:microsoft.com/office/officeart/2005/8/layout/vList2"/>
    <dgm:cxn modelId="{10ABCAD5-5503-4F8F-88B0-6A2092BABB57}" type="presParOf" srcId="{A9781738-563C-4173-A9F4-48D7D3655444}" destId="{CCDE113B-1BEB-4A6C-8DA5-DC693924D2ED}" srcOrd="1" destOrd="0" presId="urn:microsoft.com/office/officeart/2005/8/layout/vList2"/>
    <dgm:cxn modelId="{6E330A72-AEFA-44E1-BA69-632B807DD358}" type="presParOf" srcId="{A9781738-563C-4173-A9F4-48D7D3655444}" destId="{0951B945-75E4-4505-8661-088459055EA8}" srcOrd="2" destOrd="0" presId="urn:microsoft.com/office/officeart/2005/8/layout/vList2"/>
    <dgm:cxn modelId="{C7D12F9A-6895-41EF-A9CF-7D8A0731E004}" type="presParOf" srcId="{A9781738-563C-4173-A9F4-48D7D3655444}" destId="{9BE91954-A4EA-4371-8597-A3258CBEB8DF}" srcOrd="3" destOrd="0" presId="urn:microsoft.com/office/officeart/2005/8/layout/vList2"/>
    <dgm:cxn modelId="{A77D028B-FB3E-4230-807E-7A31A4DE6CFA}" type="presParOf" srcId="{A9781738-563C-4173-A9F4-48D7D3655444}" destId="{6BDE65BA-7F4F-4EFD-8108-3135AB5AD00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B45E9DA-682F-482B-933F-34E4CABD37B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05D3B89-56C2-45CA-81EE-2330B03B56A6}">
      <dgm:prSet/>
      <dgm:spPr/>
      <dgm:t>
        <a:bodyPr/>
        <a:lstStyle/>
        <a:p>
          <a:r>
            <a:rPr lang="id-ID" dirty="0" err="1"/>
            <a:t>Accuracy</a:t>
          </a:r>
          <a:r>
            <a:rPr lang="id-ID" dirty="0"/>
            <a:t>: rasio dari banyaknya observasi yang diprediksi dengan tepat terhadap total observasi sebesar 83%.</a:t>
          </a:r>
          <a:endParaRPr lang="en-US" dirty="0"/>
        </a:p>
      </dgm:t>
    </dgm:pt>
    <dgm:pt modelId="{23F9FC10-04FE-4B17-A03D-4A58662E311F}" type="parTrans" cxnId="{B1CBB0E0-E2BF-42F5-B7EF-72318B835C20}">
      <dgm:prSet/>
      <dgm:spPr/>
      <dgm:t>
        <a:bodyPr/>
        <a:lstStyle/>
        <a:p>
          <a:endParaRPr lang="en-US"/>
        </a:p>
      </dgm:t>
    </dgm:pt>
    <dgm:pt modelId="{87DC6056-2DE8-409D-AB56-D0DB07530FF2}" type="sibTrans" cxnId="{B1CBB0E0-E2BF-42F5-B7EF-72318B835C20}">
      <dgm:prSet/>
      <dgm:spPr/>
      <dgm:t>
        <a:bodyPr/>
        <a:lstStyle/>
        <a:p>
          <a:endParaRPr lang="en-US"/>
        </a:p>
      </dgm:t>
    </dgm:pt>
    <dgm:pt modelId="{63EBD872-5790-4325-94CF-BC2D9AA7F96A}">
      <dgm:prSet/>
      <dgm:spPr/>
      <dgm:t>
        <a:bodyPr/>
        <a:lstStyle/>
        <a:p>
          <a:r>
            <a:rPr lang="id-ID" dirty="0" err="1"/>
            <a:t>Precision</a:t>
          </a:r>
          <a:r>
            <a:rPr lang="id-ID" dirty="0"/>
            <a:t>: untuk observasi yang diprediksi dengan benar sebagai kelas positif (kelas 1) sebesar 63% dan untuk observasi yang diprediksi dengan benar sebagai kelas negatif (kelas 0) sebesar 94%.</a:t>
          </a:r>
          <a:endParaRPr lang="en-US" dirty="0"/>
        </a:p>
      </dgm:t>
    </dgm:pt>
    <dgm:pt modelId="{34C0CDDE-C454-4499-BF11-B09D1DF05366}" type="parTrans" cxnId="{13326BD7-F80A-4B68-89A0-6588B9B1C580}">
      <dgm:prSet/>
      <dgm:spPr/>
      <dgm:t>
        <a:bodyPr/>
        <a:lstStyle/>
        <a:p>
          <a:endParaRPr lang="en-US"/>
        </a:p>
      </dgm:t>
    </dgm:pt>
    <dgm:pt modelId="{2B56F6E0-ABD4-4ADC-B818-70FE0E91A929}" type="sibTrans" cxnId="{13326BD7-F80A-4B68-89A0-6588B9B1C580}">
      <dgm:prSet/>
      <dgm:spPr/>
      <dgm:t>
        <a:bodyPr/>
        <a:lstStyle/>
        <a:p>
          <a:endParaRPr lang="en-US"/>
        </a:p>
      </dgm:t>
    </dgm:pt>
    <dgm:pt modelId="{6A6A8777-50DA-4081-A85B-977A6E11C05C}">
      <dgm:prSet/>
      <dgm:spPr/>
      <dgm:t>
        <a:bodyPr/>
        <a:lstStyle/>
        <a:p>
          <a:r>
            <a:rPr lang="id-ID" dirty="0" err="1"/>
            <a:t>Recall</a:t>
          </a:r>
          <a:r>
            <a:rPr lang="id-ID" dirty="0"/>
            <a:t>: dari semua observasi yang merupakan kelas positif (kelas 1) sebesar 85% dapat diprediksi dengan tepat dan dari semua observasi yang merupakan kelas negatif (kelas 0) sebesar 82% dapat diprediksi dengan tepat.</a:t>
          </a:r>
          <a:endParaRPr lang="en-US" dirty="0"/>
        </a:p>
      </dgm:t>
    </dgm:pt>
    <dgm:pt modelId="{B1C61258-46FB-4822-8FBA-6D928ADE9E62}" type="parTrans" cxnId="{40D63CD5-9A0A-4A9E-BD9E-D56B1699D27C}">
      <dgm:prSet/>
      <dgm:spPr/>
      <dgm:t>
        <a:bodyPr/>
        <a:lstStyle/>
        <a:p>
          <a:endParaRPr lang="en-US"/>
        </a:p>
      </dgm:t>
    </dgm:pt>
    <dgm:pt modelId="{1CD939E2-000C-49F2-BD13-5A8470B3AE54}" type="sibTrans" cxnId="{40D63CD5-9A0A-4A9E-BD9E-D56B1699D27C}">
      <dgm:prSet/>
      <dgm:spPr/>
      <dgm:t>
        <a:bodyPr/>
        <a:lstStyle/>
        <a:p>
          <a:endParaRPr lang="en-US"/>
        </a:p>
      </dgm:t>
    </dgm:pt>
    <dgm:pt modelId="{4DEA397F-8529-4389-8386-D53AA8243AB4}">
      <dgm:prSet/>
      <dgm:spPr/>
      <dgm:t>
        <a:bodyPr/>
        <a:lstStyle/>
        <a:p>
          <a:r>
            <a:rPr lang="id-ID" dirty="0"/>
            <a:t>F1-score: 72% (kelas positif) dan 88% (kelas negatif), keduanya mendekati 1 </a:t>
          </a:r>
          <a:r>
            <a:rPr lang="id-ID" dirty="0" err="1"/>
            <a:t>dimana</a:t>
          </a:r>
          <a:r>
            <a:rPr lang="id-ID" dirty="0"/>
            <a:t> model memiliki presisi dan </a:t>
          </a:r>
          <a:r>
            <a:rPr lang="id-ID" dirty="0" err="1"/>
            <a:t>recall</a:t>
          </a:r>
          <a:r>
            <a:rPr lang="id-ID" dirty="0"/>
            <a:t> yang baik dalam memprediksi kelas.</a:t>
          </a:r>
          <a:endParaRPr lang="en-US" dirty="0"/>
        </a:p>
      </dgm:t>
    </dgm:pt>
    <dgm:pt modelId="{F7AC1D68-C547-43EA-B9EC-66BAA6A8FB57}" type="parTrans" cxnId="{F701C85D-37C0-429C-A1B9-4E60C1D1BA27}">
      <dgm:prSet/>
      <dgm:spPr/>
      <dgm:t>
        <a:bodyPr/>
        <a:lstStyle/>
        <a:p>
          <a:endParaRPr lang="en-US"/>
        </a:p>
      </dgm:t>
    </dgm:pt>
    <dgm:pt modelId="{BC60CE21-9E4B-4203-9171-0DAAD2D7C3DD}" type="sibTrans" cxnId="{F701C85D-37C0-429C-A1B9-4E60C1D1BA27}">
      <dgm:prSet/>
      <dgm:spPr/>
      <dgm:t>
        <a:bodyPr/>
        <a:lstStyle/>
        <a:p>
          <a:endParaRPr lang="en-US"/>
        </a:p>
      </dgm:t>
    </dgm:pt>
    <dgm:pt modelId="{8EC3996A-4B57-40BF-AAE5-D6A6AAE8A35C}">
      <dgm:prSet/>
      <dgm:spPr/>
      <dgm:t>
        <a:bodyPr/>
        <a:lstStyle/>
        <a:p>
          <a:r>
            <a:rPr lang="id-ID" dirty="0" err="1"/>
            <a:t>Support</a:t>
          </a:r>
          <a:r>
            <a:rPr lang="id-ID" dirty="0"/>
            <a:t>: 221 observasi berada pada kelas negatif dan 79 observasi berada pada kelas positif.</a:t>
          </a:r>
          <a:endParaRPr lang="en-US" dirty="0"/>
        </a:p>
      </dgm:t>
    </dgm:pt>
    <dgm:pt modelId="{97683885-9F00-44FF-A6EB-C66FEAFFC214}" type="parTrans" cxnId="{899A1FBD-90FB-41DD-9E2F-FE0310F71476}">
      <dgm:prSet/>
      <dgm:spPr/>
      <dgm:t>
        <a:bodyPr/>
        <a:lstStyle/>
        <a:p>
          <a:endParaRPr lang="en-US"/>
        </a:p>
      </dgm:t>
    </dgm:pt>
    <dgm:pt modelId="{0954A038-A4BA-4562-9A57-F40E45328875}" type="sibTrans" cxnId="{899A1FBD-90FB-41DD-9E2F-FE0310F71476}">
      <dgm:prSet/>
      <dgm:spPr/>
      <dgm:t>
        <a:bodyPr/>
        <a:lstStyle/>
        <a:p>
          <a:endParaRPr lang="en-US"/>
        </a:p>
      </dgm:t>
    </dgm:pt>
    <dgm:pt modelId="{D73DF921-18D2-41E8-8D1D-CC341BB72CB1}">
      <dgm:prSet/>
      <dgm:spPr/>
      <dgm:t>
        <a:bodyPr/>
        <a:lstStyle/>
        <a:p>
          <a:r>
            <a:rPr lang="id-ID" dirty="0" err="1"/>
            <a:t>Macro</a:t>
          </a:r>
          <a:r>
            <a:rPr lang="id-ID" dirty="0"/>
            <a:t> </a:t>
          </a:r>
          <a:r>
            <a:rPr lang="id-ID" dirty="0" err="1"/>
            <a:t>average</a:t>
          </a:r>
          <a:r>
            <a:rPr lang="id-ID" dirty="0"/>
            <a:t>: untuk </a:t>
          </a:r>
          <a:r>
            <a:rPr lang="id-ID" dirty="0" err="1"/>
            <a:t>precision</a:t>
          </a:r>
          <a:r>
            <a:rPr lang="id-ID" dirty="0"/>
            <a:t>, </a:t>
          </a:r>
          <a:r>
            <a:rPr lang="id-ID" dirty="0" err="1"/>
            <a:t>recall</a:t>
          </a:r>
          <a:r>
            <a:rPr lang="id-ID" dirty="0"/>
            <a:t>, dan f1-score semua nilai mendekati 1 sehingga model memiliki kinerja yang baik dalam memprediksi kelas.</a:t>
          </a:r>
          <a:endParaRPr lang="en-US" dirty="0"/>
        </a:p>
      </dgm:t>
    </dgm:pt>
    <dgm:pt modelId="{90F04414-179D-4D77-AAD0-D08C0DED28D3}" type="parTrans" cxnId="{8475D07D-D882-4AFB-8C4E-477060A511F5}">
      <dgm:prSet/>
      <dgm:spPr/>
      <dgm:t>
        <a:bodyPr/>
        <a:lstStyle/>
        <a:p>
          <a:endParaRPr lang="en-US"/>
        </a:p>
      </dgm:t>
    </dgm:pt>
    <dgm:pt modelId="{5FB275A4-BF97-41FE-9B1F-1CEDF3950B98}" type="sibTrans" cxnId="{8475D07D-D882-4AFB-8C4E-477060A511F5}">
      <dgm:prSet/>
      <dgm:spPr/>
      <dgm:t>
        <a:bodyPr/>
        <a:lstStyle/>
        <a:p>
          <a:endParaRPr lang="en-US"/>
        </a:p>
      </dgm:t>
    </dgm:pt>
    <dgm:pt modelId="{8BBF3CF2-91FA-48E2-93F0-1D92EC22E05F}">
      <dgm:prSet/>
      <dgm:spPr/>
      <dgm:t>
        <a:bodyPr/>
        <a:lstStyle/>
        <a:p>
          <a:r>
            <a:rPr lang="id-ID" dirty="0" err="1"/>
            <a:t>Weighted</a:t>
          </a:r>
          <a:r>
            <a:rPr lang="id-ID" dirty="0"/>
            <a:t> </a:t>
          </a:r>
          <a:r>
            <a:rPr lang="id-ID" dirty="0" err="1"/>
            <a:t>average</a:t>
          </a:r>
          <a:r>
            <a:rPr lang="id-ID" dirty="0"/>
            <a:t>: untuk </a:t>
          </a:r>
          <a:r>
            <a:rPr lang="id-ID" dirty="0" err="1"/>
            <a:t>precision</a:t>
          </a:r>
          <a:r>
            <a:rPr lang="id-ID" dirty="0"/>
            <a:t>, </a:t>
          </a:r>
          <a:r>
            <a:rPr lang="id-ID" dirty="0" err="1"/>
            <a:t>recall</a:t>
          </a:r>
          <a:r>
            <a:rPr lang="id-ID" dirty="0"/>
            <a:t>, dan f1-score semua nilai mendekati 1 sehingga model memiliki kinerja yang baik dalam memprediksi semua kelas, terutama pada kelas-kelas yang sering muncul dalam data set.</a:t>
          </a:r>
          <a:endParaRPr lang="en-US" dirty="0"/>
        </a:p>
      </dgm:t>
    </dgm:pt>
    <dgm:pt modelId="{32E3FF26-3537-49EB-AECA-12B3063813C2}" type="parTrans" cxnId="{CB3ADC22-FFE0-4636-9B47-6A3355C5F0C1}">
      <dgm:prSet/>
      <dgm:spPr/>
      <dgm:t>
        <a:bodyPr/>
        <a:lstStyle/>
        <a:p>
          <a:endParaRPr lang="en-US"/>
        </a:p>
      </dgm:t>
    </dgm:pt>
    <dgm:pt modelId="{85999A39-B115-4DEB-9E58-A57DB5AE5CA5}" type="sibTrans" cxnId="{CB3ADC22-FFE0-4636-9B47-6A3355C5F0C1}">
      <dgm:prSet/>
      <dgm:spPr/>
      <dgm:t>
        <a:bodyPr/>
        <a:lstStyle/>
        <a:p>
          <a:endParaRPr lang="en-US"/>
        </a:p>
      </dgm:t>
    </dgm:pt>
    <dgm:pt modelId="{9660A9FC-3C0C-40A3-BC4D-1D4DB9FBB3F1}" type="pres">
      <dgm:prSet presAssocID="{2B45E9DA-682F-482B-933F-34E4CABD37BE}" presName="linear" presStyleCnt="0">
        <dgm:presLayoutVars>
          <dgm:animLvl val="lvl"/>
          <dgm:resizeHandles val="exact"/>
        </dgm:presLayoutVars>
      </dgm:prSet>
      <dgm:spPr/>
    </dgm:pt>
    <dgm:pt modelId="{AA9DDC17-30D7-4383-8881-2D758E730575}" type="pres">
      <dgm:prSet presAssocID="{B05D3B89-56C2-45CA-81EE-2330B03B56A6}" presName="parentText" presStyleLbl="node1" presStyleIdx="0" presStyleCnt="7">
        <dgm:presLayoutVars>
          <dgm:chMax val="0"/>
          <dgm:bulletEnabled val="1"/>
        </dgm:presLayoutVars>
      </dgm:prSet>
      <dgm:spPr/>
    </dgm:pt>
    <dgm:pt modelId="{3279D8F0-9806-443F-8071-F6EA04AE226C}" type="pres">
      <dgm:prSet presAssocID="{87DC6056-2DE8-409D-AB56-D0DB07530FF2}" presName="spacer" presStyleCnt="0"/>
      <dgm:spPr/>
    </dgm:pt>
    <dgm:pt modelId="{A0EA9426-13DB-4AEB-BC49-E053F08AAE07}" type="pres">
      <dgm:prSet presAssocID="{63EBD872-5790-4325-94CF-BC2D9AA7F96A}" presName="parentText" presStyleLbl="node1" presStyleIdx="1" presStyleCnt="7">
        <dgm:presLayoutVars>
          <dgm:chMax val="0"/>
          <dgm:bulletEnabled val="1"/>
        </dgm:presLayoutVars>
      </dgm:prSet>
      <dgm:spPr/>
    </dgm:pt>
    <dgm:pt modelId="{28CDC99E-74BA-49EC-864D-3FA0F36F7CEA}" type="pres">
      <dgm:prSet presAssocID="{2B56F6E0-ABD4-4ADC-B818-70FE0E91A929}" presName="spacer" presStyleCnt="0"/>
      <dgm:spPr/>
    </dgm:pt>
    <dgm:pt modelId="{10302CA8-5C43-4078-BFBA-82F3044F2790}" type="pres">
      <dgm:prSet presAssocID="{6A6A8777-50DA-4081-A85B-977A6E11C05C}" presName="parentText" presStyleLbl="node1" presStyleIdx="2" presStyleCnt="7">
        <dgm:presLayoutVars>
          <dgm:chMax val="0"/>
          <dgm:bulletEnabled val="1"/>
        </dgm:presLayoutVars>
      </dgm:prSet>
      <dgm:spPr/>
    </dgm:pt>
    <dgm:pt modelId="{6E3E943A-ABE3-4069-950D-0E2EBFD6694C}" type="pres">
      <dgm:prSet presAssocID="{1CD939E2-000C-49F2-BD13-5A8470B3AE54}" presName="spacer" presStyleCnt="0"/>
      <dgm:spPr/>
    </dgm:pt>
    <dgm:pt modelId="{EDED3022-F840-450E-8F47-E94D227B6387}" type="pres">
      <dgm:prSet presAssocID="{4DEA397F-8529-4389-8386-D53AA8243AB4}" presName="parentText" presStyleLbl="node1" presStyleIdx="3" presStyleCnt="7">
        <dgm:presLayoutVars>
          <dgm:chMax val="0"/>
          <dgm:bulletEnabled val="1"/>
        </dgm:presLayoutVars>
      </dgm:prSet>
      <dgm:spPr/>
    </dgm:pt>
    <dgm:pt modelId="{4DC7BBA4-3A20-4C2E-B257-9959941E78B9}" type="pres">
      <dgm:prSet presAssocID="{BC60CE21-9E4B-4203-9171-0DAAD2D7C3DD}" presName="spacer" presStyleCnt="0"/>
      <dgm:spPr/>
    </dgm:pt>
    <dgm:pt modelId="{8F06E369-DC00-40CA-9F34-005DB39C2C32}" type="pres">
      <dgm:prSet presAssocID="{8EC3996A-4B57-40BF-AAE5-D6A6AAE8A35C}" presName="parentText" presStyleLbl="node1" presStyleIdx="4" presStyleCnt="7">
        <dgm:presLayoutVars>
          <dgm:chMax val="0"/>
          <dgm:bulletEnabled val="1"/>
        </dgm:presLayoutVars>
      </dgm:prSet>
      <dgm:spPr/>
    </dgm:pt>
    <dgm:pt modelId="{D0C88611-BCC7-44D8-9378-A4EC414B5EB2}" type="pres">
      <dgm:prSet presAssocID="{0954A038-A4BA-4562-9A57-F40E45328875}" presName="spacer" presStyleCnt="0"/>
      <dgm:spPr/>
    </dgm:pt>
    <dgm:pt modelId="{893695A1-79D9-46F9-A7C6-5637D3F3438E}" type="pres">
      <dgm:prSet presAssocID="{D73DF921-18D2-41E8-8D1D-CC341BB72CB1}" presName="parentText" presStyleLbl="node1" presStyleIdx="5" presStyleCnt="7">
        <dgm:presLayoutVars>
          <dgm:chMax val="0"/>
          <dgm:bulletEnabled val="1"/>
        </dgm:presLayoutVars>
      </dgm:prSet>
      <dgm:spPr/>
    </dgm:pt>
    <dgm:pt modelId="{3F113936-8636-4214-93B0-D9C30431B8F9}" type="pres">
      <dgm:prSet presAssocID="{5FB275A4-BF97-41FE-9B1F-1CEDF3950B98}" presName="spacer" presStyleCnt="0"/>
      <dgm:spPr/>
    </dgm:pt>
    <dgm:pt modelId="{086812C6-E279-4F6F-8540-EEFF4D64C1B9}" type="pres">
      <dgm:prSet presAssocID="{8BBF3CF2-91FA-48E2-93F0-1D92EC22E05F}" presName="parentText" presStyleLbl="node1" presStyleIdx="6" presStyleCnt="7">
        <dgm:presLayoutVars>
          <dgm:chMax val="0"/>
          <dgm:bulletEnabled val="1"/>
        </dgm:presLayoutVars>
      </dgm:prSet>
      <dgm:spPr/>
    </dgm:pt>
  </dgm:ptLst>
  <dgm:cxnLst>
    <dgm:cxn modelId="{CB3ADC22-FFE0-4636-9B47-6A3355C5F0C1}" srcId="{2B45E9DA-682F-482B-933F-34E4CABD37BE}" destId="{8BBF3CF2-91FA-48E2-93F0-1D92EC22E05F}" srcOrd="6" destOrd="0" parTransId="{32E3FF26-3537-49EB-AECA-12B3063813C2}" sibTransId="{85999A39-B115-4DEB-9E58-A57DB5AE5CA5}"/>
    <dgm:cxn modelId="{CD10EF24-AE17-4CA7-9743-B857DC71DF5F}" type="presOf" srcId="{6A6A8777-50DA-4081-A85B-977A6E11C05C}" destId="{10302CA8-5C43-4078-BFBA-82F3044F2790}" srcOrd="0" destOrd="0" presId="urn:microsoft.com/office/officeart/2005/8/layout/vList2"/>
    <dgm:cxn modelId="{F701C85D-37C0-429C-A1B9-4E60C1D1BA27}" srcId="{2B45E9DA-682F-482B-933F-34E4CABD37BE}" destId="{4DEA397F-8529-4389-8386-D53AA8243AB4}" srcOrd="3" destOrd="0" parTransId="{F7AC1D68-C547-43EA-B9EC-66BAA6A8FB57}" sibTransId="{BC60CE21-9E4B-4203-9171-0DAAD2D7C3DD}"/>
    <dgm:cxn modelId="{F979BB6F-9BDC-4E2B-A83B-68289648C676}" type="presOf" srcId="{63EBD872-5790-4325-94CF-BC2D9AA7F96A}" destId="{A0EA9426-13DB-4AEB-BC49-E053F08AAE07}" srcOrd="0" destOrd="0" presId="urn:microsoft.com/office/officeart/2005/8/layout/vList2"/>
    <dgm:cxn modelId="{8475D07D-D882-4AFB-8C4E-477060A511F5}" srcId="{2B45E9DA-682F-482B-933F-34E4CABD37BE}" destId="{D73DF921-18D2-41E8-8D1D-CC341BB72CB1}" srcOrd="5" destOrd="0" parTransId="{90F04414-179D-4D77-AAD0-D08C0DED28D3}" sibTransId="{5FB275A4-BF97-41FE-9B1F-1CEDF3950B98}"/>
    <dgm:cxn modelId="{1F2D2A7F-B5CB-40CC-B3DB-527D1F9FBC89}" type="presOf" srcId="{2B45E9DA-682F-482B-933F-34E4CABD37BE}" destId="{9660A9FC-3C0C-40A3-BC4D-1D4DB9FBB3F1}" srcOrd="0" destOrd="0" presId="urn:microsoft.com/office/officeart/2005/8/layout/vList2"/>
    <dgm:cxn modelId="{E3A8468D-A282-4F9F-A601-06044BCEA367}" type="presOf" srcId="{8BBF3CF2-91FA-48E2-93F0-1D92EC22E05F}" destId="{086812C6-E279-4F6F-8540-EEFF4D64C1B9}" srcOrd="0" destOrd="0" presId="urn:microsoft.com/office/officeart/2005/8/layout/vList2"/>
    <dgm:cxn modelId="{53C5568E-513C-4344-81EC-0BCED5FA22DC}" type="presOf" srcId="{D73DF921-18D2-41E8-8D1D-CC341BB72CB1}" destId="{893695A1-79D9-46F9-A7C6-5637D3F3438E}" srcOrd="0" destOrd="0" presId="urn:microsoft.com/office/officeart/2005/8/layout/vList2"/>
    <dgm:cxn modelId="{5398DC9C-E186-429D-A5C9-DFA361387A59}" type="presOf" srcId="{4DEA397F-8529-4389-8386-D53AA8243AB4}" destId="{EDED3022-F840-450E-8F47-E94D227B6387}" srcOrd="0" destOrd="0" presId="urn:microsoft.com/office/officeart/2005/8/layout/vList2"/>
    <dgm:cxn modelId="{45B853A2-4DA4-4F97-8590-B39550D89731}" type="presOf" srcId="{B05D3B89-56C2-45CA-81EE-2330B03B56A6}" destId="{AA9DDC17-30D7-4383-8881-2D758E730575}" srcOrd="0" destOrd="0" presId="urn:microsoft.com/office/officeart/2005/8/layout/vList2"/>
    <dgm:cxn modelId="{899A1FBD-90FB-41DD-9E2F-FE0310F71476}" srcId="{2B45E9DA-682F-482B-933F-34E4CABD37BE}" destId="{8EC3996A-4B57-40BF-AAE5-D6A6AAE8A35C}" srcOrd="4" destOrd="0" parTransId="{97683885-9F00-44FF-A6EB-C66FEAFFC214}" sibTransId="{0954A038-A4BA-4562-9A57-F40E45328875}"/>
    <dgm:cxn modelId="{40D63CD5-9A0A-4A9E-BD9E-D56B1699D27C}" srcId="{2B45E9DA-682F-482B-933F-34E4CABD37BE}" destId="{6A6A8777-50DA-4081-A85B-977A6E11C05C}" srcOrd="2" destOrd="0" parTransId="{B1C61258-46FB-4822-8FBA-6D928ADE9E62}" sibTransId="{1CD939E2-000C-49F2-BD13-5A8470B3AE54}"/>
    <dgm:cxn modelId="{13326BD7-F80A-4B68-89A0-6588B9B1C580}" srcId="{2B45E9DA-682F-482B-933F-34E4CABD37BE}" destId="{63EBD872-5790-4325-94CF-BC2D9AA7F96A}" srcOrd="1" destOrd="0" parTransId="{34C0CDDE-C454-4499-BF11-B09D1DF05366}" sibTransId="{2B56F6E0-ABD4-4ADC-B818-70FE0E91A929}"/>
    <dgm:cxn modelId="{A6C3A4DA-9593-48EB-8A2C-8339C1B37C6B}" type="presOf" srcId="{8EC3996A-4B57-40BF-AAE5-D6A6AAE8A35C}" destId="{8F06E369-DC00-40CA-9F34-005DB39C2C32}" srcOrd="0" destOrd="0" presId="urn:microsoft.com/office/officeart/2005/8/layout/vList2"/>
    <dgm:cxn modelId="{B1CBB0E0-E2BF-42F5-B7EF-72318B835C20}" srcId="{2B45E9DA-682F-482B-933F-34E4CABD37BE}" destId="{B05D3B89-56C2-45CA-81EE-2330B03B56A6}" srcOrd="0" destOrd="0" parTransId="{23F9FC10-04FE-4B17-A03D-4A58662E311F}" sibTransId="{87DC6056-2DE8-409D-AB56-D0DB07530FF2}"/>
    <dgm:cxn modelId="{078BB094-49CC-4057-8B01-EEE3969E71D3}" type="presParOf" srcId="{9660A9FC-3C0C-40A3-BC4D-1D4DB9FBB3F1}" destId="{AA9DDC17-30D7-4383-8881-2D758E730575}" srcOrd="0" destOrd="0" presId="urn:microsoft.com/office/officeart/2005/8/layout/vList2"/>
    <dgm:cxn modelId="{63212252-76CE-4D02-8650-A88BA43219A0}" type="presParOf" srcId="{9660A9FC-3C0C-40A3-BC4D-1D4DB9FBB3F1}" destId="{3279D8F0-9806-443F-8071-F6EA04AE226C}" srcOrd="1" destOrd="0" presId="urn:microsoft.com/office/officeart/2005/8/layout/vList2"/>
    <dgm:cxn modelId="{179E4693-0A45-4B1D-A881-E2BD5F8F79F0}" type="presParOf" srcId="{9660A9FC-3C0C-40A3-BC4D-1D4DB9FBB3F1}" destId="{A0EA9426-13DB-4AEB-BC49-E053F08AAE07}" srcOrd="2" destOrd="0" presId="urn:microsoft.com/office/officeart/2005/8/layout/vList2"/>
    <dgm:cxn modelId="{ACD2D30C-B623-454F-A374-D6C4A87D98F9}" type="presParOf" srcId="{9660A9FC-3C0C-40A3-BC4D-1D4DB9FBB3F1}" destId="{28CDC99E-74BA-49EC-864D-3FA0F36F7CEA}" srcOrd="3" destOrd="0" presId="urn:microsoft.com/office/officeart/2005/8/layout/vList2"/>
    <dgm:cxn modelId="{028FA508-9E98-48C0-9DB3-1B6A4B62A0A2}" type="presParOf" srcId="{9660A9FC-3C0C-40A3-BC4D-1D4DB9FBB3F1}" destId="{10302CA8-5C43-4078-BFBA-82F3044F2790}" srcOrd="4" destOrd="0" presId="urn:microsoft.com/office/officeart/2005/8/layout/vList2"/>
    <dgm:cxn modelId="{9E7CC86B-27FA-461D-8265-86AED2F19DDB}" type="presParOf" srcId="{9660A9FC-3C0C-40A3-BC4D-1D4DB9FBB3F1}" destId="{6E3E943A-ABE3-4069-950D-0E2EBFD6694C}" srcOrd="5" destOrd="0" presId="urn:microsoft.com/office/officeart/2005/8/layout/vList2"/>
    <dgm:cxn modelId="{CFFAFBE5-9FB7-4D01-8667-15841522148E}" type="presParOf" srcId="{9660A9FC-3C0C-40A3-BC4D-1D4DB9FBB3F1}" destId="{EDED3022-F840-450E-8F47-E94D227B6387}" srcOrd="6" destOrd="0" presId="urn:microsoft.com/office/officeart/2005/8/layout/vList2"/>
    <dgm:cxn modelId="{1566DDC2-9AC8-4CE5-8798-2F18768B98BF}" type="presParOf" srcId="{9660A9FC-3C0C-40A3-BC4D-1D4DB9FBB3F1}" destId="{4DC7BBA4-3A20-4C2E-B257-9959941E78B9}" srcOrd="7" destOrd="0" presId="urn:microsoft.com/office/officeart/2005/8/layout/vList2"/>
    <dgm:cxn modelId="{7A338034-F1FA-4E7E-851F-E184C33A1612}" type="presParOf" srcId="{9660A9FC-3C0C-40A3-BC4D-1D4DB9FBB3F1}" destId="{8F06E369-DC00-40CA-9F34-005DB39C2C32}" srcOrd="8" destOrd="0" presId="urn:microsoft.com/office/officeart/2005/8/layout/vList2"/>
    <dgm:cxn modelId="{DC86EE40-F6BF-4941-8464-C12A15F3D26B}" type="presParOf" srcId="{9660A9FC-3C0C-40A3-BC4D-1D4DB9FBB3F1}" destId="{D0C88611-BCC7-44D8-9378-A4EC414B5EB2}" srcOrd="9" destOrd="0" presId="urn:microsoft.com/office/officeart/2005/8/layout/vList2"/>
    <dgm:cxn modelId="{11808B01-9AC8-4565-BA5D-68C1FEAA1972}" type="presParOf" srcId="{9660A9FC-3C0C-40A3-BC4D-1D4DB9FBB3F1}" destId="{893695A1-79D9-46F9-A7C6-5637D3F3438E}" srcOrd="10" destOrd="0" presId="urn:microsoft.com/office/officeart/2005/8/layout/vList2"/>
    <dgm:cxn modelId="{13CB4F70-C553-4E73-8D09-E5E58AD48D9B}" type="presParOf" srcId="{9660A9FC-3C0C-40A3-BC4D-1D4DB9FBB3F1}" destId="{3F113936-8636-4214-93B0-D9C30431B8F9}" srcOrd="11" destOrd="0" presId="urn:microsoft.com/office/officeart/2005/8/layout/vList2"/>
    <dgm:cxn modelId="{8F52629F-FA91-4534-993D-5F4DCA0FF1CB}" type="presParOf" srcId="{9660A9FC-3C0C-40A3-BC4D-1D4DB9FBB3F1}" destId="{086812C6-E279-4F6F-8540-EEFF4D64C1B9}"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DAB3CD0-1990-4603-8502-A7C92203458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342AA84-B73B-4215-9F38-FAEB8762D13B}">
      <dgm:prSet/>
      <dgm:spPr/>
      <dgm:t>
        <a:bodyPr/>
        <a:lstStyle/>
        <a:p>
          <a:r>
            <a:rPr lang="id-ID" dirty="0" err="1"/>
            <a:t>Accuracy</a:t>
          </a:r>
          <a:r>
            <a:rPr lang="id-ID" dirty="0"/>
            <a:t>: rasio dari banyaknya observasi yang diprediksi dengan tepat terhadap total observasi sebesar 83%.</a:t>
          </a:r>
          <a:endParaRPr lang="en-US" dirty="0"/>
        </a:p>
      </dgm:t>
    </dgm:pt>
    <dgm:pt modelId="{22E7B0CC-1098-45CB-8B90-081FBF93B383}" type="parTrans" cxnId="{00E8833F-DA8F-4538-A4B8-11A9458F1A04}">
      <dgm:prSet/>
      <dgm:spPr/>
      <dgm:t>
        <a:bodyPr/>
        <a:lstStyle/>
        <a:p>
          <a:endParaRPr lang="en-US"/>
        </a:p>
      </dgm:t>
    </dgm:pt>
    <dgm:pt modelId="{54BE10CF-C7B7-4CC7-8A26-8AE38A59B1EC}" type="sibTrans" cxnId="{00E8833F-DA8F-4538-A4B8-11A9458F1A04}">
      <dgm:prSet/>
      <dgm:spPr/>
      <dgm:t>
        <a:bodyPr/>
        <a:lstStyle/>
        <a:p>
          <a:endParaRPr lang="en-US"/>
        </a:p>
      </dgm:t>
    </dgm:pt>
    <dgm:pt modelId="{57D4E9C7-B5A5-42BA-9681-E63409C8EE13}">
      <dgm:prSet/>
      <dgm:spPr/>
      <dgm:t>
        <a:bodyPr/>
        <a:lstStyle/>
        <a:p>
          <a:r>
            <a:rPr lang="id-ID" dirty="0" err="1"/>
            <a:t>Precision</a:t>
          </a:r>
          <a:r>
            <a:rPr lang="id-ID" dirty="0"/>
            <a:t>: untuk observasi yang diprediksi dengan benar sebagai kelas positif (kelas 1) sebesar 62% dan untuk observasi yang diprediksi dengan benar sebagai kelas negatif (kelas 0) sebesar 95%.</a:t>
          </a:r>
          <a:endParaRPr lang="en-US" dirty="0"/>
        </a:p>
      </dgm:t>
    </dgm:pt>
    <dgm:pt modelId="{D04C4B55-75FA-43E9-9DA6-F92AFC9BA1BB}" type="parTrans" cxnId="{E4DC1584-B4FA-4E8E-8DF6-1DDBE2EECD1D}">
      <dgm:prSet/>
      <dgm:spPr/>
      <dgm:t>
        <a:bodyPr/>
        <a:lstStyle/>
        <a:p>
          <a:endParaRPr lang="en-US"/>
        </a:p>
      </dgm:t>
    </dgm:pt>
    <dgm:pt modelId="{6323B912-606D-4609-ABCF-7342C3EC2D6E}" type="sibTrans" cxnId="{E4DC1584-B4FA-4E8E-8DF6-1DDBE2EECD1D}">
      <dgm:prSet/>
      <dgm:spPr/>
      <dgm:t>
        <a:bodyPr/>
        <a:lstStyle/>
        <a:p>
          <a:endParaRPr lang="en-US"/>
        </a:p>
      </dgm:t>
    </dgm:pt>
    <dgm:pt modelId="{8EDC18A1-DFC2-4CED-9BDE-AFD6B5869A1B}">
      <dgm:prSet/>
      <dgm:spPr/>
      <dgm:t>
        <a:bodyPr/>
        <a:lstStyle/>
        <a:p>
          <a:r>
            <a:rPr lang="id-ID" dirty="0" err="1"/>
            <a:t>Recall</a:t>
          </a:r>
          <a:r>
            <a:rPr lang="id-ID" dirty="0"/>
            <a:t>: dari semua observasi yang merupakan kelas positif (kelas 1) sebesar 87% dapat diprediksi dengan tepat dan dari semua observasi yang merupakan kelas negatif (kelas 0) sebesar 81% dapat diprediksi dengan tepat.</a:t>
          </a:r>
          <a:endParaRPr lang="en-US" dirty="0"/>
        </a:p>
      </dgm:t>
    </dgm:pt>
    <dgm:pt modelId="{EEA4E5F3-4A85-450B-901B-76BCCFF4B482}" type="parTrans" cxnId="{DF6148AB-CA01-43CE-A910-D788243D67B6}">
      <dgm:prSet/>
      <dgm:spPr/>
      <dgm:t>
        <a:bodyPr/>
        <a:lstStyle/>
        <a:p>
          <a:endParaRPr lang="en-US"/>
        </a:p>
      </dgm:t>
    </dgm:pt>
    <dgm:pt modelId="{6BCFCAC1-5760-4046-A189-A55577F2A5DC}" type="sibTrans" cxnId="{DF6148AB-CA01-43CE-A910-D788243D67B6}">
      <dgm:prSet/>
      <dgm:spPr/>
      <dgm:t>
        <a:bodyPr/>
        <a:lstStyle/>
        <a:p>
          <a:endParaRPr lang="en-US"/>
        </a:p>
      </dgm:t>
    </dgm:pt>
    <dgm:pt modelId="{982896F1-8181-424C-A306-9A8DCA7A1F18}">
      <dgm:prSet/>
      <dgm:spPr/>
      <dgm:t>
        <a:bodyPr/>
        <a:lstStyle/>
        <a:p>
          <a:r>
            <a:rPr lang="id-ID" dirty="0"/>
            <a:t>F1-score: 73% (kelas positif) dan 87% (kelas negatif), keduanya mendekati 1 </a:t>
          </a:r>
          <a:r>
            <a:rPr lang="id-ID" dirty="0" err="1"/>
            <a:t>dimana</a:t>
          </a:r>
          <a:r>
            <a:rPr lang="id-ID" dirty="0"/>
            <a:t> model memiliki presisi dan </a:t>
          </a:r>
          <a:r>
            <a:rPr lang="id-ID" dirty="0" err="1"/>
            <a:t>recall</a:t>
          </a:r>
          <a:r>
            <a:rPr lang="id-ID" dirty="0"/>
            <a:t> yang baik dalam memprediksi kelas.</a:t>
          </a:r>
          <a:endParaRPr lang="en-US" dirty="0"/>
        </a:p>
      </dgm:t>
    </dgm:pt>
    <dgm:pt modelId="{75865CD2-369B-4EFF-BF0B-F10629CD9A4E}" type="parTrans" cxnId="{BF2F03D9-F0B3-4097-A169-44B1D87C3EDB}">
      <dgm:prSet/>
      <dgm:spPr/>
      <dgm:t>
        <a:bodyPr/>
        <a:lstStyle/>
        <a:p>
          <a:endParaRPr lang="en-US"/>
        </a:p>
      </dgm:t>
    </dgm:pt>
    <dgm:pt modelId="{E818175D-78DF-4901-BA09-2479325D7BDF}" type="sibTrans" cxnId="{BF2F03D9-F0B3-4097-A169-44B1D87C3EDB}">
      <dgm:prSet/>
      <dgm:spPr/>
      <dgm:t>
        <a:bodyPr/>
        <a:lstStyle/>
        <a:p>
          <a:endParaRPr lang="en-US"/>
        </a:p>
      </dgm:t>
    </dgm:pt>
    <dgm:pt modelId="{2F1A1F7E-ADAC-4323-AD81-B340F7A174EE}">
      <dgm:prSet/>
      <dgm:spPr/>
      <dgm:t>
        <a:bodyPr/>
        <a:lstStyle/>
        <a:p>
          <a:r>
            <a:rPr lang="id-ID" dirty="0" err="1"/>
            <a:t>Support</a:t>
          </a:r>
          <a:r>
            <a:rPr lang="id-ID" dirty="0"/>
            <a:t>: 221 observasi berada pada kelas negatif dan 79 observasi berada pada kelas positif.</a:t>
          </a:r>
          <a:endParaRPr lang="en-US" dirty="0"/>
        </a:p>
      </dgm:t>
    </dgm:pt>
    <dgm:pt modelId="{E4F69F02-9D67-4F1D-8D51-D60A6BD6D9FD}" type="parTrans" cxnId="{FC5A76FE-10CC-4007-B5DB-5E730AF3C5BE}">
      <dgm:prSet/>
      <dgm:spPr/>
      <dgm:t>
        <a:bodyPr/>
        <a:lstStyle/>
        <a:p>
          <a:endParaRPr lang="en-US"/>
        </a:p>
      </dgm:t>
    </dgm:pt>
    <dgm:pt modelId="{21E75028-B64A-4A10-A349-C3BD549C5C60}" type="sibTrans" cxnId="{FC5A76FE-10CC-4007-B5DB-5E730AF3C5BE}">
      <dgm:prSet/>
      <dgm:spPr/>
      <dgm:t>
        <a:bodyPr/>
        <a:lstStyle/>
        <a:p>
          <a:endParaRPr lang="en-US"/>
        </a:p>
      </dgm:t>
    </dgm:pt>
    <dgm:pt modelId="{4C95D55D-DF00-48DF-BAF3-C98BA9FCD382}">
      <dgm:prSet/>
      <dgm:spPr/>
      <dgm:t>
        <a:bodyPr/>
        <a:lstStyle/>
        <a:p>
          <a:r>
            <a:rPr lang="id-ID" dirty="0" err="1"/>
            <a:t>Macro</a:t>
          </a:r>
          <a:r>
            <a:rPr lang="id-ID" dirty="0"/>
            <a:t> </a:t>
          </a:r>
          <a:r>
            <a:rPr lang="id-ID" dirty="0" err="1"/>
            <a:t>average</a:t>
          </a:r>
          <a:r>
            <a:rPr lang="id-ID" dirty="0"/>
            <a:t>: untuk </a:t>
          </a:r>
          <a:r>
            <a:rPr lang="id-ID" dirty="0" err="1"/>
            <a:t>precision</a:t>
          </a:r>
          <a:r>
            <a:rPr lang="id-ID" dirty="0"/>
            <a:t>, </a:t>
          </a:r>
          <a:r>
            <a:rPr lang="id-ID" dirty="0" err="1"/>
            <a:t>recall</a:t>
          </a:r>
          <a:r>
            <a:rPr lang="id-ID" dirty="0"/>
            <a:t>, dan f1-score semua nilai mendekati 1 sehingga model memiliki kinerja yang baik dalam memprediksi kelas.</a:t>
          </a:r>
          <a:endParaRPr lang="en-US" dirty="0"/>
        </a:p>
      </dgm:t>
    </dgm:pt>
    <dgm:pt modelId="{A609A608-E77B-4B9C-B94D-54E6F83829AC}" type="parTrans" cxnId="{EB0B464D-E578-40E5-B72D-9AE7FC30BAD4}">
      <dgm:prSet/>
      <dgm:spPr/>
      <dgm:t>
        <a:bodyPr/>
        <a:lstStyle/>
        <a:p>
          <a:endParaRPr lang="en-US"/>
        </a:p>
      </dgm:t>
    </dgm:pt>
    <dgm:pt modelId="{A6B5C114-7EAB-4C6C-90C9-084BADD033C2}" type="sibTrans" cxnId="{EB0B464D-E578-40E5-B72D-9AE7FC30BAD4}">
      <dgm:prSet/>
      <dgm:spPr/>
      <dgm:t>
        <a:bodyPr/>
        <a:lstStyle/>
        <a:p>
          <a:endParaRPr lang="en-US"/>
        </a:p>
      </dgm:t>
    </dgm:pt>
    <dgm:pt modelId="{0C40DB6D-4F27-4494-9210-593E9FC53FC5}">
      <dgm:prSet/>
      <dgm:spPr/>
      <dgm:t>
        <a:bodyPr/>
        <a:lstStyle/>
        <a:p>
          <a:r>
            <a:rPr lang="id-ID" dirty="0" err="1"/>
            <a:t>Weighted</a:t>
          </a:r>
          <a:r>
            <a:rPr lang="id-ID" dirty="0"/>
            <a:t> </a:t>
          </a:r>
          <a:r>
            <a:rPr lang="id-ID" dirty="0" err="1"/>
            <a:t>average</a:t>
          </a:r>
          <a:r>
            <a:rPr lang="id-ID" dirty="0"/>
            <a:t>: untuk </a:t>
          </a:r>
          <a:r>
            <a:rPr lang="id-ID" dirty="0" err="1"/>
            <a:t>precision</a:t>
          </a:r>
          <a:r>
            <a:rPr lang="id-ID" dirty="0"/>
            <a:t>, </a:t>
          </a:r>
          <a:r>
            <a:rPr lang="id-ID" dirty="0" err="1"/>
            <a:t>recall</a:t>
          </a:r>
          <a:r>
            <a:rPr lang="id-ID" dirty="0"/>
            <a:t>, dan f1-score semua nilai mendekati 1 sehingga model memiliki kinerja yang baik dalam memprediksi semua kelas, terutama pada kelas-kelas yang sering muncul dalam data set.</a:t>
          </a:r>
          <a:endParaRPr lang="en-US" dirty="0"/>
        </a:p>
      </dgm:t>
    </dgm:pt>
    <dgm:pt modelId="{7387F574-7032-44B6-A684-CFD475E77B55}" type="parTrans" cxnId="{36F66E1A-5787-4CBB-8EDC-9514648C4821}">
      <dgm:prSet/>
      <dgm:spPr/>
      <dgm:t>
        <a:bodyPr/>
        <a:lstStyle/>
        <a:p>
          <a:endParaRPr lang="en-US"/>
        </a:p>
      </dgm:t>
    </dgm:pt>
    <dgm:pt modelId="{EF215C9C-B92A-413D-976D-88513A8D3CDE}" type="sibTrans" cxnId="{36F66E1A-5787-4CBB-8EDC-9514648C4821}">
      <dgm:prSet/>
      <dgm:spPr/>
      <dgm:t>
        <a:bodyPr/>
        <a:lstStyle/>
        <a:p>
          <a:endParaRPr lang="en-US"/>
        </a:p>
      </dgm:t>
    </dgm:pt>
    <dgm:pt modelId="{31F97F87-AF4B-4A14-8BC0-6DAA43ADD5D3}" type="pres">
      <dgm:prSet presAssocID="{3DAB3CD0-1990-4603-8502-A7C922034580}" presName="linear" presStyleCnt="0">
        <dgm:presLayoutVars>
          <dgm:animLvl val="lvl"/>
          <dgm:resizeHandles val="exact"/>
        </dgm:presLayoutVars>
      </dgm:prSet>
      <dgm:spPr/>
    </dgm:pt>
    <dgm:pt modelId="{79B26D77-8060-4553-B9A8-159A9278D02B}" type="pres">
      <dgm:prSet presAssocID="{F342AA84-B73B-4215-9F38-FAEB8762D13B}" presName="parentText" presStyleLbl="node1" presStyleIdx="0" presStyleCnt="7">
        <dgm:presLayoutVars>
          <dgm:chMax val="0"/>
          <dgm:bulletEnabled val="1"/>
        </dgm:presLayoutVars>
      </dgm:prSet>
      <dgm:spPr/>
    </dgm:pt>
    <dgm:pt modelId="{933B98F4-0415-4B04-B01B-B86BF39BD5D0}" type="pres">
      <dgm:prSet presAssocID="{54BE10CF-C7B7-4CC7-8A26-8AE38A59B1EC}" presName="spacer" presStyleCnt="0"/>
      <dgm:spPr/>
    </dgm:pt>
    <dgm:pt modelId="{C5D988A5-7F55-4A1F-AE4B-3902F9AA90CA}" type="pres">
      <dgm:prSet presAssocID="{57D4E9C7-B5A5-42BA-9681-E63409C8EE13}" presName="parentText" presStyleLbl="node1" presStyleIdx="1" presStyleCnt="7">
        <dgm:presLayoutVars>
          <dgm:chMax val="0"/>
          <dgm:bulletEnabled val="1"/>
        </dgm:presLayoutVars>
      </dgm:prSet>
      <dgm:spPr/>
    </dgm:pt>
    <dgm:pt modelId="{D2DE8B91-B16B-4B93-A5A0-BBD0C806991B}" type="pres">
      <dgm:prSet presAssocID="{6323B912-606D-4609-ABCF-7342C3EC2D6E}" presName="spacer" presStyleCnt="0"/>
      <dgm:spPr/>
    </dgm:pt>
    <dgm:pt modelId="{9CCCAF66-E57F-4FF1-AC46-9924F4E7159B}" type="pres">
      <dgm:prSet presAssocID="{8EDC18A1-DFC2-4CED-9BDE-AFD6B5869A1B}" presName="parentText" presStyleLbl="node1" presStyleIdx="2" presStyleCnt="7">
        <dgm:presLayoutVars>
          <dgm:chMax val="0"/>
          <dgm:bulletEnabled val="1"/>
        </dgm:presLayoutVars>
      </dgm:prSet>
      <dgm:spPr/>
    </dgm:pt>
    <dgm:pt modelId="{87680555-4B0A-4337-ABAF-D8070386B1C5}" type="pres">
      <dgm:prSet presAssocID="{6BCFCAC1-5760-4046-A189-A55577F2A5DC}" presName="spacer" presStyleCnt="0"/>
      <dgm:spPr/>
    </dgm:pt>
    <dgm:pt modelId="{04838DB8-7394-44A0-8F5E-93D142ADAA98}" type="pres">
      <dgm:prSet presAssocID="{982896F1-8181-424C-A306-9A8DCA7A1F18}" presName="parentText" presStyleLbl="node1" presStyleIdx="3" presStyleCnt="7">
        <dgm:presLayoutVars>
          <dgm:chMax val="0"/>
          <dgm:bulletEnabled val="1"/>
        </dgm:presLayoutVars>
      </dgm:prSet>
      <dgm:spPr/>
    </dgm:pt>
    <dgm:pt modelId="{81253BAB-C93B-467D-9D51-DD7B512A10E4}" type="pres">
      <dgm:prSet presAssocID="{E818175D-78DF-4901-BA09-2479325D7BDF}" presName="spacer" presStyleCnt="0"/>
      <dgm:spPr/>
    </dgm:pt>
    <dgm:pt modelId="{2927EB04-8546-4714-9F5F-52DAF9C3EB59}" type="pres">
      <dgm:prSet presAssocID="{2F1A1F7E-ADAC-4323-AD81-B340F7A174EE}" presName="parentText" presStyleLbl="node1" presStyleIdx="4" presStyleCnt="7">
        <dgm:presLayoutVars>
          <dgm:chMax val="0"/>
          <dgm:bulletEnabled val="1"/>
        </dgm:presLayoutVars>
      </dgm:prSet>
      <dgm:spPr/>
    </dgm:pt>
    <dgm:pt modelId="{9ED1DF49-6180-441A-A30B-CEA581227BBB}" type="pres">
      <dgm:prSet presAssocID="{21E75028-B64A-4A10-A349-C3BD549C5C60}" presName="spacer" presStyleCnt="0"/>
      <dgm:spPr/>
    </dgm:pt>
    <dgm:pt modelId="{A3D3009A-22CE-4B84-8273-B93CBE601BCC}" type="pres">
      <dgm:prSet presAssocID="{4C95D55D-DF00-48DF-BAF3-C98BA9FCD382}" presName="parentText" presStyleLbl="node1" presStyleIdx="5" presStyleCnt="7">
        <dgm:presLayoutVars>
          <dgm:chMax val="0"/>
          <dgm:bulletEnabled val="1"/>
        </dgm:presLayoutVars>
      </dgm:prSet>
      <dgm:spPr/>
    </dgm:pt>
    <dgm:pt modelId="{80540AA3-5566-42F9-B16D-C9277FA452DA}" type="pres">
      <dgm:prSet presAssocID="{A6B5C114-7EAB-4C6C-90C9-084BADD033C2}" presName="spacer" presStyleCnt="0"/>
      <dgm:spPr/>
    </dgm:pt>
    <dgm:pt modelId="{8278003B-634D-497F-A571-E3D80C4B400A}" type="pres">
      <dgm:prSet presAssocID="{0C40DB6D-4F27-4494-9210-593E9FC53FC5}" presName="parentText" presStyleLbl="node1" presStyleIdx="6" presStyleCnt="7">
        <dgm:presLayoutVars>
          <dgm:chMax val="0"/>
          <dgm:bulletEnabled val="1"/>
        </dgm:presLayoutVars>
      </dgm:prSet>
      <dgm:spPr/>
    </dgm:pt>
  </dgm:ptLst>
  <dgm:cxnLst>
    <dgm:cxn modelId="{3B731110-45AA-4DB8-BB9C-08731BCCBD00}" type="presOf" srcId="{8EDC18A1-DFC2-4CED-9BDE-AFD6B5869A1B}" destId="{9CCCAF66-E57F-4FF1-AC46-9924F4E7159B}" srcOrd="0" destOrd="0" presId="urn:microsoft.com/office/officeart/2005/8/layout/vList2"/>
    <dgm:cxn modelId="{36F66E1A-5787-4CBB-8EDC-9514648C4821}" srcId="{3DAB3CD0-1990-4603-8502-A7C922034580}" destId="{0C40DB6D-4F27-4494-9210-593E9FC53FC5}" srcOrd="6" destOrd="0" parTransId="{7387F574-7032-44B6-A684-CFD475E77B55}" sibTransId="{EF215C9C-B92A-413D-976D-88513A8D3CDE}"/>
    <dgm:cxn modelId="{81457931-2993-4930-8581-E99B41A37FDC}" type="presOf" srcId="{4C95D55D-DF00-48DF-BAF3-C98BA9FCD382}" destId="{A3D3009A-22CE-4B84-8273-B93CBE601BCC}" srcOrd="0" destOrd="0" presId="urn:microsoft.com/office/officeart/2005/8/layout/vList2"/>
    <dgm:cxn modelId="{00E8833F-DA8F-4538-A4B8-11A9458F1A04}" srcId="{3DAB3CD0-1990-4603-8502-A7C922034580}" destId="{F342AA84-B73B-4215-9F38-FAEB8762D13B}" srcOrd="0" destOrd="0" parTransId="{22E7B0CC-1098-45CB-8B90-081FBF93B383}" sibTransId="{54BE10CF-C7B7-4CC7-8A26-8AE38A59B1EC}"/>
    <dgm:cxn modelId="{22F8F93F-92F5-4E49-8072-F061BE37B725}" type="presOf" srcId="{F342AA84-B73B-4215-9F38-FAEB8762D13B}" destId="{79B26D77-8060-4553-B9A8-159A9278D02B}" srcOrd="0" destOrd="0" presId="urn:microsoft.com/office/officeart/2005/8/layout/vList2"/>
    <dgm:cxn modelId="{EB0B464D-E578-40E5-B72D-9AE7FC30BAD4}" srcId="{3DAB3CD0-1990-4603-8502-A7C922034580}" destId="{4C95D55D-DF00-48DF-BAF3-C98BA9FCD382}" srcOrd="5" destOrd="0" parTransId="{A609A608-E77B-4B9C-B94D-54E6F83829AC}" sibTransId="{A6B5C114-7EAB-4C6C-90C9-084BADD033C2}"/>
    <dgm:cxn modelId="{0DE6A059-9CC7-4D9D-B17E-A0F3BF065992}" type="presOf" srcId="{0C40DB6D-4F27-4494-9210-593E9FC53FC5}" destId="{8278003B-634D-497F-A571-E3D80C4B400A}" srcOrd="0" destOrd="0" presId="urn:microsoft.com/office/officeart/2005/8/layout/vList2"/>
    <dgm:cxn modelId="{667DAC7C-F998-46B6-8B42-8C42C8537EA6}" type="presOf" srcId="{2F1A1F7E-ADAC-4323-AD81-B340F7A174EE}" destId="{2927EB04-8546-4714-9F5F-52DAF9C3EB59}" srcOrd="0" destOrd="0" presId="urn:microsoft.com/office/officeart/2005/8/layout/vList2"/>
    <dgm:cxn modelId="{E4DC1584-B4FA-4E8E-8DF6-1DDBE2EECD1D}" srcId="{3DAB3CD0-1990-4603-8502-A7C922034580}" destId="{57D4E9C7-B5A5-42BA-9681-E63409C8EE13}" srcOrd="1" destOrd="0" parTransId="{D04C4B55-75FA-43E9-9DA6-F92AFC9BA1BB}" sibTransId="{6323B912-606D-4609-ABCF-7342C3EC2D6E}"/>
    <dgm:cxn modelId="{E5873FA6-E79E-4EAE-87D6-C940933D7915}" type="presOf" srcId="{57D4E9C7-B5A5-42BA-9681-E63409C8EE13}" destId="{C5D988A5-7F55-4A1F-AE4B-3902F9AA90CA}" srcOrd="0" destOrd="0" presId="urn:microsoft.com/office/officeart/2005/8/layout/vList2"/>
    <dgm:cxn modelId="{DF6148AB-CA01-43CE-A910-D788243D67B6}" srcId="{3DAB3CD0-1990-4603-8502-A7C922034580}" destId="{8EDC18A1-DFC2-4CED-9BDE-AFD6B5869A1B}" srcOrd="2" destOrd="0" parTransId="{EEA4E5F3-4A85-450B-901B-76BCCFF4B482}" sibTransId="{6BCFCAC1-5760-4046-A189-A55577F2A5DC}"/>
    <dgm:cxn modelId="{3258C0BB-A160-402A-97D9-88F2C783A3B1}" type="presOf" srcId="{982896F1-8181-424C-A306-9A8DCA7A1F18}" destId="{04838DB8-7394-44A0-8F5E-93D142ADAA98}" srcOrd="0" destOrd="0" presId="urn:microsoft.com/office/officeart/2005/8/layout/vList2"/>
    <dgm:cxn modelId="{BF8AF1C4-DC14-45E1-B012-285C8B2BF3A4}" type="presOf" srcId="{3DAB3CD0-1990-4603-8502-A7C922034580}" destId="{31F97F87-AF4B-4A14-8BC0-6DAA43ADD5D3}" srcOrd="0" destOrd="0" presId="urn:microsoft.com/office/officeart/2005/8/layout/vList2"/>
    <dgm:cxn modelId="{BF2F03D9-F0B3-4097-A169-44B1D87C3EDB}" srcId="{3DAB3CD0-1990-4603-8502-A7C922034580}" destId="{982896F1-8181-424C-A306-9A8DCA7A1F18}" srcOrd="3" destOrd="0" parTransId="{75865CD2-369B-4EFF-BF0B-F10629CD9A4E}" sibTransId="{E818175D-78DF-4901-BA09-2479325D7BDF}"/>
    <dgm:cxn modelId="{FC5A76FE-10CC-4007-B5DB-5E730AF3C5BE}" srcId="{3DAB3CD0-1990-4603-8502-A7C922034580}" destId="{2F1A1F7E-ADAC-4323-AD81-B340F7A174EE}" srcOrd="4" destOrd="0" parTransId="{E4F69F02-9D67-4F1D-8D51-D60A6BD6D9FD}" sibTransId="{21E75028-B64A-4A10-A349-C3BD549C5C60}"/>
    <dgm:cxn modelId="{FA976C1D-61FF-4F53-93EB-88361CC44A44}" type="presParOf" srcId="{31F97F87-AF4B-4A14-8BC0-6DAA43ADD5D3}" destId="{79B26D77-8060-4553-B9A8-159A9278D02B}" srcOrd="0" destOrd="0" presId="urn:microsoft.com/office/officeart/2005/8/layout/vList2"/>
    <dgm:cxn modelId="{131D4354-EACF-47EB-926A-8CBDD695ED1F}" type="presParOf" srcId="{31F97F87-AF4B-4A14-8BC0-6DAA43ADD5D3}" destId="{933B98F4-0415-4B04-B01B-B86BF39BD5D0}" srcOrd="1" destOrd="0" presId="urn:microsoft.com/office/officeart/2005/8/layout/vList2"/>
    <dgm:cxn modelId="{B13B80F3-119B-4F35-AF8F-F8434AD6391D}" type="presParOf" srcId="{31F97F87-AF4B-4A14-8BC0-6DAA43ADD5D3}" destId="{C5D988A5-7F55-4A1F-AE4B-3902F9AA90CA}" srcOrd="2" destOrd="0" presId="urn:microsoft.com/office/officeart/2005/8/layout/vList2"/>
    <dgm:cxn modelId="{EA1D0FA4-F192-4BCA-B2EB-A60099ABE285}" type="presParOf" srcId="{31F97F87-AF4B-4A14-8BC0-6DAA43ADD5D3}" destId="{D2DE8B91-B16B-4B93-A5A0-BBD0C806991B}" srcOrd="3" destOrd="0" presId="urn:microsoft.com/office/officeart/2005/8/layout/vList2"/>
    <dgm:cxn modelId="{6205C86D-6C10-4F99-811C-DEFE0BBDCD9E}" type="presParOf" srcId="{31F97F87-AF4B-4A14-8BC0-6DAA43ADD5D3}" destId="{9CCCAF66-E57F-4FF1-AC46-9924F4E7159B}" srcOrd="4" destOrd="0" presId="urn:microsoft.com/office/officeart/2005/8/layout/vList2"/>
    <dgm:cxn modelId="{A1036B87-E593-48E3-9909-C8AE804626D2}" type="presParOf" srcId="{31F97F87-AF4B-4A14-8BC0-6DAA43ADD5D3}" destId="{87680555-4B0A-4337-ABAF-D8070386B1C5}" srcOrd="5" destOrd="0" presId="urn:microsoft.com/office/officeart/2005/8/layout/vList2"/>
    <dgm:cxn modelId="{750D5A8B-579A-4955-9163-D2774FE0236F}" type="presParOf" srcId="{31F97F87-AF4B-4A14-8BC0-6DAA43ADD5D3}" destId="{04838DB8-7394-44A0-8F5E-93D142ADAA98}" srcOrd="6" destOrd="0" presId="urn:microsoft.com/office/officeart/2005/8/layout/vList2"/>
    <dgm:cxn modelId="{6159E587-2FFC-4539-BA97-1B295C39E3DB}" type="presParOf" srcId="{31F97F87-AF4B-4A14-8BC0-6DAA43ADD5D3}" destId="{81253BAB-C93B-467D-9D51-DD7B512A10E4}" srcOrd="7" destOrd="0" presId="urn:microsoft.com/office/officeart/2005/8/layout/vList2"/>
    <dgm:cxn modelId="{32FE81FD-5BD0-4AB0-9D58-EAFAD9A4A41D}" type="presParOf" srcId="{31F97F87-AF4B-4A14-8BC0-6DAA43ADD5D3}" destId="{2927EB04-8546-4714-9F5F-52DAF9C3EB59}" srcOrd="8" destOrd="0" presId="urn:microsoft.com/office/officeart/2005/8/layout/vList2"/>
    <dgm:cxn modelId="{3D221B0A-D2C8-4C7C-B217-7DA4F78ACAF6}" type="presParOf" srcId="{31F97F87-AF4B-4A14-8BC0-6DAA43ADD5D3}" destId="{9ED1DF49-6180-441A-A30B-CEA581227BBB}" srcOrd="9" destOrd="0" presId="urn:microsoft.com/office/officeart/2005/8/layout/vList2"/>
    <dgm:cxn modelId="{F77477E0-36FB-4F4C-8EB8-E05E081331E6}" type="presParOf" srcId="{31F97F87-AF4B-4A14-8BC0-6DAA43ADD5D3}" destId="{A3D3009A-22CE-4B84-8273-B93CBE601BCC}" srcOrd="10" destOrd="0" presId="urn:microsoft.com/office/officeart/2005/8/layout/vList2"/>
    <dgm:cxn modelId="{61B99B5D-7E22-4704-858E-6001E7FE1734}" type="presParOf" srcId="{31F97F87-AF4B-4A14-8BC0-6DAA43ADD5D3}" destId="{80540AA3-5566-42F9-B16D-C9277FA452DA}" srcOrd="11" destOrd="0" presId="urn:microsoft.com/office/officeart/2005/8/layout/vList2"/>
    <dgm:cxn modelId="{BE2D5805-6EB6-4B28-B2CE-28C3A7E5F41A}" type="presParOf" srcId="{31F97F87-AF4B-4A14-8BC0-6DAA43ADD5D3}" destId="{8278003B-634D-497F-A571-E3D80C4B400A}"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DAB3CD0-1990-4603-8502-A7C92203458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342AA84-B73B-4215-9F38-FAEB8762D13B}">
      <dgm:prSet/>
      <dgm:spPr/>
      <dgm:t>
        <a:bodyPr/>
        <a:lstStyle/>
        <a:p>
          <a:r>
            <a:rPr lang="id-ID" dirty="0" err="1"/>
            <a:t>Accuracy</a:t>
          </a:r>
          <a:r>
            <a:rPr lang="id-ID" dirty="0"/>
            <a:t>: rasio dari banyaknya observasi yang diprediksi dengan tepat terhadap total observasi sebesar 83%.</a:t>
          </a:r>
          <a:endParaRPr lang="en-US" dirty="0"/>
        </a:p>
      </dgm:t>
    </dgm:pt>
    <dgm:pt modelId="{22E7B0CC-1098-45CB-8B90-081FBF93B383}" type="parTrans" cxnId="{00E8833F-DA8F-4538-A4B8-11A9458F1A04}">
      <dgm:prSet/>
      <dgm:spPr/>
      <dgm:t>
        <a:bodyPr/>
        <a:lstStyle/>
        <a:p>
          <a:endParaRPr lang="en-US"/>
        </a:p>
      </dgm:t>
    </dgm:pt>
    <dgm:pt modelId="{54BE10CF-C7B7-4CC7-8A26-8AE38A59B1EC}" type="sibTrans" cxnId="{00E8833F-DA8F-4538-A4B8-11A9458F1A04}">
      <dgm:prSet/>
      <dgm:spPr/>
      <dgm:t>
        <a:bodyPr/>
        <a:lstStyle/>
        <a:p>
          <a:endParaRPr lang="en-US"/>
        </a:p>
      </dgm:t>
    </dgm:pt>
    <dgm:pt modelId="{57D4E9C7-B5A5-42BA-9681-E63409C8EE13}">
      <dgm:prSet/>
      <dgm:spPr/>
      <dgm:t>
        <a:bodyPr/>
        <a:lstStyle/>
        <a:p>
          <a:r>
            <a:rPr lang="id-ID" dirty="0" err="1"/>
            <a:t>Precision</a:t>
          </a:r>
          <a:r>
            <a:rPr lang="id-ID" dirty="0"/>
            <a:t>: untuk observasi yang diprediksi dengan benar sebagai kelas positif (kelas 1) sebesar </a:t>
          </a:r>
          <a:r>
            <a:rPr lang="id-ID" dirty="0">
              <a:latin typeface="Posterama"/>
            </a:rPr>
            <a:t>65</a:t>
          </a:r>
          <a:r>
            <a:rPr lang="id-ID" dirty="0"/>
            <a:t>% dan untuk observasi yang diprediksi dengan benar sebagai kelas negatif (kelas 0) sebesar </a:t>
          </a:r>
          <a:r>
            <a:rPr lang="id-ID" dirty="0">
              <a:latin typeface="Posterama"/>
            </a:rPr>
            <a:t>92</a:t>
          </a:r>
          <a:r>
            <a:rPr lang="id-ID" dirty="0"/>
            <a:t>%.</a:t>
          </a:r>
          <a:endParaRPr lang="en-US" dirty="0"/>
        </a:p>
      </dgm:t>
    </dgm:pt>
    <dgm:pt modelId="{D04C4B55-75FA-43E9-9DA6-F92AFC9BA1BB}" type="parTrans" cxnId="{E4DC1584-B4FA-4E8E-8DF6-1DDBE2EECD1D}">
      <dgm:prSet/>
      <dgm:spPr/>
      <dgm:t>
        <a:bodyPr/>
        <a:lstStyle/>
        <a:p>
          <a:endParaRPr lang="en-US"/>
        </a:p>
      </dgm:t>
    </dgm:pt>
    <dgm:pt modelId="{6323B912-606D-4609-ABCF-7342C3EC2D6E}" type="sibTrans" cxnId="{E4DC1584-B4FA-4E8E-8DF6-1DDBE2EECD1D}">
      <dgm:prSet/>
      <dgm:spPr/>
      <dgm:t>
        <a:bodyPr/>
        <a:lstStyle/>
        <a:p>
          <a:endParaRPr lang="en-US"/>
        </a:p>
      </dgm:t>
    </dgm:pt>
    <dgm:pt modelId="{8EDC18A1-DFC2-4CED-9BDE-AFD6B5869A1B}">
      <dgm:prSet/>
      <dgm:spPr/>
      <dgm:t>
        <a:bodyPr/>
        <a:lstStyle/>
        <a:p>
          <a:r>
            <a:rPr lang="id-ID" dirty="0" err="1"/>
            <a:t>Recall</a:t>
          </a:r>
          <a:r>
            <a:rPr lang="id-ID" dirty="0"/>
            <a:t>: dari semua observasi yang merupakan kelas positif (kelas 1) sebesar </a:t>
          </a:r>
          <a:r>
            <a:rPr lang="id-ID" dirty="0">
              <a:latin typeface="Posterama"/>
            </a:rPr>
            <a:t>78</a:t>
          </a:r>
          <a:r>
            <a:rPr lang="id-ID" dirty="0"/>
            <a:t>% dapat diprediksi dengan tepat dan dari semua observasi yang merupakan kelas negatif (kelas 0) sebesar </a:t>
          </a:r>
          <a:r>
            <a:rPr lang="id-ID" dirty="0">
              <a:latin typeface="Posterama"/>
            </a:rPr>
            <a:t>85</a:t>
          </a:r>
          <a:r>
            <a:rPr lang="id-ID" dirty="0"/>
            <a:t>% dapat diprediksi dengan tepat.</a:t>
          </a:r>
          <a:endParaRPr lang="en-US" dirty="0"/>
        </a:p>
      </dgm:t>
    </dgm:pt>
    <dgm:pt modelId="{EEA4E5F3-4A85-450B-901B-76BCCFF4B482}" type="parTrans" cxnId="{DF6148AB-CA01-43CE-A910-D788243D67B6}">
      <dgm:prSet/>
      <dgm:spPr/>
      <dgm:t>
        <a:bodyPr/>
        <a:lstStyle/>
        <a:p>
          <a:endParaRPr lang="en-US"/>
        </a:p>
      </dgm:t>
    </dgm:pt>
    <dgm:pt modelId="{6BCFCAC1-5760-4046-A189-A55577F2A5DC}" type="sibTrans" cxnId="{DF6148AB-CA01-43CE-A910-D788243D67B6}">
      <dgm:prSet/>
      <dgm:spPr/>
      <dgm:t>
        <a:bodyPr/>
        <a:lstStyle/>
        <a:p>
          <a:endParaRPr lang="en-US"/>
        </a:p>
      </dgm:t>
    </dgm:pt>
    <dgm:pt modelId="{982896F1-8181-424C-A306-9A8DCA7A1F18}">
      <dgm:prSet/>
      <dgm:spPr/>
      <dgm:t>
        <a:bodyPr/>
        <a:lstStyle/>
        <a:p>
          <a:r>
            <a:rPr lang="id-ID" dirty="0"/>
            <a:t>F1-score: </a:t>
          </a:r>
          <a:r>
            <a:rPr lang="id-ID" dirty="0">
              <a:latin typeface="Posterama"/>
            </a:rPr>
            <a:t>71</a:t>
          </a:r>
          <a:r>
            <a:rPr lang="id-ID" dirty="0"/>
            <a:t>% (kelas positif) dan </a:t>
          </a:r>
          <a:r>
            <a:rPr lang="id-ID" dirty="0">
              <a:latin typeface="Posterama"/>
            </a:rPr>
            <a:t>88</a:t>
          </a:r>
          <a:r>
            <a:rPr lang="id-ID" dirty="0"/>
            <a:t>% (kelas negatif), keduanya mendekati 1 </a:t>
          </a:r>
          <a:r>
            <a:rPr lang="id-ID" dirty="0" err="1"/>
            <a:t>dimana</a:t>
          </a:r>
          <a:r>
            <a:rPr lang="id-ID" dirty="0"/>
            <a:t> model memiliki presisi dan </a:t>
          </a:r>
          <a:r>
            <a:rPr lang="id-ID" dirty="0" err="1"/>
            <a:t>recall</a:t>
          </a:r>
          <a:r>
            <a:rPr lang="id-ID" dirty="0"/>
            <a:t> yang baik dalam memprediksi kelas.</a:t>
          </a:r>
          <a:endParaRPr lang="en-US" dirty="0"/>
        </a:p>
      </dgm:t>
    </dgm:pt>
    <dgm:pt modelId="{75865CD2-369B-4EFF-BF0B-F10629CD9A4E}" type="parTrans" cxnId="{BF2F03D9-F0B3-4097-A169-44B1D87C3EDB}">
      <dgm:prSet/>
      <dgm:spPr/>
      <dgm:t>
        <a:bodyPr/>
        <a:lstStyle/>
        <a:p>
          <a:endParaRPr lang="en-US"/>
        </a:p>
      </dgm:t>
    </dgm:pt>
    <dgm:pt modelId="{E818175D-78DF-4901-BA09-2479325D7BDF}" type="sibTrans" cxnId="{BF2F03D9-F0B3-4097-A169-44B1D87C3EDB}">
      <dgm:prSet/>
      <dgm:spPr/>
      <dgm:t>
        <a:bodyPr/>
        <a:lstStyle/>
        <a:p>
          <a:endParaRPr lang="en-US"/>
        </a:p>
      </dgm:t>
    </dgm:pt>
    <dgm:pt modelId="{2F1A1F7E-ADAC-4323-AD81-B340F7A174EE}">
      <dgm:prSet/>
      <dgm:spPr/>
      <dgm:t>
        <a:bodyPr/>
        <a:lstStyle/>
        <a:p>
          <a:r>
            <a:rPr lang="id-ID" dirty="0" err="1"/>
            <a:t>Support</a:t>
          </a:r>
          <a:r>
            <a:rPr lang="id-ID" dirty="0"/>
            <a:t>: 221 observasi berada pada kelas negatif dan 79 observasi berada pada kelas positif.</a:t>
          </a:r>
          <a:endParaRPr lang="en-US" dirty="0"/>
        </a:p>
      </dgm:t>
    </dgm:pt>
    <dgm:pt modelId="{E4F69F02-9D67-4F1D-8D51-D60A6BD6D9FD}" type="parTrans" cxnId="{FC5A76FE-10CC-4007-B5DB-5E730AF3C5BE}">
      <dgm:prSet/>
      <dgm:spPr/>
      <dgm:t>
        <a:bodyPr/>
        <a:lstStyle/>
        <a:p>
          <a:endParaRPr lang="en-US"/>
        </a:p>
      </dgm:t>
    </dgm:pt>
    <dgm:pt modelId="{21E75028-B64A-4A10-A349-C3BD549C5C60}" type="sibTrans" cxnId="{FC5A76FE-10CC-4007-B5DB-5E730AF3C5BE}">
      <dgm:prSet/>
      <dgm:spPr/>
      <dgm:t>
        <a:bodyPr/>
        <a:lstStyle/>
        <a:p>
          <a:endParaRPr lang="en-US"/>
        </a:p>
      </dgm:t>
    </dgm:pt>
    <dgm:pt modelId="{4C95D55D-DF00-48DF-BAF3-C98BA9FCD382}">
      <dgm:prSet/>
      <dgm:spPr/>
      <dgm:t>
        <a:bodyPr/>
        <a:lstStyle/>
        <a:p>
          <a:r>
            <a:rPr lang="id-ID" dirty="0" err="1"/>
            <a:t>Macro</a:t>
          </a:r>
          <a:r>
            <a:rPr lang="id-ID" dirty="0"/>
            <a:t> </a:t>
          </a:r>
          <a:r>
            <a:rPr lang="id-ID" dirty="0" err="1"/>
            <a:t>average</a:t>
          </a:r>
          <a:r>
            <a:rPr lang="id-ID" dirty="0"/>
            <a:t>: untuk </a:t>
          </a:r>
          <a:r>
            <a:rPr lang="id-ID" dirty="0" err="1"/>
            <a:t>precision</a:t>
          </a:r>
          <a:r>
            <a:rPr lang="id-ID" dirty="0"/>
            <a:t>, </a:t>
          </a:r>
          <a:r>
            <a:rPr lang="id-ID" dirty="0" err="1"/>
            <a:t>recall</a:t>
          </a:r>
          <a:r>
            <a:rPr lang="id-ID" dirty="0"/>
            <a:t>, dan f1-score semua nilai mendekati 1 sehingga model memiliki kinerja yang baik dalam memprediksi kelas.</a:t>
          </a:r>
          <a:endParaRPr lang="en-US" dirty="0"/>
        </a:p>
      </dgm:t>
    </dgm:pt>
    <dgm:pt modelId="{A609A608-E77B-4B9C-B94D-54E6F83829AC}" type="parTrans" cxnId="{EB0B464D-E578-40E5-B72D-9AE7FC30BAD4}">
      <dgm:prSet/>
      <dgm:spPr/>
      <dgm:t>
        <a:bodyPr/>
        <a:lstStyle/>
        <a:p>
          <a:endParaRPr lang="en-US"/>
        </a:p>
      </dgm:t>
    </dgm:pt>
    <dgm:pt modelId="{A6B5C114-7EAB-4C6C-90C9-084BADD033C2}" type="sibTrans" cxnId="{EB0B464D-E578-40E5-B72D-9AE7FC30BAD4}">
      <dgm:prSet/>
      <dgm:spPr/>
      <dgm:t>
        <a:bodyPr/>
        <a:lstStyle/>
        <a:p>
          <a:endParaRPr lang="en-US"/>
        </a:p>
      </dgm:t>
    </dgm:pt>
    <dgm:pt modelId="{0C40DB6D-4F27-4494-9210-593E9FC53FC5}">
      <dgm:prSet/>
      <dgm:spPr/>
      <dgm:t>
        <a:bodyPr/>
        <a:lstStyle/>
        <a:p>
          <a:r>
            <a:rPr lang="id-ID" dirty="0" err="1"/>
            <a:t>Weighted</a:t>
          </a:r>
          <a:r>
            <a:rPr lang="id-ID" dirty="0"/>
            <a:t> </a:t>
          </a:r>
          <a:r>
            <a:rPr lang="id-ID" dirty="0" err="1"/>
            <a:t>average</a:t>
          </a:r>
          <a:r>
            <a:rPr lang="id-ID" dirty="0"/>
            <a:t>: untuk </a:t>
          </a:r>
          <a:r>
            <a:rPr lang="id-ID" dirty="0" err="1"/>
            <a:t>precision</a:t>
          </a:r>
          <a:r>
            <a:rPr lang="id-ID" dirty="0"/>
            <a:t>, </a:t>
          </a:r>
          <a:r>
            <a:rPr lang="id-ID" dirty="0" err="1"/>
            <a:t>recall</a:t>
          </a:r>
          <a:r>
            <a:rPr lang="id-ID" dirty="0"/>
            <a:t>, dan f1-score semua nilai mendekati 1 sehingga model memiliki kinerja yang baik dalam memprediksi semua kelas, terutama pada kelas-kelas yang sering muncul dalam data set.</a:t>
          </a:r>
          <a:endParaRPr lang="en-US" dirty="0"/>
        </a:p>
      </dgm:t>
    </dgm:pt>
    <dgm:pt modelId="{7387F574-7032-44B6-A684-CFD475E77B55}" type="parTrans" cxnId="{36F66E1A-5787-4CBB-8EDC-9514648C4821}">
      <dgm:prSet/>
      <dgm:spPr/>
      <dgm:t>
        <a:bodyPr/>
        <a:lstStyle/>
        <a:p>
          <a:endParaRPr lang="en-US"/>
        </a:p>
      </dgm:t>
    </dgm:pt>
    <dgm:pt modelId="{EF215C9C-B92A-413D-976D-88513A8D3CDE}" type="sibTrans" cxnId="{36F66E1A-5787-4CBB-8EDC-9514648C4821}">
      <dgm:prSet/>
      <dgm:spPr/>
      <dgm:t>
        <a:bodyPr/>
        <a:lstStyle/>
        <a:p>
          <a:endParaRPr lang="en-US"/>
        </a:p>
      </dgm:t>
    </dgm:pt>
    <dgm:pt modelId="{31F97F87-AF4B-4A14-8BC0-6DAA43ADD5D3}" type="pres">
      <dgm:prSet presAssocID="{3DAB3CD0-1990-4603-8502-A7C922034580}" presName="linear" presStyleCnt="0">
        <dgm:presLayoutVars>
          <dgm:animLvl val="lvl"/>
          <dgm:resizeHandles val="exact"/>
        </dgm:presLayoutVars>
      </dgm:prSet>
      <dgm:spPr/>
    </dgm:pt>
    <dgm:pt modelId="{79B26D77-8060-4553-B9A8-159A9278D02B}" type="pres">
      <dgm:prSet presAssocID="{F342AA84-B73B-4215-9F38-FAEB8762D13B}" presName="parentText" presStyleLbl="node1" presStyleIdx="0" presStyleCnt="7">
        <dgm:presLayoutVars>
          <dgm:chMax val="0"/>
          <dgm:bulletEnabled val="1"/>
        </dgm:presLayoutVars>
      </dgm:prSet>
      <dgm:spPr/>
    </dgm:pt>
    <dgm:pt modelId="{933B98F4-0415-4B04-B01B-B86BF39BD5D0}" type="pres">
      <dgm:prSet presAssocID="{54BE10CF-C7B7-4CC7-8A26-8AE38A59B1EC}" presName="spacer" presStyleCnt="0"/>
      <dgm:spPr/>
    </dgm:pt>
    <dgm:pt modelId="{C5D988A5-7F55-4A1F-AE4B-3902F9AA90CA}" type="pres">
      <dgm:prSet presAssocID="{57D4E9C7-B5A5-42BA-9681-E63409C8EE13}" presName="parentText" presStyleLbl="node1" presStyleIdx="1" presStyleCnt="7">
        <dgm:presLayoutVars>
          <dgm:chMax val="0"/>
          <dgm:bulletEnabled val="1"/>
        </dgm:presLayoutVars>
      </dgm:prSet>
      <dgm:spPr/>
    </dgm:pt>
    <dgm:pt modelId="{D2DE8B91-B16B-4B93-A5A0-BBD0C806991B}" type="pres">
      <dgm:prSet presAssocID="{6323B912-606D-4609-ABCF-7342C3EC2D6E}" presName="spacer" presStyleCnt="0"/>
      <dgm:spPr/>
    </dgm:pt>
    <dgm:pt modelId="{9CCCAF66-E57F-4FF1-AC46-9924F4E7159B}" type="pres">
      <dgm:prSet presAssocID="{8EDC18A1-DFC2-4CED-9BDE-AFD6B5869A1B}" presName="parentText" presStyleLbl="node1" presStyleIdx="2" presStyleCnt="7">
        <dgm:presLayoutVars>
          <dgm:chMax val="0"/>
          <dgm:bulletEnabled val="1"/>
        </dgm:presLayoutVars>
      </dgm:prSet>
      <dgm:spPr/>
    </dgm:pt>
    <dgm:pt modelId="{87680555-4B0A-4337-ABAF-D8070386B1C5}" type="pres">
      <dgm:prSet presAssocID="{6BCFCAC1-5760-4046-A189-A55577F2A5DC}" presName="spacer" presStyleCnt="0"/>
      <dgm:spPr/>
    </dgm:pt>
    <dgm:pt modelId="{04838DB8-7394-44A0-8F5E-93D142ADAA98}" type="pres">
      <dgm:prSet presAssocID="{982896F1-8181-424C-A306-9A8DCA7A1F18}" presName="parentText" presStyleLbl="node1" presStyleIdx="3" presStyleCnt="7">
        <dgm:presLayoutVars>
          <dgm:chMax val="0"/>
          <dgm:bulletEnabled val="1"/>
        </dgm:presLayoutVars>
      </dgm:prSet>
      <dgm:spPr/>
    </dgm:pt>
    <dgm:pt modelId="{81253BAB-C93B-467D-9D51-DD7B512A10E4}" type="pres">
      <dgm:prSet presAssocID="{E818175D-78DF-4901-BA09-2479325D7BDF}" presName="spacer" presStyleCnt="0"/>
      <dgm:spPr/>
    </dgm:pt>
    <dgm:pt modelId="{2927EB04-8546-4714-9F5F-52DAF9C3EB59}" type="pres">
      <dgm:prSet presAssocID="{2F1A1F7E-ADAC-4323-AD81-B340F7A174EE}" presName="parentText" presStyleLbl="node1" presStyleIdx="4" presStyleCnt="7">
        <dgm:presLayoutVars>
          <dgm:chMax val="0"/>
          <dgm:bulletEnabled val="1"/>
        </dgm:presLayoutVars>
      </dgm:prSet>
      <dgm:spPr/>
    </dgm:pt>
    <dgm:pt modelId="{9ED1DF49-6180-441A-A30B-CEA581227BBB}" type="pres">
      <dgm:prSet presAssocID="{21E75028-B64A-4A10-A349-C3BD549C5C60}" presName="spacer" presStyleCnt="0"/>
      <dgm:spPr/>
    </dgm:pt>
    <dgm:pt modelId="{A3D3009A-22CE-4B84-8273-B93CBE601BCC}" type="pres">
      <dgm:prSet presAssocID="{4C95D55D-DF00-48DF-BAF3-C98BA9FCD382}" presName="parentText" presStyleLbl="node1" presStyleIdx="5" presStyleCnt="7">
        <dgm:presLayoutVars>
          <dgm:chMax val="0"/>
          <dgm:bulletEnabled val="1"/>
        </dgm:presLayoutVars>
      </dgm:prSet>
      <dgm:spPr/>
    </dgm:pt>
    <dgm:pt modelId="{80540AA3-5566-42F9-B16D-C9277FA452DA}" type="pres">
      <dgm:prSet presAssocID="{A6B5C114-7EAB-4C6C-90C9-084BADD033C2}" presName="spacer" presStyleCnt="0"/>
      <dgm:spPr/>
    </dgm:pt>
    <dgm:pt modelId="{8278003B-634D-497F-A571-E3D80C4B400A}" type="pres">
      <dgm:prSet presAssocID="{0C40DB6D-4F27-4494-9210-593E9FC53FC5}" presName="parentText" presStyleLbl="node1" presStyleIdx="6" presStyleCnt="7">
        <dgm:presLayoutVars>
          <dgm:chMax val="0"/>
          <dgm:bulletEnabled val="1"/>
        </dgm:presLayoutVars>
      </dgm:prSet>
      <dgm:spPr/>
    </dgm:pt>
  </dgm:ptLst>
  <dgm:cxnLst>
    <dgm:cxn modelId="{3B731110-45AA-4DB8-BB9C-08731BCCBD00}" type="presOf" srcId="{8EDC18A1-DFC2-4CED-9BDE-AFD6B5869A1B}" destId="{9CCCAF66-E57F-4FF1-AC46-9924F4E7159B}" srcOrd="0" destOrd="0" presId="urn:microsoft.com/office/officeart/2005/8/layout/vList2"/>
    <dgm:cxn modelId="{36F66E1A-5787-4CBB-8EDC-9514648C4821}" srcId="{3DAB3CD0-1990-4603-8502-A7C922034580}" destId="{0C40DB6D-4F27-4494-9210-593E9FC53FC5}" srcOrd="6" destOrd="0" parTransId="{7387F574-7032-44B6-A684-CFD475E77B55}" sibTransId="{EF215C9C-B92A-413D-976D-88513A8D3CDE}"/>
    <dgm:cxn modelId="{81457931-2993-4930-8581-E99B41A37FDC}" type="presOf" srcId="{4C95D55D-DF00-48DF-BAF3-C98BA9FCD382}" destId="{A3D3009A-22CE-4B84-8273-B93CBE601BCC}" srcOrd="0" destOrd="0" presId="urn:microsoft.com/office/officeart/2005/8/layout/vList2"/>
    <dgm:cxn modelId="{00E8833F-DA8F-4538-A4B8-11A9458F1A04}" srcId="{3DAB3CD0-1990-4603-8502-A7C922034580}" destId="{F342AA84-B73B-4215-9F38-FAEB8762D13B}" srcOrd="0" destOrd="0" parTransId="{22E7B0CC-1098-45CB-8B90-081FBF93B383}" sibTransId="{54BE10CF-C7B7-4CC7-8A26-8AE38A59B1EC}"/>
    <dgm:cxn modelId="{22F8F93F-92F5-4E49-8072-F061BE37B725}" type="presOf" srcId="{F342AA84-B73B-4215-9F38-FAEB8762D13B}" destId="{79B26D77-8060-4553-B9A8-159A9278D02B}" srcOrd="0" destOrd="0" presId="urn:microsoft.com/office/officeart/2005/8/layout/vList2"/>
    <dgm:cxn modelId="{EB0B464D-E578-40E5-B72D-9AE7FC30BAD4}" srcId="{3DAB3CD0-1990-4603-8502-A7C922034580}" destId="{4C95D55D-DF00-48DF-BAF3-C98BA9FCD382}" srcOrd="5" destOrd="0" parTransId="{A609A608-E77B-4B9C-B94D-54E6F83829AC}" sibTransId="{A6B5C114-7EAB-4C6C-90C9-084BADD033C2}"/>
    <dgm:cxn modelId="{0DE6A059-9CC7-4D9D-B17E-A0F3BF065992}" type="presOf" srcId="{0C40DB6D-4F27-4494-9210-593E9FC53FC5}" destId="{8278003B-634D-497F-A571-E3D80C4B400A}" srcOrd="0" destOrd="0" presId="urn:microsoft.com/office/officeart/2005/8/layout/vList2"/>
    <dgm:cxn modelId="{667DAC7C-F998-46B6-8B42-8C42C8537EA6}" type="presOf" srcId="{2F1A1F7E-ADAC-4323-AD81-B340F7A174EE}" destId="{2927EB04-8546-4714-9F5F-52DAF9C3EB59}" srcOrd="0" destOrd="0" presId="urn:microsoft.com/office/officeart/2005/8/layout/vList2"/>
    <dgm:cxn modelId="{E4DC1584-B4FA-4E8E-8DF6-1DDBE2EECD1D}" srcId="{3DAB3CD0-1990-4603-8502-A7C922034580}" destId="{57D4E9C7-B5A5-42BA-9681-E63409C8EE13}" srcOrd="1" destOrd="0" parTransId="{D04C4B55-75FA-43E9-9DA6-F92AFC9BA1BB}" sibTransId="{6323B912-606D-4609-ABCF-7342C3EC2D6E}"/>
    <dgm:cxn modelId="{E5873FA6-E79E-4EAE-87D6-C940933D7915}" type="presOf" srcId="{57D4E9C7-B5A5-42BA-9681-E63409C8EE13}" destId="{C5D988A5-7F55-4A1F-AE4B-3902F9AA90CA}" srcOrd="0" destOrd="0" presId="urn:microsoft.com/office/officeart/2005/8/layout/vList2"/>
    <dgm:cxn modelId="{DF6148AB-CA01-43CE-A910-D788243D67B6}" srcId="{3DAB3CD0-1990-4603-8502-A7C922034580}" destId="{8EDC18A1-DFC2-4CED-9BDE-AFD6B5869A1B}" srcOrd="2" destOrd="0" parTransId="{EEA4E5F3-4A85-450B-901B-76BCCFF4B482}" sibTransId="{6BCFCAC1-5760-4046-A189-A55577F2A5DC}"/>
    <dgm:cxn modelId="{3258C0BB-A160-402A-97D9-88F2C783A3B1}" type="presOf" srcId="{982896F1-8181-424C-A306-9A8DCA7A1F18}" destId="{04838DB8-7394-44A0-8F5E-93D142ADAA98}" srcOrd="0" destOrd="0" presId="urn:microsoft.com/office/officeart/2005/8/layout/vList2"/>
    <dgm:cxn modelId="{BF8AF1C4-DC14-45E1-B012-285C8B2BF3A4}" type="presOf" srcId="{3DAB3CD0-1990-4603-8502-A7C922034580}" destId="{31F97F87-AF4B-4A14-8BC0-6DAA43ADD5D3}" srcOrd="0" destOrd="0" presId="urn:microsoft.com/office/officeart/2005/8/layout/vList2"/>
    <dgm:cxn modelId="{BF2F03D9-F0B3-4097-A169-44B1D87C3EDB}" srcId="{3DAB3CD0-1990-4603-8502-A7C922034580}" destId="{982896F1-8181-424C-A306-9A8DCA7A1F18}" srcOrd="3" destOrd="0" parTransId="{75865CD2-369B-4EFF-BF0B-F10629CD9A4E}" sibTransId="{E818175D-78DF-4901-BA09-2479325D7BDF}"/>
    <dgm:cxn modelId="{FC5A76FE-10CC-4007-B5DB-5E730AF3C5BE}" srcId="{3DAB3CD0-1990-4603-8502-A7C922034580}" destId="{2F1A1F7E-ADAC-4323-AD81-B340F7A174EE}" srcOrd="4" destOrd="0" parTransId="{E4F69F02-9D67-4F1D-8D51-D60A6BD6D9FD}" sibTransId="{21E75028-B64A-4A10-A349-C3BD549C5C60}"/>
    <dgm:cxn modelId="{FA976C1D-61FF-4F53-93EB-88361CC44A44}" type="presParOf" srcId="{31F97F87-AF4B-4A14-8BC0-6DAA43ADD5D3}" destId="{79B26D77-8060-4553-B9A8-159A9278D02B}" srcOrd="0" destOrd="0" presId="urn:microsoft.com/office/officeart/2005/8/layout/vList2"/>
    <dgm:cxn modelId="{131D4354-EACF-47EB-926A-8CBDD695ED1F}" type="presParOf" srcId="{31F97F87-AF4B-4A14-8BC0-6DAA43ADD5D3}" destId="{933B98F4-0415-4B04-B01B-B86BF39BD5D0}" srcOrd="1" destOrd="0" presId="urn:microsoft.com/office/officeart/2005/8/layout/vList2"/>
    <dgm:cxn modelId="{B13B80F3-119B-4F35-AF8F-F8434AD6391D}" type="presParOf" srcId="{31F97F87-AF4B-4A14-8BC0-6DAA43ADD5D3}" destId="{C5D988A5-7F55-4A1F-AE4B-3902F9AA90CA}" srcOrd="2" destOrd="0" presId="urn:microsoft.com/office/officeart/2005/8/layout/vList2"/>
    <dgm:cxn modelId="{EA1D0FA4-F192-4BCA-B2EB-A60099ABE285}" type="presParOf" srcId="{31F97F87-AF4B-4A14-8BC0-6DAA43ADD5D3}" destId="{D2DE8B91-B16B-4B93-A5A0-BBD0C806991B}" srcOrd="3" destOrd="0" presId="urn:microsoft.com/office/officeart/2005/8/layout/vList2"/>
    <dgm:cxn modelId="{6205C86D-6C10-4F99-811C-DEFE0BBDCD9E}" type="presParOf" srcId="{31F97F87-AF4B-4A14-8BC0-6DAA43ADD5D3}" destId="{9CCCAF66-E57F-4FF1-AC46-9924F4E7159B}" srcOrd="4" destOrd="0" presId="urn:microsoft.com/office/officeart/2005/8/layout/vList2"/>
    <dgm:cxn modelId="{A1036B87-E593-48E3-9909-C8AE804626D2}" type="presParOf" srcId="{31F97F87-AF4B-4A14-8BC0-6DAA43ADD5D3}" destId="{87680555-4B0A-4337-ABAF-D8070386B1C5}" srcOrd="5" destOrd="0" presId="urn:microsoft.com/office/officeart/2005/8/layout/vList2"/>
    <dgm:cxn modelId="{750D5A8B-579A-4955-9163-D2774FE0236F}" type="presParOf" srcId="{31F97F87-AF4B-4A14-8BC0-6DAA43ADD5D3}" destId="{04838DB8-7394-44A0-8F5E-93D142ADAA98}" srcOrd="6" destOrd="0" presId="urn:microsoft.com/office/officeart/2005/8/layout/vList2"/>
    <dgm:cxn modelId="{6159E587-2FFC-4539-BA97-1B295C39E3DB}" type="presParOf" srcId="{31F97F87-AF4B-4A14-8BC0-6DAA43ADD5D3}" destId="{81253BAB-C93B-467D-9D51-DD7B512A10E4}" srcOrd="7" destOrd="0" presId="urn:microsoft.com/office/officeart/2005/8/layout/vList2"/>
    <dgm:cxn modelId="{32FE81FD-5BD0-4AB0-9D58-EAFAD9A4A41D}" type="presParOf" srcId="{31F97F87-AF4B-4A14-8BC0-6DAA43ADD5D3}" destId="{2927EB04-8546-4714-9F5F-52DAF9C3EB59}" srcOrd="8" destOrd="0" presId="urn:microsoft.com/office/officeart/2005/8/layout/vList2"/>
    <dgm:cxn modelId="{3D221B0A-D2C8-4C7C-B217-7DA4F78ACAF6}" type="presParOf" srcId="{31F97F87-AF4B-4A14-8BC0-6DAA43ADD5D3}" destId="{9ED1DF49-6180-441A-A30B-CEA581227BBB}" srcOrd="9" destOrd="0" presId="urn:microsoft.com/office/officeart/2005/8/layout/vList2"/>
    <dgm:cxn modelId="{F77477E0-36FB-4F4C-8EB8-E05E081331E6}" type="presParOf" srcId="{31F97F87-AF4B-4A14-8BC0-6DAA43ADD5D3}" destId="{A3D3009A-22CE-4B84-8273-B93CBE601BCC}" srcOrd="10" destOrd="0" presId="urn:microsoft.com/office/officeart/2005/8/layout/vList2"/>
    <dgm:cxn modelId="{61B99B5D-7E22-4704-858E-6001E7FE1734}" type="presParOf" srcId="{31F97F87-AF4B-4A14-8BC0-6DAA43ADD5D3}" destId="{80540AA3-5566-42F9-B16D-C9277FA452DA}" srcOrd="11" destOrd="0" presId="urn:microsoft.com/office/officeart/2005/8/layout/vList2"/>
    <dgm:cxn modelId="{BE2D5805-6EB6-4B28-B2CE-28C3A7E5F41A}" type="presParOf" srcId="{31F97F87-AF4B-4A14-8BC0-6DAA43ADD5D3}" destId="{8278003B-634D-497F-A571-E3D80C4B400A}"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DAB3CD0-1990-4603-8502-A7C92203458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342AA84-B73B-4215-9F38-FAEB8762D13B}">
      <dgm:prSet/>
      <dgm:spPr/>
      <dgm:t>
        <a:bodyPr/>
        <a:lstStyle/>
        <a:p>
          <a:r>
            <a:rPr lang="id-ID" dirty="0" err="1"/>
            <a:t>Accuracy</a:t>
          </a:r>
          <a:r>
            <a:rPr lang="id-ID" dirty="0"/>
            <a:t>: rasio dari banyaknya observasi yang diprediksi dengan tepat terhadap total observasi sebesar </a:t>
          </a:r>
          <a:r>
            <a:rPr lang="id-ID" dirty="0">
              <a:latin typeface="Posterama"/>
            </a:rPr>
            <a:t>81</a:t>
          </a:r>
          <a:r>
            <a:rPr lang="id-ID" dirty="0"/>
            <a:t>%.</a:t>
          </a:r>
          <a:endParaRPr lang="en-US" dirty="0"/>
        </a:p>
      </dgm:t>
    </dgm:pt>
    <dgm:pt modelId="{22E7B0CC-1098-45CB-8B90-081FBF93B383}" type="parTrans" cxnId="{00E8833F-DA8F-4538-A4B8-11A9458F1A04}">
      <dgm:prSet/>
      <dgm:spPr/>
      <dgm:t>
        <a:bodyPr/>
        <a:lstStyle/>
        <a:p>
          <a:endParaRPr lang="en-US"/>
        </a:p>
      </dgm:t>
    </dgm:pt>
    <dgm:pt modelId="{54BE10CF-C7B7-4CC7-8A26-8AE38A59B1EC}" type="sibTrans" cxnId="{00E8833F-DA8F-4538-A4B8-11A9458F1A04}">
      <dgm:prSet/>
      <dgm:spPr/>
      <dgm:t>
        <a:bodyPr/>
        <a:lstStyle/>
        <a:p>
          <a:endParaRPr lang="en-US"/>
        </a:p>
      </dgm:t>
    </dgm:pt>
    <dgm:pt modelId="{57D4E9C7-B5A5-42BA-9681-E63409C8EE13}">
      <dgm:prSet/>
      <dgm:spPr/>
      <dgm:t>
        <a:bodyPr/>
        <a:lstStyle/>
        <a:p>
          <a:r>
            <a:rPr lang="id-ID" dirty="0" err="1"/>
            <a:t>Precision</a:t>
          </a:r>
          <a:r>
            <a:rPr lang="id-ID" dirty="0"/>
            <a:t>: untuk observasi yang diprediksi dengan benar sebagai kelas positif (kelas 1) sebesar </a:t>
          </a:r>
          <a:r>
            <a:rPr lang="id-ID" dirty="0">
              <a:latin typeface="Posterama"/>
            </a:rPr>
            <a:t>61</a:t>
          </a:r>
          <a:r>
            <a:rPr lang="id-ID" dirty="0"/>
            <a:t>% dan untuk observasi yang diprediksi dengan benar sebagai kelas negatif (kelas 0) sebesar </a:t>
          </a:r>
          <a:r>
            <a:rPr lang="id-ID" dirty="0">
              <a:latin typeface="Posterama"/>
            </a:rPr>
            <a:t>90</a:t>
          </a:r>
          <a:r>
            <a:rPr lang="id-ID" dirty="0"/>
            <a:t>%.</a:t>
          </a:r>
          <a:endParaRPr lang="en-US" dirty="0"/>
        </a:p>
      </dgm:t>
    </dgm:pt>
    <dgm:pt modelId="{D04C4B55-75FA-43E9-9DA6-F92AFC9BA1BB}" type="parTrans" cxnId="{E4DC1584-B4FA-4E8E-8DF6-1DDBE2EECD1D}">
      <dgm:prSet/>
      <dgm:spPr/>
      <dgm:t>
        <a:bodyPr/>
        <a:lstStyle/>
        <a:p>
          <a:endParaRPr lang="en-US"/>
        </a:p>
      </dgm:t>
    </dgm:pt>
    <dgm:pt modelId="{6323B912-606D-4609-ABCF-7342C3EC2D6E}" type="sibTrans" cxnId="{E4DC1584-B4FA-4E8E-8DF6-1DDBE2EECD1D}">
      <dgm:prSet/>
      <dgm:spPr/>
      <dgm:t>
        <a:bodyPr/>
        <a:lstStyle/>
        <a:p>
          <a:endParaRPr lang="en-US"/>
        </a:p>
      </dgm:t>
    </dgm:pt>
    <dgm:pt modelId="{8EDC18A1-DFC2-4CED-9BDE-AFD6B5869A1B}">
      <dgm:prSet/>
      <dgm:spPr/>
      <dgm:t>
        <a:bodyPr/>
        <a:lstStyle/>
        <a:p>
          <a:r>
            <a:rPr lang="id-ID" dirty="0" err="1"/>
            <a:t>Recall</a:t>
          </a:r>
          <a:r>
            <a:rPr lang="id-ID" dirty="0"/>
            <a:t>: dari semua observasi yang merupakan kelas positif (kelas 1) sebesar </a:t>
          </a:r>
          <a:r>
            <a:rPr lang="id-ID" dirty="0">
              <a:latin typeface="Posterama"/>
            </a:rPr>
            <a:t>73</a:t>
          </a:r>
          <a:r>
            <a:rPr lang="id-ID" dirty="0"/>
            <a:t>% dapat diprediksi dengan tepat dan dari semua observasi yang merupakan kelas negatif (kelas 0) sebesar </a:t>
          </a:r>
          <a:r>
            <a:rPr lang="id-ID" dirty="0">
              <a:latin typeface="Posterama"/>
            </a:rPr>
            <a:t>83</a:t>
          </a:r>
          <a:r>
            <a:rPr lang="id-ID" dirty="0"/>
            <a:t>% dapat diprediksi dengan tepat.</a:t>
          </a:r>
          <a:endParaRPr lang="en-US" dirty="0"/>
        </a:p>
      </dgm:t>
    </dgm:pt>
    <dgm:pt modelId="{EEA4E5F3-4A85-450B-901B-76BCCFF4B482}" type="parTrans" cxnId="{DF6148AB-CA01-43CE-A910-D788243D67B6}">
      <dgm:prSet/>
      <dgm:spPr/>
      <dgm:t>
        <a:bodyPr/>
        <a:lstStyle/>
        <a:p>
          <a:endParaRPr lang="en-US"/>
        </a:p>
      </dgm:t>
    </dgm:pt>
    <dgm:pt modelId="{6BCFCAC1-5760-4046-A189-A55577F2A5DC}" type="sibTrans" cxnId="{DF6148AB-CA01-43CE-A910-D788243D67B6}">
      <dgm:prSet/>
      <dgm:spPr/>
      <dgm:t>
        <a:bodyPr/>
        <a:lstStyle/>
        <a:p>
          <a:endParaRPr lang="en-US"/>
        </a:p>
      </dgm:t>
    </dgm:pt>
    <dgm:pt modelId="{982896F1-8181-424C-A306-9A8DCA7A1F18}">
      <dgm:prSet/>
      <dgm:spPr/>
      <dgm:t>
        <a:bodyPr/>
        <a:lstStyle/>
        <a:p>
          <a:r>
            <a:rPr lang="id-ID" dirty="0"/>
            <a:t>F1-score: </a:t>
          </a:r>
          <a:r>
            <a:rPr lang="id-ID" dirty="0">
              <a:latin typeface="Posterama"/>
            </a:rPr>
            <a:t>67</a:t>
          </a:r>
          <a:r>
            <a:rPr lang="id-ID" dirty="0"/>
            <a:t>% (kelas positif) dan </a:t>
          </a:r>
          <a:r>
            <a:rPr lang="id-ID" dirty="0">
              <a:latin typeface="Posterama"/>
            </a:rPr>
            <a:t>86</a:t>
          </a:r>
          <a:r>
            <a:rPr lang="id-ID" dirty="0"/>
            <a:t>% (kelas negatif), keduanya mendekati 1 </a:t>
          </a:r>
          <a:r>
            <a:rPr lang="id-ID" dirty="0" err="1"/>
            <a:t>dimana</a:t>
          </a:r>
          <a:r>
            <a:rPr lang="id-ID" dirty="0"/>
            <a:t> model memiliki presisi dan </a:t>
          </a:r>
          <a:r>
            <a:rPr lang="id-ID" dirty="0" err="1"/>
            <a:t>recall</a:t>
          </a:r>
          <a:r>
            <a:rPr lang="id-ID" dirty="0"/>
            <a:t> yang baik dalam memprediksi kelas.</a:t>
          </a:r>
          <a:endParaRPr lang="en-US" dirty="0"/>
        </a:p>
      </dgm:t>
    </dgm:pt>
    <dgm:pt modelId="{75865CD2-369B-4EFF-BF0B-F10629CD9A4E}" type="parTrans" cxnId="{BF2F03D9-F0B3-4097-A169-44B1D87C3EDB}">
      <dgm:prSet/>
      <dgm:spPr/>
      <dgm:t>
        <a:bodyPr/>
        <a:lstStyle/>
        <a:p>
          <a:endParaRPr lang="en-US"/>
        </a:p>
      </dgm:t>
    </dgm:pt>
    <dgm:pt modelId="{E818175D-78DF-4901-BA09-2479325D7BDF}" type="sibTrans" cxnId="{BF2F03D9-F0B3-4097-A169-44B1D87C3EDB}">
      <dgm:prSet/>
      <dgm:spPr/>
      <dgm:t>
        <a:bodyPr/>
        <a:lstStyle/>
        <a:p>
          <a:endParaRPr lang="en-US"/>
        </a:p>
      </dgm:t>
    </dgm:pt>
    <dgm:pt modelId="{2F1A1F7E-ADAC-4323-AD81-B340F7A174EE}">
      <dgm:prSet/>
      <dgm:spPr/>
      <dgm:t>
        <a:bodyPr/>
        <a:lstStyle/>
        <a:p>
          <a:r>
            <a:rPr lang="id-ID" dirty="0" err="1"/>
            <a:t>Support</a:t>
          </a:r>
          <a:r>
            <a:rPr lang="id-ID" dirty="0"/>
            <a:t>: 221 observasi berada pada kelas negatif dan 79 observasi berada pada kelas positif.</a:t>
          </a:r>
          <a:endParaRPr lang="en-US" dirty="0"/>
        </a:p>
      </dgm:t>
    </dgm:pt>
    <dgm:pt modelId="{E4F69F02-9D67-4F1D-8D51-D60A6BD6D9FD}" type="parTrans" cxnId="{FC5A76FE-10CC-4007-B5DB-5E730AF3C5BE}">
      <dgm:prSet/>
      <dgm:spPr/>
      <dgm:t>
        <a:bodyPr/>
        <a:lstStyle/>
        <a:p>
          <a:endParaRPr lang="en-US"/>
        </a:p>
      </dgm:t>
    </dgm:pt>
    <dgm:pt modelId="{21E75028-B64A-4A10-A349-C3BD549C5C60}" type="sibTrans" cxnId="{FC5A76FE-10CC-4007-B5DB-5E730AF3C5BE}">
      <dgm:prSet/>
      <dgm:spPr/>
      <dgm:t>
        <a:bodyPr/>
        <a:lstStyle/>
        <a:p>
          <a:endParaRPr lang="en-US"/>
        </a:p>
      </dgm:t>
    </dgm:pt>
    <dgm:pt modelId="{4C95D55D-DF00-48DF-BAF3-C98BA9FCD382}">
      <dgm:prSet/>
      <dgm:spPr/>
      <dgm:t>
        <a:bodyPr/>
        <a:lstStyle/>
        <a:p>
          <a:r>
            <a:rPr lang="id-ID" dirty="0" err="1"/>
            <a:t>Macro</a:t>
          </a:r>
          <a:r>
            <a:rPr lang="id-ID" dirty="0"/>
            <a:t> </a:t>
          </a:r>
          <a:r>
            <a:rPr lang="id-ID" dirty="0" err="1"/>
            <a:t>average</a:t>
          </a:r>
          <a:r>
            <a:rPr lang="id-ID" dirty="0"/>
            <a:t>: untuk </a:t>
          </a:r>
          <a:r>
            <a:rPr lang="id-ID" dirty="0" err="1"/>
            <a:t>precision</a:t>
          </a:r>
          <a:r>
            <a:rPr lang="id-ID" dirty="0"/>
            <a:t>, </a:t>
          </a:r>
          <a:r>
            <a:rPr lang="id-ID" dirty="0" err="1"/>
            <a:t>recall</a:t>
          </a:r>
          <a:r>
            <a:rPr lang="id-ID" dirty="0"/>
            <a:t>, dan f1-score semua nilai mendekati 1 sehingga model memiliki kinerja yang baik dalam memprediksi kelas.</a:t>
          </a:r>
          <a:endParaRPr lang="en-US" dirty="0"/>
        </a:p>
      </dgm:t>
    </dgm:pt>
    <dgm:pt modelId="{A609A608-E77B-4B9C-B94D-54E6F83829AC}" type="parTrans" cxnId="{EB0B464D-E578-40E5-B72D-9AE7FC30BAD4}">
      <dgm:prSet/>
      <dgm:spPr/>
      <dgm:t>
        <a:bodyPr/>
        <a:lstStyle/>
        <a:p>
          <a:endParaRPr lang="en-US"/>
        </a:p>
      </dgm:t>
    </dgm:pt>
    <dgm:pt modelId="{A6B5C114-7EAB-4C6C-90C9-084BADD033C2}" type="sibTrans" cxnId="{EB0B464D-E578-40E5-B72D-9AE7FC30BAD4}">
      <dgm:prSet/>
      <dgm:spPr/>
      <dgm:t>
        <a:bodyPr/>
        <a:lstStyle/>
        <a:p>
          <a:endParaRPr lang="en-US"/>
        </a:p>
      </dgm:t>
    </dgm:pt>
    <dgm:pt modelId="{0C40DB6D-4F27-4494-9210-593E9FC53FC5}">
      <dgm:prSet/>
      <dgm:spPr/>
      <dgm:t>
        <a:bodyPr/>
        <a:lstStyle/>
        <a:p>
          <a:r>
            <a:rPr lang="id-ID" dirty="0" err="1"/>
            <a:t>Weighted</a:t>
          </a:r>
          <a:r>
            <a:rPr lang="id-ID" dirty="0"/>
            <a:t> </a:t>
          </a:r>
          <a:r>
            <a:rPr lang="id-ID" dirty="0" err="1"/>
            <a:t>average</a:t>
          </a:r>
          <a:r>
            <a:rPr lang="id-ID" dirty="0"/>
            <a:t>: untuk </a:t>
          </a:r>
          <a:r>
            <a:rPr lang="id-ID" dirty="0" err="1"/>
            <a:t>precision</a:t>
          </a:r>
          <a:r>
            <a:rPr lang="id-ID" dirty="0"/>
            <a:t>, </a:t>
          </a:r>
          <a:r>
            <a:rPr lang="id-ID" dirty="0" err="1"/>
            <a:t>recall</a:t>
          </a:r>
          <a:r>
            <a:rPr lang="id-ID" dirty="0"/>
            <a:t>, dan f1-score semua nilai mendekati 1 sehingga model memiliki kinerja yang baik dalam memprediksi semua kelas, terutama pada kelas-kelas yang sering muncul dalam data set.</a:t>
          </a:r>
          <a:endParaRPr lang="en-US" dirty="0"/>
        </a:p>
      </dgm:t>
    </dgm:pt>
    <dgm:pt modelId="{7387F574-7032-44B6-A684-CFD475E77B55}" type="parTrans" cxnId="{36F66E1A-5787-4CBB-8EDC-9514648C4821}">
      <dgm:prSet/>
      <dgm:spPr/>
      <dgm:t>
        <a:bodyPr/>
        <a:lstStyle/>
        <a:p>
          <a:endParaRPr lang="en-US"/>
        </a:p>
      </dgm:t>
    </dgm:pt>
    <dgm:pt modelId="{EF215C9C-B92A-413D-976D-88513A8D3CDE}" type="sibTrans" cxnId="{36F66E1A-5787-4CBB-8EDC-9514648C4821}">
      <dgm:prSet/>
      <dgm:spPr/>
      <dgm:t>
        <a:bodyPr/>
        <a:lstStyle/>
        <a:p>
          <a:endParaRPr lang="en-US"/>
        </a:p>
      </dgm:t>
    </dgm:pt>
    <dgm:pt modelId="{31F97F87-AF4B-4A14-8BC0-6DAA43ADD5D3}" type="pres">
      <dgm:prSet presAssocID="{3DAB3CD0-1990-4603-8502-A7C922034580}" presName="linear" presStyleCnt="0">
        <dgm:presLayoutVars>
          <dgm:animLvl val="lvl"/>
          <dgm:resizeHandles val="exact"/>
        </dgm:presLayoutVars>
      </dgm:prSet>
      <dgm:spPr/>
    </dgm:pt>
    <dgm:pt modelId="{79B26D77-8060-4553-B9A8-159A9278D02B}" type="pres">
      <dgm:prSet presAssocID="{F342AA84-B73B-4215-9F38-FAEB8762D13B}" presName="parentText" presStyleLbl="node1" presStyleIdx="0" presStyleCnt="7">
        <dgm:presLayoutVars>
          <dgm:chMax val="0"/>
          <dgm:bulletEnabled val="1"/>
        </dgm:presLayoutVars>
      </dgm:prSet>
      <dgm:spPr/>
    </dgm:pt>
    <dgm:pt modelId="{933B98F4-0415-4B04-B01B-B86BF39BD5D0}" type="pres">
      <dgm:prSet presAssocID="{54BE10CF-C7B7-4CC7-8A26-8AE38A59B1EC}" presName="spacer" presStyleCnt="0"/>
      <dgm:spPr/>
    </dgm:pt>
    <dgm:pt modelId="{C5D988A5-7F55-4A1F-AE4B-3902F9AA90CA}" type="pres">
      <dgm:prSet presAssocID="{57D4E9C7-B5A5-42BA-9681-E63409C8EE13}" presName="parentText" presStyleLbl="node1" presStyleIdx="1" presStyleCnt="7">
        <dgm:presLayoutVars>
          <dgm:chMax val="0"/>
          <dgm:bulletEnabled val="1"/>
        </dgm:presLayoutVars>
      </dgm:prSet>
      <dgm:spPr/>
    </dgm:pt>
    <dgm:pt modelId="{D2DE8B91-B16B-4B93-A5A0-BBD0C806991B}" type="pres">
      <dgm:prSet presAssocID="{6323B912-606D-4609-ABCF-7342C3EC2D6E}" presName="spacer" presStyleCnt="0"/>
      <dgm:spPr/>
    </dgm:pt>
    <dgm:pt modelId="{9CCCAF66-E57F-4FF1-AC46-9924F4E7159B}" type="pres">
      <dgm:prSet presAssocID="{8EDC18A1-DFC2-4CED-9BDE-AFD6B5869A1B}" presName="parentText" presStyleLbl="node1" presStyleIdx="2" presStyleCnt="7">
        <dgm:presLayoutVars>
          <dgm:chMax val="0"/>
          <dgm:bulletEnabled val="1"/>
        </dgm:presLayoutVars>
      </dgm:prSet>
      <dgm:spPr/>
    </dgm:pt>
    <dgm:pt modelId="{87680555-4B0A-4337-ABAF-D8070386B1C5}" type="pres">
      <dgm:prSet presAssocID="{6BCFCAC1-5760-4046-A189-A55577F2A5DC}" presName="spacer" presStyleCnt="0"/>
      <dgm:spPr/>
    </dgm:pt>
    <dgm:pt modelId="{04838DB8-7394-44A0-8F5E-93D142ADAA98}" type="pres">
      <dgm:prSet presAssocID="{982896F1-8181-424C-A306-9A8DCA7A1F18}" presName="parentText" presStyleLbl="node1" presStyleIdx="3" presStyleCnt="7">
        <dgm:presLayoutVars>
          <dgm:chMax val="0"/>
          <dgm:bulletEnabled val="1"/>
        </dgm:presLayoutVars>
      </dgm:prSet>
      <dgm:spPr/>
    </dgm:pt>
    <dgm:pt modelId="{81253BAB-C93B-467D-9D51-DD7B512A10E4}" type="pres">
      <dgm:prSet presAssocID="{E818175D-78DF-4901-BA09-2479325D7BDF}" presName="spacer" presStyleCnt="0"/>
      <dgm:spPr/>
    </dgm:pt>
    <dgm:pt modelId="{2927EB04-8546-4714-9F5F-52DAF9C3EB59}" type="pres">
      <dgm:prSet presAssocID="{2F1A1F7E-ADAC-4323-AD81-B340F7A174EE}" presName="parentText" presStyleLbl="node1" presStyleIdx="4" presStyleCnt="7">
        <dgm:presLayoutVars>
          <dgm:chMax val="0"/>
          <dgm:bulletEnabled val="1"/>
        </dgm:presLayoutVars>
      </dgm:prSet>
      <dgm:spPr/>
    </dgm:pt>
    <dgm:pt modelId="{9ED1DF49-6180-441A-A30B-CEA581227BBB}" type="pres">
      <dgm:prSet presAssocID="{21E75028-B64A-4A10-A349-C3BD549C5C60}" presName="spacer" presStyleCnt="0"/>
      <dgm:spPr/>
    </dgm:pt>
    <dgm:pt modelId="{A3D3009A-22CE-4B84-8273-B93CBE601BCC}" type="pres">
      <dgm:prSet presAssocID="{4C95D55D-DF00-48DF-BAF3-C98BA9FCD382}" presName="parentText" presStyleLbl="node1" presStyleIdx="5" presStyleCnt="7">
        <dgm:presLayoutVars>
          <dgm:chMax val="0"/>
          <dgm:bulletEnabled val="1"/>
        </dgm:presLayoutVars>
      </dgm:prSet>
      <dgm:spPr/>
    </dgm:pt>
    <dgm:pt modelId="{80540AA3-5566-42F9-B16D-C9277FA452DA}" type="pres">
      <dgm:prSet presAssocID="{A6B5C114-7EAB-4C6C-90C9-084BADD033C2}" presName="spacer" presStyleCnt="0"/>
      <dgm:spPr/>
    </dgm:pt>
    <dgm:pt modelId="{8278003B-634D-497F-A571-E3D80C4B400A}" type="pres">
      <dgm:prSet presAssocID="{0C40DB6D-4F27-4494-9210-593E9FC53FC5}" presName="parentText" presStyleLbl="node1" presStyleIdx="6" presStyleCnt="7">
        <dgm:presLayoutVars>
          <dgm:chMax val="0"/>
          <dgm:bulletEnabled val="1"/>
        </dgm:presLayoutVars>
      </dgm:prSet>
      <dgm:spPr/>
    </dgm:pt>
  </dgm:ptLst>
  <dgm:cxnLst>
    <dgm:cxn modelId="{3B731110-45AA-4DB8-BB9C-08731BCCBD00}" type="presOf" srcId="{8EDC18A1-DFC2-4CED-9BDE-AFD6B5869A1B}" destId="{9CCCAF66-E57F-4FF1-AC46-9924F4E7159B}" srcOrd="0" destOrd="0" presId="urn:microsoft.com/office/officeart/2005/8/layout/vList2"/>
    <dgm:cxn modelId="{36F66E1A-5787-4CBB-8EDC-9514648C4821}" srcId="{3DAB3CD0-1990-4603-8502-A7C922034580}" destId="{0C40DB6D-4F27-4494-9210-593E9FC53FC5}" srcOrd="6" destOrd="0" parTransId="{7387F574-7032-44B6-A684-CFD475E77B55}" sibTransId="{EF215C9C-B92A-413D-976D-88513A8D3CDE}"/>
    <dgm:cxn modelId="{81457931-2993-4930-8581-E99B41A37FDC}" type="presOf" srcId="{4C95D55D-DF00-48DF-BAF3-C98BA9FCD382}" destId="{A3D3009A-22CE-4B84-8273-B93CBE601BCC}" srcOrd="0" destOrd="0" presId="urn:microsoft.com/office/officeart/2005/8/layout/vList2"/>
    <dgm:cxn modelId="{00E8833F-DA8F-4538-A4B8-11A9458F1A04}" srcId="{3DAB3CD0-1990-4603-8502-A7C922034580}" destId="{F342AA84-B73B-4215-9F38-FAEB8762D13B}" srcOrd="0" destOrd="0" parTransId="{22E7B0CC-1098-45CB-8B90-081FBF93B383}" sibTransId="{54BE10CF-C7B7-4CC7-8A26-8AE38A59B1EC}"/>
    <dgm:cxn modelId="{22F8F93F-92F5-4E49-8072-F061BE37B725}" type="presOf" srcId="{F342AA84-B73B-4215-9F38-FAEB8762D13B}" destId="{79B26D77-8060-4553-B9A8-159A9278D02B}" srcOrd="0" destOrd="0" presId="urn:microsoft.com/office/officeart/2005/8/layout/vList2"/>
    <dgm:cxn modelId="{EB0B464D-E578-40E5-B72D-9AE7FC30BAD4}" srcId="{3DAB3CD0-1990-4603-8502-A7C922034580}" destId="{4C95D55D-DF00-48DF-BAF3-C98BA9FCD382}" srcOrd="5" destOrd="0" parTransId="{A609A608-E77B-4B9C-B94D-54E6F83829AC}" sibTransId="{A6B5C114-7EAB-4C6C-90C9-084BADD033C2}"/>
    <dgm:cxn modelId="{0DE6A059-9CC7-4D9D-B17E-A0F3BF065992}" type="presOf" srcId="{0C40DB6D-4F27-4494-9210-593E9FC53FC5}" destId="{8278003B-634D-497F-A571-E3D80C4B400A}" srcOrd="0" destOrd="0" presId="urn:microsoft.com/office/officeart/2005/8/layout/vList2"/>
    <dgm:cxn modelId="{667DAC7C-F998-46B6-8B42-8C42C8537EA6}" type="presOf" srcId="{2F1A1F7E-ADAC-4323-AD81-B340F7A174EE}" destId="{2927EB04-8546-4714-9F5F-52DAF9C3EB59}" srcOrd="0" destOrd="0" presId="urn:microsoft.com/office/officeart/2005/8/layout/vList2"/>
    <dgm:cxn modelId="{E4DC1584-B4FA-4E8E-8DF6-1DDBE2EECD1D}" srcId="{3DAB3CD0-1990-4603-8502-A7C922034580}" destId="{57D4E9C7-B5A5-42BA-9681-E63409C8EE13}" srcOrd="1" destOrd="0" parTransId="{D04C4B55-75FA-43E9-9DA6-F92AFC9BA1BB}" sibTransId="{6323B912-606D-4609-ABCF-7342C3EC2D6E}"/>
    <dgm:cxn modelId="{E5873FA6-E79E-4EAE-87D6-C940933D7915}" type="presOf" srcId="{57D4E9C7-B5A5-42BA-9681-E63409C8EE13}" destId="{C5D988A5-7F55-4A1F-AE4B-3902F9AA90CA}" srcOrd="0" destOrd="0" presId="urn:microsoft.com/office/officeart/2005/8/layout/vList2"/>
    <dgm:cxn modelId="{DF6148AB-CA01-43CE-A910-D788243D67B6}" srcId="{3DAB3CD0-1990-4603-8502-A7C922034580}" destId="{8EDC18A1-DFC2-4CED-9BDE-AFD6B5869A1B}" srcOrd="2" destOrd="0" parTransId="{EEA4E5F3-4A85-450B-901B-76BCCFF4B482}" sibTransId="{6BCFCAC1-5760-4046-A189-A55577F2A5DC}"/>
    <dgm:cxn modelId="{3258C0BB-A160-402A-97D9-88F2C783A3B1}" type="presOf" srcId="{982896F1-8181-424C-A306-9A8DCA7A1F18}" destId="{04838DB8-7394-44A0-8F5E-93D142ADAA98}" srcOrd="0" destOrd="0" presId="urn:microsoft.com/office/officeart/2005/8/layout/vList2"/>
    <dgm:cxn modelId="{BF8AF1C4-DC14-45E1-B012-285C8B2BF3A4}" type="presOf" srcId="{3DAB3CD0-1990-4603-8502-A7C922034580}" destId="{31F97F87-AF4B-4A14-8BC0-6DAA43ADD5D3}" srcOrd="0" destOrd="0" presId="urn:microsoft.com/office/officeart/2005/8/layout/vList2"/>
    <dgm:cxn modelId="{BF2F03D9-F0B3-4097-A169-44B1D87C3EDB}" srcId="{3DAB3CD0-1990-4603-8502-A7C922034580}" destId="{982896F1-8181-424C-A306-9A8DCA7A1F18}" srcOrd="3" destOrd="0" parTransId="{75865CD2-369B-4EFF-BF0B-F10629CD9A4E}" sibTransId="{E818175D-78DF-4901-BA09-2479325D7BDF}"/>
    <dgm:cxn modelId="{FC5A76FE-10CC-4007-B5DB-5E730AF3C5BE}" srcId="{3DAB3CD0-1990-4603-8502-A7C922034580}" destId="{2F1A1F7E-ADAC-4323-AD81-B340F7A174EE}" srcOrd="4" destOrd="0" parTransId="{E4F69F02-9D67-4F1D-8D51-D60A6BD6D9FD}" sibTransId="{21E75028-B64A-4A10-A349-C3BD549C5C60}"/>
    <dgm:cxn modelId="{FA976C1D-61FF-4F53-93EB-88361CC44A44}" type="presParOf" srcId="{31F97F87-AF4B-4A14-8BC0-6DAA43ADD5D3}" destId="{79B26D77-8060-4553-B9A8-159A9278D02B}" srcOrd="0" destOrd="0" presId="urn:microsoft.com/office/officeart/2005/8/layout/vList2"/>
    <dgm:cxn modelId="{131D4354-EACF-47EB-926A-8CBDD695ED1F}" type="presParOf" srcId="{31F97F87-AF4B-4A14-8BC0-6DAA43ADD5D3}" destId="{933B98F4-0415-4B04-B01B-B86BF39BD5D0}" srcOrd="1" destOrd="0" presId="urn:microsoft.com/office/officeart/2005/8/layout/vList2"/>
    <dgm:cxn modelId="{B13B80F3-119B-4F35-AF8F-F8434AD6391D}" type="presParOf" srcId="{31F97F87-AF4B-4A14-8BC0-6DAA43ADD5D3}" destId="{C5D988A5-7F55-4A1F-AE4B-3902F9AA90CA}" srcOrd="2" destOrd="0" presId="urn:microsoft.com/office/officeart/2005/8/layout/vList2"/>
    <dgm:cxn modelId="{EA1D0FA4-F192-4BCA-B2EB-A60099ABE285}" type="presParOf" srcId="{31F97F87-AF4B-4A14-8BC0-6DAA43ADD5D3}" destId="{D2DE8B91-B16B-4B93-A5A0-BBD0C806991B}" srcOrd="3" destOrd="0" presId="urn:microsoft.com/office/officeart/2005/8/layout/vList2"/>
    <dgm:cxn modelId="{6205C86D-6C10-4F99-811C-DEFE0BBDCD9E}" type="presParOf" srcId="{31F97F87-AF4B-4A14-8BC0-6DAA43ADD5D3}" destId="{9CCCAF66-E57F-4FF1-AC46-9924F4E7159B}" srcOrd="4" destOrd="0" presId="urn:microsoft.com/office/officeart/2005/8/layout/vList2"/>
    <dgm:cxn modelId="{A1036B87-E593-48E3-9909-C8AE804626D2}" type="presParOf" srcId="{31F97F87-AF4B-4A14-8BC0-6DAA43ADD5D3}" destId="{87680555-4B0A-4337-ABAF-D8070386B1C5}" srcOrd="5" destOrd="0" presId="urn:microsoft.com/office/officeart/2005/8/layout/vList2"/>
    <dgm:cxn modelId="{750D5A8B-579A-4955-9163-D2774FE0236F}" type="presParOf" srcId="{31F97F87-AF4B-4A14-8BC0-6DAA43ADD5D3}" destId="{04838DB8-7394-44A0-8F5E-93D142ADAA98}" srcOrd="6" destOrd="0" presId="urn:microsoft.com/office/officeart/2005/8/layout/vList2"/>
    <dgm:cxn modelId="{6159E587-2FFC-4539-BA97-1B295C39E3DB}" type="presParOf" srcId="{31F97F87-AF4B-4A14-8BC0-6DAA43ADD5D3}" destId="{81253BAB-C93B-467D-9D51-DD7B512A10E4}" srcOrd="7" destOrd="0" presId="urn:microsoft.com/office/officeart/2005/8/layout/vList2"/>
    <dgm:cxn modelId="{32FE81FD-5BD0-4AB0-9D58-EAFAD9A4A41D}" type="presParOf" srcId="{31F97F87-AF4B-4A14-8BC0-6DAA43ADD5D3}" destId="{2927EB04-8546-4714-9F5F-52DAF9C3EB59}" srcOrd="8" destOrd="0" presId="urn:microsoft.com/office/officeart/2005/8/layout/vList2"/>
    <dgm:cxn modelId="{3D221B0A-D2C8-4C7C-B217-7DA4F78ACAF6}" type="presParOf" srcId="{31F97F87-AF4B-4A14-8BC0-6DAA43ADD5D3}" destId="{9ED1DF49-6180-441A-A30B-CEA581227BBB}" srcOrd="9" destOrd="0" presId="urn:microsoft.com/office/officeart/2005/8/layout/vList2"/>
    <dgm:cxn modelId="{F77477E0-36FB-4F4C-8EB8-E05E081331E6}" type="presParOf" srcId="{31F97F87-AF4B-4A14-8BC0-6DAA43ADD5D3}" destId="{A3D3009A-22CE-4B84-8273-B93CBE601BCC}" srcOrd="10" destOrd="0" presId="urn:microsoft.com/office/officeart/2005/8/layout/vList2"/>
    <dgm:cxn modelId="{61B99B5D-7E22-4704-858E-6001E7FE1734}" type="presParOf" srcId="{31F97F87-AF4B-4A14-8BC0-6DAA43ADD5D3}" destId="{80540AA3-5566-42F9-B16D-C9277FA452DA}" srcOrd="11" destOrd="0" presId="urn:microsoft.com/office/officeart/2005/8/layout/vList2"/>
    <dgm:cxn modelId="{BE2D5805-6EB6-4B28-B2CE-28C3A7E5F41A}" type="presParOf" srcId="{31F97F87-AF4B-4A14-8BC0-6DAA43ADD5D3}" destId="{8278003B-634D-497F-A571-E3D80C4B400A}"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9D0FF55-05E5-4383-9048-2BCE64771F8B}" type="doc">
      <dgm:prSet loTypeId="urn:microsoft.com/office/officeart/2005/8/layout/vList2" loCatId="list" qsTypeId="urn:microsoft.com/office/officeart/2005/8/quickstyle/simple1" qsCatId="simple" csTypeId="urn:microsoft.com/office/officeart/2005/8/colors/accent6_2" csCatId="accent6" phldr="1"/>
      <dgm:spPr/>
      <dgm:t>
        <a:bodyPr/>
        <a:lstStyle/>
        <a:p>
          <a:endParaRPr lang="en-US"/>
        </a:p>
      </dgm:t>
    </dgm:pt>
    <dgm:pt modelId="{B1A12622-42E7-411A-89B9-EEEEB2439F32}">
      <dgm:prSet/>
      <dgm:spPr/>
      <dgm:t>
        <a:bodyPr/>
        <a:lstStyle/>
        <a:p>
          <a:pPr algn="l" rtl="0"/>
          <a:r>
            <a:rPr lang="id-ID" dirty="0">
              <a:solidFill>
                <a:srgbClr val="262626"/>
              </a:solidFill>
              <a:latin typeface="Arial"/>
              <a:cs typeface="Arial"/>
            </a:rPr>
            <a:t>Bagaimana memperoleh informasi mengenai variabel penting di dalam </a:t>
          </a:r>
          <a:r>
            <a:rPr lang="id-ID" dirty="0" err="1">
              <a:solidFill>
                <a:srgbClr val="262626"/>
              </a:solidFill>
              <a:latin typeface="Arial"/>
              <a:cs typeface="Arial"/>
            </a:rPr>
            <a:t>dataset</a:t>
          </a:r>
          <a:r>
            <a:rPr lang="id-ID" dirty="0">
              <a:solidFill>
                <a:srgbClr val="262626"/>
              </a:solidFill>
              <a:latin typeface="Arial"/>
              <a:cs typeface="Arial"/>
            </a:rPr>
            <a:t> </a:t>
          </a:r>
          <a:r>
            <a:rPr lang="id-ID" dirty="0" err="1">
              <a:solidFill>
                <a:srgbClr val="262626"/>
              </a:solidFill>
              <a:latin typeface="Arial"/>
              <a:cs typeface="Arial"/>
            </a:rPr>
            <a:t>fraud</a:t>
          </a:r>
          <a:r>
            <a:rPr lang="id-ID" dirty="0">
              <a:solidFill>
                <a:srgbClr val="262626"/>
              </a:solidFill>
              <a:latin typeface="Arial"/>
              <a:cs typeface="Arial"/>
            </a:rPr>
            <a:t> asuransi?</a:t>
          </a:r>
          <a:endParaRPr lang="en-US" dirty="0">
            <a:solidFill>
              <a:srgbClr val="262626"/>
            </a:solidFill>
            <a:latin typeface="Arial"/>
            <a:cs typeface="Arial"/>
          </a:endParaRPr>
        </a:p>
      </dgm:t>
    </dgm:pt>
    <dgm:pt modelId="{AE38E8C3-E0D4-4137-A62A-226713A045E2}" type="parTrans" cxnId="{E23FBADF-DBC8-4D93-9656-C39B55C71DF0}">
      <dgm:prSet/>
      <dgm:spPr/>
      <dgm:t>
        <a:bodyPr/>
        <a:lstStyle/>
        <a:p>
          <a:endParaRPr lang="en-US"/>
        </a:p>
      </dgm:t>
    </dgm:pt>
    <dgm:pt modelId="{4F01961D-9239-4573-9645-8D04EF9E0D20}" type="sibTrans" cxnId="{E23FBADF-DBC8-4D93-9656-C39B55C71DF0}">
      <dgm:prSet phldrT="1" phldr="0"/>
      <dgm:spPr/>
      <dgm:t>
        <a:bodyPr/>
        <a:lstStyle/>
        <a:p>
          <a:endParaRPr lang="en-US"/>
        </a:p>
      </dgm:t>
    </dgm:pt>
    <dgm:pt modelId="{2E9812B8-CAE3-4FC7-ADA5-0E55586390D4}">
      <dgm:prSet phldr="0"/>
      <dgm:spPr/>
      <dgm:t>
        <a:bodyPr/>
        <a:lstStyle/>
        <a:p>
          <a:pPr algn="l" rtl="0"/>
          <a:r>
            <a:rPr lang="id-ID" dirty="0">
              <a:solidFill>
                <a:srgbClr val="262626"/>
              </a:solidFill>
              <a:latin typeface="Arial"/>
              <a:cs typeface="Arial"/>
            </a:rPr>
            <a:t>Bagaimana interpretasi model XGBOOST menggunakan metode </a:t>
          </a:r>
          <a:r>
            <a:rPr lang="id-ID" dirty="0" err="1">
              <a:solidFill>
                <a:srgbClr val="262626"/>
              </a:solidFill>
              <a:latin typeface="Arial"/>
              <a:cs typeface="Arial"/>
            </a:rPr>
            <a:t>Partial</a:t>
          </a:r>
          <a:r>
            <a:rPr lang="id-ID" dirty="0">
              <a:solidFill>
                <a:srgbClr val="262626"/>
              </a:solidFill>
              <a:latin typeface="Arial"/>
              <a:cs typeface="Arial"/>
            </a:rPr>
            <a:t> </a:t>
          </a:r>
          <a:r>
            <a:rPr lang="id-ID" dirty="0" err="1">
              <a:solidFill>
                <a:srgbClr val="262626"/>
              </a:solidFill>
              <a:latin typeface="Arial"/>
              <a:cs typeface="Arial"/>
            </a:rPr>
            <a:t>Dependence</a:t>
          </a:r>
          <a:r>
            <a:rPr lang="id-ID" dirty="0">
              <a:solidFill>
                <a:srgbClr val="262626"/>
              </a:solidFill>
              <a:latin typeface="Arial"/>
              <a:cs typeface="Arial"/>
            </a:rPr>
            <a:t> </a:t>
          </a:r>
          <a:r>
            <a:rPr lang="id-ID" dirty="0" err="1">
              <a:solidFill>
                <a:srgbClr val="262626"/>
              </a:solidFill>
              <a:latin typeface="Arial"/>
              <a:cs typeface="Arial"/>
            </a:rPr>
            <a:t>Plots</a:t>
          </a:r>
          <a:r>
            <a:rPr lang="id-ID" dirty="0">
              <a:solidFill>
                <a:srgbClr val="262626"/>
              </a:solidFill>
              <a:latin typeface="Arial"/>
              <a:cs typeface="Arial"/>
            </a:rPr>
            <a:t> (PDP) dan Individual </a:t>
          </a:r>
          <a:r>
            <a:rPr lang="id-ID" dirty="0" err="1">
              <a:solidFill>
                <a:srgbClr val="262626"/>
              </a:solidFill>
              <a:latin typeface="Arial"/>
              <a:cs typeface="Arial"/>
            </a:rPr>
            <a:t>Conditional</a:t>
          </a:r>
          <a:r>
            <a:rPr lang="id-ID" dirty="0">
              <a:solidFill>
                <a:srgbClr val="262626"/>
              </a:solidFill>
              <a:latin typeface="Arial"/>
              <a:cs typeface="Arial"/>
            </a:rPr>
            <a:t> </a:t>
          </a:r>
          <a:r>
            <a:rPr lang="id-ID" dirty="0" err="1">
              <a:solidFill>
                <a:srgbClr val="262626"/>
              </a:solidFill>
              <a:latin typeface="Arial"/>
              <a:cs typeface="Arial"/>
            </a:rPr>
            <a:t>Expectation</a:t>
          </a:r>
          <a:r>
            <a:rPr lang="id-ID" dirty="0">
              <a:solidFill>
                <a:srgbClr val="262626"/>
              </a:solidFill>
              <a:latin typeface="Arial"/>
              <a:cs typeface="Arial"/>
            </a:rPr>
            <a:t> (</a:t>
          </a:r>
          <a:r>
            <a:rPr lang="id-ID" i="0" dirty="0">
              <a:solidFill>
                <a:srgbClr val="262626"/>
              </a:solidFill>
              <a:latin typeface="Arial"/>
              <a:cs typeface="Arial"/>
            </a:rPr>
            <a:t>ICE)?</a:t>
          </a:r>
          <a:endParaRPr lang="en-US" i="0" dirty="0">
            <a:solidFill>
              <a:srgbClr val="262626"/>
            </a:solidFill>
            <a:latin typeface="Arial"/>
            <a:cs typeface="Arial"/>
          </a:endParaRPr>
        </a:p>
      </dgm:t>
    </dgm:pt>
    <dgm:pt modelId="{00C3C474-6707-43DC-B684-08DC2897D51E}" type="parTrans" cxnId="{7BAEE737-3756-4711-BA80-09AF62BBC973}">
      <dgm:prSet/>
      <dgm:spPr/>
    </dgm:pt>
    <dgm:pt modelId="{6DE3A144-D570-41C4-A9D6-01E0D335A23E}" type="sibTrans" cxnId="{7BAEE737-3756-4711-BA80-09AF62BBC973}">
      <dgm:prSet/>
      <dgm:spPr/>
    </dgm:pt>
    <dgm:pt modelId="{2AE5DCB2-067B-41CA-9857-D09549E8E5F7}">
      <dgm:prSet phldr="0"/>
      <dgm:spPr/>
      <dgm:t>
        <a:bodyPr/>
        <a:lstStyle/>
        <a:p>
          <a:pPr algn="l" rtl="0"/>
          <a:r>
            <a:rPr lang="id-ID" i="0" dirty="0">
              <a:solidFill>
                <a:srgbClr val="262626"/>
              </a:solidFill>
              <a:latin typeface="Arial"/>
              <a:cs typeface="Arial"/>
            </a:rPr>
            <a:t>Bagaimana </a:t>
          </a:r>
          <a:r>
            <a:rPr lang="id-ID" i="0" dirty="0" err="1">
              <a:solidFill>
                <a:srgbClr val="262626"/>
              </a:solidFill>
              <a:latin typeface="Arial"/>
              <a:cs typeface="Arial"/>
            </a:rPr>
            <a:t>statistical</a:t>
          </a:r>
          <a:r>
            <a:rPr lang="id-ID" i="0" dirty="0">
              <a:solidFill>
                <a:srgbClr val="262626"/>
              </a:solidFill>
              <a:latin typeface="Arial"/>
              <a:cs typeface="Arial"/>
            </a:rPr>
            <a:t> </a:t>
          </a:r>
          <a:r>
            <a:rPr lang="id-ID" i="0" dirty="0" err="1">
              <a:solidFill>
                <a:srgbClr val="262626"/>
              </a:solidFill>
              <a:latin typeface="Arial"/>
              <a:cs typeface="Arial"/>
            </a:rPr>
            <a:t>performance</a:t>
          </a:r>
          <a:r>
            <a:rPr lang="id-ID" i="0" dirty="0">
              <a:solidFill>
                <a:srgbClr val="262626"/>
              </a:solidFill>
              <a:latin typeface="Arial"/>
              <a:cs typeface="Arial"/>
            </a:rPr>
            <a:t> yang dapat membandingkan model terbaik dalam mengklasifikasi terkait fraud asuransi?</a:t>
          </a:r>
          <a:endParaRPr lang="en-US" i="0" dirty="0">
            <a:solidFill>
              <a:srgbClr val="262626"/>
            </a:solidFill>
            <a:latin typeface="Arial"/>
            <a:cs typeface="Arial"/>
          </a:endParaRPr>
        </a:p>
      </dgm:t>
    </dgm:pt>
    <dgm:pt modelId="{86163239-A411-457A-B496-DF53732FB502}" type="parTrans" cxnId="{2509D46E-C5AE-4431-8F1A-95A7DE6672AE}">
      <dgm:prSet/>
      <dgm:spPr/>
    </dgm:pt>
    <dgm:pt modelId="{F4D0E8D0-52F4-46FA-97EB-9C0CB3EAB18F}" type="sibTrans" cxnId="{2509D46E-C5AE-4431-8F1A-95A7DE6672AE}">
      <dgm:prSet/>
      <dgm:spPr/>
    </dgm:pt>
    <dgm:pt modelId="{E681FD99-A698-4FBD-90A1-7FDC24C485D3}" type="pres">
      <dgm:prSet presAssocID="{99D0FF55-05E5-4383-9048-2BCE64771F8B}" presName="linear" presStyleCnt="0">
        <dgm:presLayoutVars>
          <dgm:animLvl val="lvl"/>
          <dgm:resizeHandles val="exact"/>
        </dgm:presLayoutVars>
      </dgm:prSet>
      <dgm:spPr/>
    </dgm:pt>
    <dgm:pt modelId="{F99C8237-F2F6-45D1-8747-0893A47AAACA}" type="pres">
      <dgm:prSet presAssocID="{B1A12622-42E7-411A-89B9-EEEEB2439F32}" presName="parentText" presStyleLbl="node1" presStyleIdx="0" presStyleCnt="3">
        <dgm:presLayoutVars>
          <dgm:chMax val="0"/>
          <dgm:bulletEnabled val="1"/>
        </dgm:presLayoutVars>
      </dgm:prSet>
      <dgm:spPr/>
    </dgm:pt>
    <dgm:pt modelId="{77955CDB-FD8A-40DD-B27B-739B007B6F2D}" type="pres">
      <dgm:prSet presAssocID="{4F01961D-9239-4573-9645-8D04EF9E0D20}" presName="spacer" presStyleCnt="0"/>
      <dgm:spPr/>
    </dgm:pt>
    <dgm:pt modelId="{375D751F-4D0E-49EA-8DEA-E91FB79AA925}" type="pres">
      <dgm:prSet presAssocID="{2E9812B8-CAE3-4FC7-ADA5-0E55586390D4}" presName="parentText" presStyleLbl="node1" presStyleIdx="1" presStyleCnt="3">
        <dgm:presLayoutVars>
          <dgm:chMax val="0"/>
          <dgm:bulletEnabled val="1"/>
        </dgm:presLayoutVars>
      </dgm:prSet>
      <dgm:spPr/>
    </dgm:pt>
    <dgm:pt modelId="{9061F076-A938-4515-8D4F-215631ED890E}" type="pres">
      <dgm:prSet presAssocID="{6DE3A144-D570-41C4-A9D6-01E0D335A23E}" presName="spacer" presStyleCnt="0"/>
      <dgm:spPr/>
    </dgm:pt>
    <dgm:pt modelId="{DD7D81C3-5B85-4E6B-BA96-BEF3B95D3AA6}" type="pres">
      <dgm:prSet presAssocID="{2AE5DCB2-067B-41CA-9857-D09549E8E5F7}" presName="parentText" presStyleLbl="node1" presStyleIdx="2" presStyleCnt="3">
        <dgm:presLayoutVars>
          <dgm:chMax val="0"/>
          <dgm:bulletEnabled val="1"/>
        </dgm:presLayoutVars>
      </dgm:prSet>
      <dgm:spPr/>
    </dgm:pt>
  </dgm:ptLst>
  <dgm:cxnLst>
    <dgm:cxn modelId="{8F3EBA21-5261-4264-AEA3-701E082A443F}" type="presOf" srcId="{2E9812B8-CAE3-4FC7-ADA5-0E55586390D4}" destId="{375D751F-4D0E-49EA-8DEA-E91FB79AA925}" srcOrd="0" destOrd="0" presId="urn:microsoft.com/office/officeart/2005/8/layout/vList2"/>
    <dgm:cxn modelId="{7BAEE737-3756-4711-BA80-09AF62BBC973}" srcId="{99D0FF55-05E5-4383-9048-2BCE64771F8B}" destId="{2E9812B8-CAE3-4FC7-ADA5-0E55586390D4}" srcOrd="1" destOrd="0" parTransId="{00C3C474-6707-43DC-B684-08DC2897D51E}" sibTransId="{6DE3A144-D570-41C4-A9D6-01E0D335A23E}"/>
    <dgm:cxn modelId="{B170025C-621E-4384-87CB-47189410A562}" type="presOf" srcId="{2AE5DCB2-067B-41CA-9857-D09549E8E5F7}" destId="{DD7D81C3-5B85-4E6B-BA96-BEF3B95D3AA6}" srcOrd="0" destOrd="0" presId="urn:microsoft.com/office/officeart/2005/8/layout/vList2"/>
    <dgm:cxn modelId="{D0DBE647-819B-44CC-AD06-AF46F2CFEE0C}" type="presOf" srcId="{99D0FF55-05E5-4383-9048-2BCE64771F8B}" destId="{E681FD99-A698-4FBD-90A1-7FDC24C485D3}" srcOrd="0" destOrd="0" presId="urn:microsoft.com/office/officeart/2005/8/layout/vList2"/>
    <dgm:cxn modelId="{2509D46E-C5AE-4431-8F1A-95A7DE6672AE}" srcId="{99D0FF55-05E5-4383-9048-2BCE64771F8B}" destId="{2AE5DCB2-067B-41CA-9857-D09549E8E5F7}" srcOrd="2" destOrd="0" parTransId="{86163239-A411-457A-B496-DF53732FB502}" sibTransId="{F4D0E8D0-52F4-46FA-97EB-9C0CB3EAB18F}"/>
    <dgm:cxn modelId="{39B7327F-ACFA-48F5-B7DB-250A1412473F}" type="presOf" srcId="{B1A12622-42E7-411A-89B9-EEEEB2439F32}" destId="{F99C8237-F2F6-45D1-8747-0893A47AAACA}" srcOrd="0" destOrd="0" presId="urn:microsoft.com/office/officeart/2005/8/layout/vList2"/>
    <dgm:cxn modelId="{E23FBADF-DBC8-4D93-9656-C39B55C71DF0}" srcId="{99D0FF55-05E5-4383-9048-2BCE64771F8B}" destId="{B1A12622-42E7-411A-89B9-EEEEB2439F32}" srcOrd="0" destOrd="0" parTransId="{AE38E8C3-E0D4-4137-A62A-226713A045E2}" sibTransId="{4F01961D-9239-4573-9645-8D04EF9E0D20}"/>
    <dgm:cxn modelId="{F96F7FC6-1F71-4646-9D4C-988FC67C2285}" type="presParOf" srcId="{E681FD99-A698-4FBD-90A1-7FDC24C485D3}" destId="{F99C8237-F2F6-45D1-8747-0893A47AAACA}" srcOrd="0" destOrd="0" presId="urn:microsoft.com/office/officeart/2005/8/layout/vList2"/>
    <dgm:cxn modelId="{22EA217E-CFB0-45DC-8B18-1EC77F3EBEAB}" type="presParOf" srcId="{E681FD99-A698-4FBD-90A1-7FDC24C485D3}" destId="{77955CDB-FD8A-40DD-B27B-739B007B6F2D}" srcOrd="1" destOrd="0" presId="urn:microsoft.com/office/officeart/2005/8/layout/vList2"/>
    <dgm:cxn modelId="{A6DFBE62-BB63-4484-BB5E-B25B76926EA6}" type="presParOf" srcId="{E681FD99-A698-4FBD-90A1-7FDC24C485D3}" destId="{375D751F-4D0E-49EA-8DEA-E91FB79AA925}" srcOrd="2" destOrd="0" presId="urn:microsoft.com/office/officeart/2005/8/layout/vList2"/>
    <dgm:cxn modelId="{D0EBCEC1-B42B-457F-9C0F-9BA91B510FB5}" type="presParOf" srcId="{E681FD99-A698-4FBD-90A1-7FDC24C485D3}" destId="{9061F076-A938-4515-8D4F-215631ED890E}" srcOrd="3" destOrd="0" presId="urn:microsoft.com/office/officeart/2005/8/layout/vList2"/>
    <dgm:cxn modelId="{18353227-AC17-4391-8812-EFA45CFB7E06}" type="presParOf" srcId="{E681FD99-A698-4FBD-90A1-7FDC24C485D3}" destId="{DD7D81C3-5B85-4E6B-BA96-BEF3B95D3AA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F348E76-71A0-48CF-B304-85ED53BB2474}" type="doc">
      <dgm:prSet loTypeId="urn:microsoft.com/office/officeart/2016/7/layout/BasicLinearProcessNumbered" loCatId="process" qsTypeId="urn:microsoft.com/office/officeart/2005/8/quickstyle/simple1" qsCatId="simple" csTypeId="urn:microsoft.com/office/officeart/2005/8/colors/accent1_2" csCatId="accent1" phldr="1"/>
      <dgm:spPr/>
      <dgm:t>
        <a:bodyPr/>
        <a:lstStyle/>
        <a:p>
          <a:endParaRPr lang="en-US"/>
        </a:p>
      </dgm:t>
    </dgm:pt>
    <dgm:pt modelId="{CAE52369-13C4-4B84-A272-28FD4BC271D0}">
      <dgm:prSet/>
      <dgm:spPr/>
      <dgm:t>
        <a:bodyPr/>
        <a:lstStyle/>
        <a:p>
          <a:r>
            <a:rPr lang="id-ID">
              <a:latin typeface="Posterama"/>
            </a:rPr>
            <a:t>Pemilihan</a:t>
          </a:r>
          <a:r>
            <a:rPr lang="id-ID"/>
            <a:t>, penggabungan, dan modifikasi fitur</a:t>
          </a:r>
          <a:endParaRPr lang="en-US"/>
        </a:p>
      </dgm:t>
    </dgm:pt>
    <dgm:pt modelId="{2D49A7D8-DB03-402C-B3F1-2E6D7715B9D3}" type="parTrans" cxnId="{A7D757BE-A470-46A6-B801-0B06356AB30E}">
      <dgm:prSet/>
      <dgm:spPr/>
      <dgm:t>
        <a:bodyPr/>
        <a:lstStyle/>
        <a:p>
          <a:endParaRPr lang="en-US"/>
        </a:p>
      </dgm:t>
    </dgm:pt>
    <dgm:pt modelId="{26A7B0CE-139F-460F-B294-2B3BB2FB757A}" type="sibTrans" cxnId="{A7D757BE-A470-46A6-B801-0B06356AB30E}">
      <dgm:prSet phldrT="1"/>
      <dgm:spPr/>
      <dgm:t>
        <a:bodyPr/>
        <a:lstStyle/>
        <a:p>
          <a:r>
            <a:rPr lang="en-US"/>
            <a:t>1</a:t>
          </a:r>
        </a:p>
      </dgm:t>
    </dgm:pt>
    <dgm:pt modelId="{7FAF98E4-75BB-4FAB-A4C4-DEEEA310F1AB}">
      <dgm:prSet phldr="0"/>
      <dgm:spPr/>
      <dgm:t>
        <a:bodyPr/>
        <a:lstStyle/>
        <a:p>
          <a:pPr rtl="0"/>
          <a:r>
            <a:rPr lang="en-US"/>
            <a:t>Transformasi data yang hilang (missing value)</a:t>
          </a:r>
        </a:p>
      </dgm:t>
    </dgm:pt>
    <dgm:pt modelId="{A1C611F4-39F2-4CB2-A3E0-0F185650AF73}" type="parTrans" cxnId="{399A5366-F3C0-453B-8755-8A63E47BEB45}">
      <dgm:prSet/>
      <dgm:spPr/>
    </dgm:pt>
    <dgm:pt modelId="{751CE274-7908-4D49-93AC-0D9C9295477B}" type="sibTrans" cxnId="{399A5366-F3C0-453B-8755-8A63E47BEB45}">
      <dgm:prSet phldrT="2"/>
      <dgm:spPr/>
      <dgm:t>
        <a:bodyPr/>
        <a:lstStyle/>
        <a:p>
          <a:r>
            <a:rPr lang="en-US"/>
            <a:t>2</a:t>
          </a:r>
        </a:p>
        <a:p>
          <a:endParaRPr lang="id-ID"/>
        </a:p>
      </dgm:t>
    </dgm:pt>
    <dgm:pt modelId="{6B007E7E-B868-4F28-BCAD-43E6AE41DD39}">
      <dgm:prSet phldr="0"/>
      <dgm:spPr/>
      <dgm:t>
        <a:bodyPr/>
        <a:lstStyle/>
        <a:p>
          <a:r>
            <a:rPr lang="en-US"/>
            <a:t>One hot encoding fitur kategorik</a:t>
          </a:r>
        </a:p>
      </dgm:t>
    </dgm:pt>
    <dgm:pt modelId="{6328D9E7-AEDE-4D73-8639-0786A056B53D}" type="parTrans" cxnId="{0DCC5BF2-572E-4CB7-AC68-F3BE3A91E579}">
      <dgm:prSet/>
      <dgm:spPr/>
    </dgm:pt>
    <dgm:pt modelId="{199B921D-FB2F-423C-87A6-69BB1AF2B0D8}" type="sibTrans" cxnId="{0DCC5BF2-572E-4CB7-AC68-F3BE3A91E579}">
      <dgm:prSet phldrT="3"/>
      <dgm:spPr/>
      <dgm:t>
        <a:bodyPr/>
        <a:lstStyle/>
        <a:p>
          <a:r>
            <a:rPr lang="en-US"/>
            <a:t>3</a:t>
          </a:r>
        </a:p>
        <a:p>
          <a:endParaRPr lang="id-ID"/>
        </a:p>
      </dgm:t>
    </dgm:pt>
    <dgm:pt modelId="{DB3524F6-0F16-4142-82C9-F3A4380941B9}">
      <dgm:prSet phldr="0"/>
      <dgm:spPr/>
      <dgm:t>
        <a:bodyPr/>
        <a:lstStyle/>
        <a:p>
          <a:r>
            <a:rPr lang="en-US"/>
            <a:t>Scalling fitur numerik</a:t>
          </a:r>
        </a:p>
      </dgm:t>
    </dgm:pt>
    <dgm:pt modelId="{E4719B4F-DE6D-4B51-8A73-79F698B9C07B}" type="parTrans" cxnId="{458DB81B-2A11-4606-BE20-3293A9222C0B}">
      <dgm:prSet/>
      <dgm:spPr/>
    </dgm:pt>
    <dgm:pt modelId="{A851C00A-DBB7-42CD-B430-6005D8366896}" type="sibTrans" cxnId="{458DB81B-2A11-4606-BE20-3293A9222C0B}">
      <dgm:prSet phldrT="4"/>
      <dgm:spPr/>
      <dgm:t>
        <a:bodyPr/>
        <a:lstStyle/>
        <a:p>
          <a:r>
            <a:rPr lang="en-US"/>
            <a:t>4</a:t>
          </a:r>
        </a:p>
        <a:p>
          <a:endParaRPr lang="id-ID"/>
        </a:p>
      </dgm:t>
    </dgm:pt>
    <dgm:pt modelId="{6B8D3F85-A569-463D-A7F9-E0A274574BC0}" type="pres">
      <dgm:prSet presAssocID="{BF348E76-71A0-48CF-B304-85ED53BB2474}" presName="Name0" presStyleCnt="0">
        <dgm:presLayoutVars>
          <dgm:animLvl val="lvl"/>
          <dgm:resizeHandles val="exact"/>
        </dgm:presLayoutVars>
      </dgm:prSet>
      <dgm:spPr/>
    </dgm:pt>
    <dgm:pt modelId="{332E0C15-F09C-4010-BFC4-B019882F0406}" type="pres">
      <dgm:prSet presAssocID="{CAE52369-13C4-4B84-A272-28FD4BC271D0}" presName="compositeNode" presStyleCnt="0">
        <dgm:presLayoutVars>
          <dgm:bulletEnabled val="1"/>
        </dgm:presLayoutVars>
      </dgm:prSet>
      <dgm:spPr/>
    </dgm:pt>
    <dgm:pt modelId="{1030BAC4-5CB3-45A3-B86C-BB6422BD2F66}" type="pres">
      <dgm:prSet presAssocID="{CAE52369-13C4-4B84-A272-28FD4BC271D0}" presName="bgRect" presStyleLbl="bgAccFollowNode1" presStyleIdx="0" presStyleCnt="4"/>
      <dgm:spPr/>
    </dgm:pt>
    <dgm:pt modelId="{771FD71F-1E60-48D5-AF02-0B3F63FDD383}" type="pres">
      <dgm:prSet presAssocID="{26A7B0CE-139F-460F-B294-2B3BB2FB757A}" presName="sibTransNodeCircle" presStyleLbl="alignNode1" presStyleIdx="0" presStyleCnt="8">
        <dgm:presLayoutVars>
          <dgm:chMax val="0"/>
          <dgm:bulletEnabled/>
        </dgm:presLayoutVars>
      </dgm:prSet>
      <dgm:spPr/>
    </dgm:pt>
    <dgm:pt modelId="{5B416EDC-61BA-4A61-8A89-6C6CE906D7CC}" type="pres">
      <dgm:prSet presAssocID="{CAE52369-13C4-4B84-A272-28FD4BC271D0}" presName="bottomLine" presStyleLbl="alignNode1" presStyleIdx="1" presStyleCnt="8">
        <dgm:presLayoutVars/>
      </dgm:prSet>
      <dgm:spPr/>
    </dgm:pt>
    <dgm:pt modelId="{CF1A714E-4B57-4D24-9ABC-A6DE0BF848C9}" type="pres">
      <dgm:prSet presAssocID="{CAE52369-13C4-4B84-A272-28FD4BC271D0}" presName="nodeText" presStyleLbl="bgAccFollowNode1" presStyleIdx="0" presStyleCnt="4">
        <dgm:presLayoutVars>
          <dgm:bulletEnabled val="1"/>
        </dgm:presLayoutVars>
      </dgm:prSet>
      <dgm:spPr/>
    </dgm:pt>
    <dgm:pt modelId="{338A1CBF-6942-415C-8056-6DDE4C72706E}" type="pres">
      <dgm:prSet presAssocID="{26A7B0CE-139F-460F-B294-2B3BB2FB757A}" presName="sibTrans" presStyleCnt="0"/>
      <dgm:spPr/>
    </dgm:pt>
    <dgm:pt modelId="{D881A241-957C-4E54-831B-FB324AEF5F35}" type="pres">
      <dgm:prSet presAssocID="{7FAF98E4-75BB-4FAB-A4C4-DEEEA310F1AB}" presName="compositeNode" presStyleCnt="0">
        <dgm:presLayoutVars>
          <dgm:bulletEnabled val="1"/>
        </dgm:presLayoutVars>
      </dgm:prSet>
      <dgm:spPr/>
    </dgm:pt>
    <dgm:pt modelId="{A7B948AA-9246-4C18-BC8D-18664EFC9A9F}" type="pres">
      <dgm:prSet presAssocID="{7FAF98E4-75BB-4FAB-A4C4-DEEEA310F1AB}" presName="bgRect" presStyleLbl="bgAccFollowNode1" presStyleIdx="1" presStyleCnt="4"/>
      <dgm:spPr/>
    </dgm:pt>
    <dgm:pt modelId="{76D94598-C8A6-4ABC-B560-5630B4C5C25D}" type="pres">
      <dgm:prSet presAssocID="{751CE274-7908-4D49-93AC-0D9C9295477B}" presName="sibTransNodeCircle" presStyleLbl="alignNode1" presStyleIdx="2" presStyleCnt="8">
        <dgm:presLayoutVars>
          <dgm:chMax val="0"/>
          <dgm:bulletEnabled/>
        </dgm:presLayoutVars>
      </dgm:prSet>
      <dgm:spPr/>
    </dgm:pt>
    <dgm:pt modelId="{F02CB0AA-89DE-4A89-946F-1495707B3345}" type="pres">
      <dgm:prSet presAssocID="{7FAF98E4-75BB-4FAB-A4C4-DEEEA310F1AB}" presName="bottomLine" presStyleLbl="alignNode1" presStyleIdx="3" presStyleCnt="8">
        <dgm:presLayoutVars/>
      </dgm:prSet>
      <dgm:spPr/>
    </dgm:pt>
    <dgm:pt modelId="{9FC0E0FF-C3DE-4BD3-A659-4A8D626A8470}" type="pres">
      <dgm:prSet presAssocID="{7FAF98E4-75BB-4FAB-A4C4-DEEEA310F1AB}" presName="nodeText" presStyleLbl="bgAccFollowNode1" presStyleIdx="1" presStyleCnt="4">
        <dgm:presLayoutVars>
          <dgm:bulletEnabled val="1"/>
        </dgm:presLayoutVars>
      </dgm:prSet>
      <dgm:spPr/>
    </dgm:pt>
    <dgm:pt modelId="{24A17F3A-721D-4731-89DC-5E174883B743}" type="pres">
      <dgm:prSet presAssocID="{751CE274-7908-4D49-93AC-0D9C9295477B}" presName="sibTrans" presStyleCnt="0"/>
      <dgm:spPr/>
    </dgm:pt>
    <dgm:pt modelId="{E3F16F9D-2CA3-4617-8AD6-64F379001C2B}" type="pres">
      <dgm:prSet presAssocID="{6B007E7E-B868-4F28-BCAD-43E6AE41DD39}" presName="compositeNode" presStyleCnt="0">
        <dgm:presLayoutVars>
          <dgm:bulletEnabled val="1"/>
        </dgm:presLayoutVars>
      </dgm:prSet>
      <dgm:spPr/>
    </dgm:pt>
    <dgm:pt modelId="{CBCBF9E4-7297-44F8-894B-9BBE591CB7A2}" type="pres">
      <dgm:prSet presAssocID="{6B007E7E-B868-4F28-BCAD-43E6AE41DD39}" presName="bgRect" presStyleLbl="bgAccFollowNode1" presStyleIdx="2" presStyleCnt="4"/>
      <dgm:spPr/>
    </dgm:pt>
    <dgm:pt modelId="{7EA5A50E-C1F8-47A7-9F18-0F66E1692B55}" type="pres">
      <dgm:prSet presAssocID="{199B921D-FB2F-423C-87A6-69BB1AF2B0D8}" presName="sibTransNodeCircle" presStyleLbl="alignNode1" presStyleIdx="4" presStyleCnt="8">
        <dgm:presLayoutVars>
          <dgm:chMax val="0"/>
          <dgm:bulletEnabled/>
        </dgm:presLayoutVars>
      </dgm:prSet>
      <dgm:spPr/>
    </dgm:pt>
    <dgm:pt modelId="{908BA843-34CE-43E0-AA38-DF8F94E874D3}" type="pres">
      <dgm:prSet presAssocID="{6B007E7E-B868-4F28-BCAD-43E6AE41DD39}" presName="bottomLine" presStyleLbl="alignNode1" presStyleIdx="5" presStyleCnt="8">
        <dgm:presLayoutVars/>
      </dgm:prSet>
      <dgm:spPr/>
    </dgm:pt>
    <dgm:pt modelId="{59903264-6C3B-4C3A-A6A3-FB4B804C23A0}" type="pres">
      <dgm:prSet presAssocID="{6B007E7E-B868-4F28-BCAD-43E6AE41DD39}" presName="nodeText" presStyleLbl="bgAccFollowNode1" presStyleIdx="2" presStyleCnt="4">
        <dgm:presLayoutVars>
          <dgm:bulletEnabled val="1"/>
        </dgm:presLayoutVars>
      </dgm:prSet>
      <dgm:spPr/>
    </dgm:pt>
    <dgm:pt modelId="{4AB322E0-35BC-41F0-8446-D2274E4832A5}" type="pres">
      <dgm:prSet presAssocID="{199B921D-FB2F-423C-87A6-69BB1AF2B0D8}" presName="sibTrans" presStyleCnt="0"/>
      <dgm:spPr/>
    </dgm:pt>
    <dgm:pt modelId="{BF620158-6A9F-4B16-87FA-49C51C304733}" type="pres">
      <dgm:prSet presAssocID="{DB3524F6-0F16-4142-82C9-F3A4380941B9}" presName="compositeNode" presStyleCnt="0">
        <dgm:presLayoutVars>
          <dgm:bulletEnabled val="1"/>
        </dgm:presLayoutVars>
      </dgm:prSet>
      <dgm:spPr/>
    </dgm:pt>
    <dgm:pt modelId="{D251EEE6-E7AF-4428-AA34-6F9CF52C362B}" type="pres">
      <dgm:prSet presAssocID="{DB3524F6-0F16-4142-82C9-F3A4380941B9}" presName="bgRect" presStyleLbl="bgAccFollowNode1" presStyleIdx="3" presStyleCnt="4"/>
      <dgm:spPr/>
    </dgm:pt>
    <dgm:pt modelId="{3C1407FD-1372-464A-B3C3-5C9565F4ED23}" type="pres">
      <dgm:prSet presAssocID="{A851C00A-DBB7-42CD-B430-6005D8366896}" presName="sibTransNodeCircle" presStyleLbl="alignNode1" presStyleIdx="6" presStyleCnt="8">
        <dgm:presLayoutVars>
          <dgm:chMax val="0"/>
          <dgm:bulletEnabled/>
        </dgm:presLayoutVars>
      </dgm:prSet>
      <dgm:spPr/>
    </dgm:pt>
    <dgm:pt modelId="{778B924F-79EE-4915-AAF8-5FFBBD9441CD}" type="pres">
      <dgm:prSet presAssocID="{DB3524F6-0F16-4142-82C9-F3A4380941B9}" presName="bottomLine" presStyleLbl="alignNode1" presStyleIdx="7" presStyleCnt="8">
        <dgm:presLayoutVars/>
      </dgm:prSet>
      <dgm:spPr/>
    </dgm:pt>
    <dgm:pt modelId="{F4D09E0B-0A23-403E-BA7A-96BB23D69E16}" type="pres">
      <dgm:prSet presAssocID="{DB3524F6-0F16-4142-82C9-F3A4380941B9}" presName="nodeText" presStyleLbl="bgAccFollowNode1" presStyleIdx="3" presStyleCnt="4">
        <dgm:presLayoutVars>
          <dgm:bulletEnabled val="1"/>
        </dgm:presLayoutVars>
      </dgm:prSet>
      <dgm:spPr/>
    </dgm:pt>
  </dgm:ptLst>
  <dgm:cxnLst>
    <dgm:cxn modelId="{458DB81B-2A11-4606-BE20-3293A9222C0B}" srcId="{BF348E76-71A0-48CF-B304-85ED53BB2474}" destId="{DB3524F6-0F16-4142-82C9-F3A4380941B9}" srcOrd="3" destOrd="0" parTransId="{E4719B4F-DE6D-4B51-8A73-79F698B9C07B}" sibTransId="{A851C00A-DBB7-42CD-B430-6005D8366896}"/>
    <dgm:cxn modelId="{419A7329-195D-4249-88F4-D035EA068041}" type="presOf" srcId="{26A7B0CE-139F-460F-B294-2B3BB2FB757A}" destId="{771FD71F-1E60-48D5-AF02-0B3F63FDD383}" srcOrd="0" destOrd="0" presId="urn:microsoft.com/office/officeart/2016/7/layout/BasicLinearProcessNumbered"/>
    <dgm:cxn modelId="{A5AEB32F-2953-4883-A6C3-3140E1A3969D}" type="presOf" srcId="{DB3524F6-0F16-4142-82C9-F3A4380941B9}" destId="{D251EEE6-E7AF-4428-AA34-6F9CF52C362B}" srcOrd="0" destOrd="0" presId="urn:microsoft.com/office/officeart/2016/7/layout/BasicLinearProcessNumbered"/>
    <dgm:cxn modelId="{63CDCE3C-7F0E-44E2-A79F-C8ED22C64C4B}" type="presOf" srcId="{7FAF98E4-75BB-4FAB-A4C4-DEEEA310F1AB}" destId="{9FC0E0FF-C3DE-4BD3-A659-4A8D626A8470}" srcOrd="1" destOrd="0" presId="urn:microsoft.com/office/officeart/2016/7/layout/BasicLinearProcessNumbered"/>
    <dgm:cxn modelId="{4072365D-184C-450C-BDFC-6A61B66E6AEB}" type="presOf" srcId="{7FAF98E4-75BB-4FAB-A4C4-DEEEA310F1AB}" destId="{A7B948AA-9246-4C18-BC8D-18664EFC9A9F}" srcOrd="0" destOrd="0" presId="urn:microsoft.com/office/officeart/2016/7/layout/BasicLinearProcessNumbered"/>
    <dgm:cxn modelId="{399A5366-F3C0-453B-8755-8A63E47BEB45}" srcId="{BF348E76-71A0-48CF-B304-85ED53BB2474}" destId="{7FAF98E4-75BB-4FAB-A4C4-DEEEA310F1AB}" srcOrd="1" destOrd="0" parTransId="{A1C611F4-39F2-4CB2-A3E0-0F185650AF73}" sibTransId="{751CE274-7908-4D49-93AC-0D9C9295477B}"/>
    <dgm:cxn modelId="{731C0968-49FD-4EF2-9AE3-E63CCCE3B3E8}" type="presOf" srcId="{6B007E7E-B868-4F28-BCAD-43E6AE41DD39}" destId="{CBCBF9E4-7297-44F8-894B-9BBE591CB7A2}" srcOrd="0" destOrd="0" presId="urn:microsoft.com/office/officeart/2016/7/layout/BasicLinearProcessNumbered"/>
    <dgm:cxn modelId="{504FB675-9F6A-4455-B456-98039DE313AA}" type="presOf" srcId="{CAE52369-13C4-4B84-A272-28FD4BC271D0}" destId="{CF1A714E-4B57-4D24-9ABC-A6DE0BF848C9}" srcOrd="1" destOrd="0" presId="urn:microsoft.com/office/officeart/2016/7/layout/BasicLinearProcessNumbered"/>
    <dgm:cxn modelId="{D2D72759-C063-4178-A2E6-298F25613B70}" type="presOf" srcId="{751CE274-7908-4D49-93AC-0D9C9295477B}" destId="{76D94598-C8A6-4ABC-B560-5630B4C5C25D}" srcOrd="0" destOrd="0" presId="urn:microsoft.com/office/officeart/2016/7/layout/BasicLinearProcessNumbered"/>
    <dgm:cxn modelId="{D9450F9B-495E-4CBC-B350-C37715AA87E0}" type="presOf" srcId="{BF348E76-71A0-48CF-B304-85ED53BB2474}" destId="{6B8D3F85-A569-463D-A7F9-E0A274574BC0}" srcOrd="0" destOrd="0" presId="urn:microsoft.com/office/officeart/2016/7/layout/BasicLinearProcessNumbered"/>
    <dgm:cxn modelId="{A7D757BE-A470-46A6-B801-0B06356AB30E}" srcId="{BF348E76-71A0-48CF-B304-85ED53BB2474}" destId="{CAE52369-13C4-4B84-A272-28FD4BC271D0}" srcOrd="0" destOrd="0" parTransId="{2D49A7D8-DB03-402C-B3F1-2E6D7715B9D3}" sibTransId="{26A7B0CE-139F-460F-B294-2B3BB2FB757A}"/>
    <dgm:cxn modelId="{064A54D1-5628-48B4-B528-A04875A670B5}" type="presOf" srcId="{CAE52369-13C4-4B84-A272-28FD4BC271D0}" destId="{1030BAC4-5CB3-45A3-B86C-BB6422BD2F66}" srcOrd="0" destOrd="0" presId="urn:microsoft.com/office/officeart/2016/7/layout/BasicLinearProcessNumbered"/>
    <dgm:cxn modelId="{4B15EED4-74AA-49FA-A6A8-8843A2A828A1}" type="presOf" srcId="{199B921D-FB2F-423C-87A6-69BB1AF2B0D8}" destId="{7EA5A50E-C1F8-47A7-9F18-0F66E1692B55}" srcOrd="0" destOrd="0" presId="urn:microsoft.com/office/officeart/2016/7/layout/BasicLinearProcessNumbered"/>
    <dgm:cxn modelId="{93C669DE-9536-43D8-940E-3EC599D08624}" type="presOf" srcId="{A851C00A-DBB7-42CD-B430-6005D8366896}" destId="{3C1407FD-1372-464A-B3C3-5C9565F4ED23}" srcOrd="0" destOrd="0" presId="urn:microsoft.com/office/officeart/2016/7/layout/BasicLinearProcessNumbered"/>
    <dgm:cxn modelId="{B171BDE7-2A4E-4E1F-946C-323E26F2A446}" type="presOf" srcId="{DB3524F6-0F16-4142-82C9-F3A4380941B9}" destId="{F4D09E0B-0A23-403E-BA7A-96BB23D69E16}" srcOrd="1" destOrd="0" presId="urn:microsoft.com/office/officeart/2016/7/layout/BasicLinearProcessNumbered"/>
    <dgm:cxn modelId="{0DCC5BF2-572E-4CB7-AC68-F3BE3A91E579}" srcId="{BF348E76-71A0-48CF-B304-85ED53BB2474}" destId="{6B007E7E-B868-4F28-BCAD-43E6AE41DD39}" srcOrd="2" destOrd="0" parTransId="{6328D9E7-AEDE-4D73-8639-0786A056B53D}" sibTransId="{199B921D-FB2F-423C-87A6-69BB1AF2B0D8}"/>
    <dgm:cxn modelId="{39047BFF-69C0-48E1-9888-1882F491845B}" type="presOf" srcId="{6B007E7E-B868-4F28-BCAD-43E6AE41DD39}" destId="{59903264-6C3B-4C3A-A6A3-FB4B804C23A0}" srcOrd="1" destOrd="0" presId="urn:microsoft.com/office/officeart/2016/7/layout/BasicLinearProcessNumbered"/>
    <dgm:cxn modelId="{C04D8928-C086-4853-BDD7-6A2EF1EB20EB}" type="presParOf" srcId="{6B8D3F85-A569-463D-A7F9-E0A274574BC0}" destId="{332E0C15-F09C-4010-BFC4-B019882F0406}" srcOrd="0" destOrd="0" presId="urn:microsoft.com/office/officeart/2016/7/layout/BasicLinearProcessNumbered"/>
    <dgm:cxn modelId="{0A6AB7F3-053C-498C-A1AE-5345D4D7A5E3}" type="presParOf" srcId="{332E0C15-F09C-4010-BFC4-B019882F0406}" destId="{1030BAC4-5CB3-45A3-B86C-BB6422BD2F66}" srcOrd="0" destOrd="0" presId="urn:microsoft.com/office/officeart/2016/7/layout/BasicLinearProcessNumbered"/>
    <dgm:cxn modelId="{0B909F2A-0F2F-4C8B-B956-8DA639BCD947}" type="presParOf" srcId="{332E0C15-F09C-4010-BFC4-B019882F0406}" destId="{771FD71F-1E60-48D5-AF02-0B3F63FDD383}" srcOrd="1" destOrd="0" presId="urn:microsoft.com/office/officeart/2016/7/layout/BasicLinearProcessNumbered"/>
    <dgm:cxn modelId="{9C27198F-6CC3-4747-9D6A-2E67CC363E06}" type="presParOf" srcId="{332E0C15-F09C-4010-BFC4-B019882F0406}" destId="{5B416EDC-61BA-4A61-8A89-6C6CE906D7CC}" srcOrd="2" destOrd="0" presId="urn:microsoft.com/office/officeart/2016/7/layout/BasicLinearProcessNumbered"/>
    <dgm:cxn modelId="{D5B334C1-6D71-405D-BCBC-1B6954263E8A}" type="presParOf" srcId="{332E0C15-F09C-4010-BFC4-B019882F0406}" destId="{CF1A714E-4B57-4D24-9ABC-A6DE0BF848C9}" srcOrd="3" destOrd="0" presId="urn:microsoft.com/office/officeart/2016/7/layout/BasicLinearProcessNumbered"/>
    <dgm:cxn modelId="{7F203EC9-4691-4C1A-B655-ED3CB0DC1BDA}" type="presParOf" srcId="{6B8D3F85-A569-463D-A7F9-E0A274574BC0}" destId="{338A1CBF-6942-415C-8056-6DDE4C72706E}" srcOrd="1" destOrd="0" presId="urn:microsoft.com/office/officeart/2016/7/layout/BasicLinearProcessNumbered"/>
    <dgm:cxn modelId="{B2B6B773-4295-4F27-B85F-18D58310BCC2}" type="presParOf" srcId="{6B8D3F85-A569-463D-A7F9-E0A274574BC0}" destId="{D881A241-957C-4E54-831B-FB324AEF5F35}" srcOrd="2" destOrd="0" presId="urn:microsoft.com/office/officeart/2016/7/layout/BasicLinearProcessNumbered"/>
    <dgm:cxn modelId="{EAA83E28-53CC-41D5-A1F5-974E65A54F0F}" type="presParOf" srcId="{D881A241-957C-4E54-831B-FB324AEF5F35}" destId="{A7B948AA-9246-4C18-BC8D-18664EFC9A9F}" srcOrd="0" destOrd="0" presId="urn:microsoft.com/office/officeart/2016/7/layout/BasicLinearProcessNumbered"/>
    <dgm:cxn modelId="{80198AE4-2CEA-4D35-A0C8-EA9542347053}" type="presParOf" srcId="{D881A241-957C-4E54-831B-FB324AEF5F35}" destId="{76D94598-C8A6-4ABC-B560-5630B4C5C25D}" srcOrd="1" destOrd="0" presId="urn:microsoft.com/office/officeart/2016/7/layout/BasicLinearProcessNumbered"/>
    <dgm:cxn modelId="{B6B1D65A-8236-407D-AA23-9CC851F42E4E}" type="presParOf" srcId="{D881A241-957C-4E54-831B-FB324AEF5F35}" destId="{F02CB0AA-89DE-4A89-946F-1495707B3345}" srcOrd="2" destOrd="0" presId="urn:microsoft.com/office/officeart/2016/7/layout/BasicLinearProcessNumbered"/>
    <dgm:cxn modelId="{21103FF6-AE92-4B63-AF28-D824D7C3514C}" type="presParOf" srcId="{D881A241-957C-4E54-831B-FB324AEF5F35}" destId="{9FC0E0FF-C3DE-4BD3-A659-4A8D626A8470}" srcOrd="3" destOrd="0" presId="urn:microsoft.com/office/officeart/2016/7/layout/BasicLinearProcessNumbered"/>
    <dgm:cxn modelId="{0AE7B1A8-171E-4C02-9519-5BB0156A0C59}" type="presParOf" srcId="{6B8D3F85-A569-463D-A7F9-E0A274574BC0}" destId="{24A17F3A-721D-4731-89DC-5E174883B743}" srcOrd="3" destOrd="0" presId="urn:microsoft.com/office/officeart/2016/7/layout/BasicLinearProcessNumbered"/>
    <dgm:cxn modelId="{6FC5E813-F0AC-42E7-A3C4-062BA33C1D01}" type="presParOf" srcId="{6B8D3F85-A569-463D-A7F9-E0A274574BC0}" destId="{E3F16F9D-2CA3-4617-8AD6-64F379001C2B}" srcOrd="4" destOrd="0" presId="urn:microsoft.com/office/officeart/2016/7/layout/BasicLinearProcessNumbered"/>
    <dgm:cxn modelId="{5D790946-0537-46F6-B319-F8C9FEBADAB7}" type="presParOf" srcId="{E3F16F9D-2CA3-4617-8AD6-64F379001C2B}" destId="{CBCBF9E4-7297-44F8-894B-9BBE591CB7A2}" srcOrd="0" destOrd="0" presId="urn:microsoft.com/office/officeart/2016/7/layout/BasicLinearProcessNumbered"/>
    <dgm:cxn modelId="{60454AEE-CDFD-476E-8E1A-85416585B655}" type="presParOf" srcId="{E3F16F9D-2CA3-4617-8AD6-64F379001C2B}" destId="{7EA5A50E-C1F8-47A7-9F18-0F66E1692B55}" srcOrd="1" destOrd="0" presId="urn:microsoft.com/office/officeart/2016/7/layout/BasicLinearProcessNumbered"/>
    <dgm:cxn modelId="{25E53527-9F23-4BEA-BB2B-633149A90E63}" type="presParOf" srcId="{E3F16F9D-2CA3-4617-8AD6-64F379001C2B}" destId="{908BA843-34CE-43E0-AA38-DF8F94E874D3}" srcOrd="2" destOrd="0" presId="urn:microsoft.com/office/officeart/2016/7/layout/BasicLinearProcessNumbered"/>
    <dgm:cxn modelId="{73F1CD8F-E738-44BA-85CC-B64208AFD9EF}" type="presParOf" srcId="{E3F16F9D-2CA3-4617-8AD6-64F379001C2B}" destId="{59903264-6C3B-4C3A-A6A3-FB4B804C23A0}" srcOrd="3" destOrd="0" presId="urn:microsoft.com/office/officeart/2016/7/layout/BasicLinearProcessNumbered"/>
    <dgm:cxn modelId="{5EEF5EC0-5D62-448E-8154-5927082BBBCD}" type="presParOf" srcId="{6B8D3F85-A569-463D-A7F9-E0A274574BC0}" destId="{4AB322E0-35BC-41F0-8446-D2274E4832A5}" srcOrd="5" destOrd="0" presId="urn:microsoft.com/office/officeart/2016/7/layout/BasicLinearProcessNumbered"/>
    <dgm:cxn modelId="{D1D019EC-291F-4D14-A2D7-78C68B7A77F7}" type="presParOf" srcId="{6B8D3F85-A569-463D-A7F9-E0A274574BC0}" destId="{BF620158-6A9F-4B16-87FA-49C51C304733}" srcOrd="6" destOrd="0" presId="urn:microsoft.com/office/officeart/2016/7/layout/BasicLinearProcessNumbered"/>
    <dgm:cxn modelId="{CBC2F73C-9247-45F1-9878-9AD970C32C40}" type="presParOf" srcId="{BF620158-6A9F-4B16-87FA-49C51C304733}" destId="{D251EEE6-E7AF-4428-AA34-6F9CF52C362B}" srcOrd="0" destOrd="0" presId="urn:microsoft.com/office/officeart/2016/7/layout/BasicLinearProcessNumbered"/>
    <dgm:cxn modelId="{3F733E24-2559-40A5-AA2E-C7340EC46E9A}" type="presParOf" srcId="{BF620158-6A9F-4B16-87FA-49C51C304733}" destId="{3C1407FD-1372-464A-B3C3-5C9565F4ED23}" srcOrd="1" destOrd="0" presId="urn:microsoft.com/office/officeart/2016/7/layout/BasicLinearProcessNumbered"/>
    <dgm:cxn modelId="{CB947276-6B4F-4163-A4F5-6EC85462F05F}" type="presParOf" srcId="{BF620158-6A9F-4B16-87FA-49C51C304733}" destId="{778B924F-79EE-4915-AAF8-5FFBBD9441CD}" srcOrd="2" destOrd="0" presId="urn:microsoft.com/office/officeart/2016/7/layout/BasicLinearProcessNumbered"/>
    <dgm:cxn modelId="{4C3686A4-8256-4F20-85C3-0B7E3A1ED5B4}" type="presParOf" srcId="{BF620158-6A9F-4B16-87FA-49C51C304733}" destId="{F4D09E0B-0A23-403E-BA7A-96BB23D69E16}"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F348E76-71A0-48CF-B304-85ED53BB2474}"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CAE52369-13C4-4B84-A272-28FD4BC271D0}">
      <dgm:prSet phldr="0"/>
      <dgm:spPr/>
      <dgm:t>
        <a:bodyPr/>
        <a:lstStyle/>
        <a:p>
          <a:pPr rtl="0"/>
          <a:r>
            <a:rPr lang="id-ID" err="1">
              <a:latin typeface="Posterama"/>
            </a:rPr>
            <a:t>Incident_location</a:t>
          </a:r>
          <a:r>
            <a:rPr lang="id-ID">
              <a:latin typeface="Posterama"/>
            </a:rPr>
            <a:t>, tidak signifikan dalam memprediksi.</a:t>
          </a:r>
          <a:endParaRPr lang="id-ID"/>
        </a:p>
      </dgm:t>
    </dgm:pt>
    <dgm:pt modelId="{2D49A7D8-DB03-402C-B3F1-2E6D7715B9D3}" type="parTrans" cxnId="{A7D757BE-A470-46A6-B801-0B06356AB30E}">
      <dgm:prSet/>
      <dgm:spPr/>
      <dgm:t>
        <a:bodyPr/>
        <a:lstStyle/>
        <a:p>
          <a:endParaRPr lang="en-US"/>
        </a:p>
      </dgm:t>
    </dgm:pt>
    <dgm:pt modelId="{26A7B0CE-139F-460F-B294-2B3BB2FB757A}" type="sibTrans" cxnId="{A7D757BE-A470-46A6-B801-0B06356AB30E}">
      <dgm:prSet phldrT="1"/>
      <dgm:spPr/>
      <dgm:t>
        <a:bodyPr/>
        <a:lstStyle/>
        <a:p>
          <a:endParaRPr lang="en-US"/>
        </a:p>
      </dgm:t>
    </dgm:pt>
    <dgm:pt modelId="{7FAF98E4-75BB-4FAB-A4C4-DEEEA310F1AB}">
      <dgm:prSet phldr="0"/>
      <dgm:spPr/>
      <dgm:t>
        <a:bodyPr/>
        <a:lstStyle/>
        <a:p>
          <a:pPr rtl="0"/>
          <a:r>
            <a:rPr lang="en-US" err="1">
              <a:latin typeface="Posterama"/>
            </a:rPr>
            <a:t>Policy_bind_date</a:t>
          </a:r>
          <a:r>
            <a:rPr lang="en-US">
              <a:latin typeface="Posterama"/>
            </a:rPr>
            <a:t> &amp; </a:t>
          </a:r>
          <a:r>
            <a:rPr lang="en-US" err="1">
              <a:latin typeface="Posterama"/>
            </a:rPr>
            <a:t>Incident_date</a:t>
          </a:r>
          <a:r>
            <a:rPr lang="en-US">
              <a:latin typeface="Posterama"/>
            </a:rPr>
            <a:t> </a:t>
          </a:r>
          <a:r>
            <a:rPr lang="en-US" err="1">
              <a:latin typeface="Posterama"/>
            </a:rPr>
            <a:t>tidak</a:t>
          </a:r>
          <a:r>
            <a:rPr lang="en-US">
              <a:latin typeface="Posterama"/>
            </a:rPr>
            <a:t> </a:t>
          </a:r>
          <a:r>
            <a:rPr lang="en-US" err="1">
              <a:latin typeface="Posterama"/>
            </a:rPr>
            <a:t>informatif</a:t>
          </a:r>
          <a:r>
            <a:rPr lang="en-US">
              <a:latin typeface="Posterama"/>
            </a:rPr>
            <a:t>, </a:t>
          </a:r>
          <a:r>
            <a:rPr lang="en-US" err="1">
              <a:latin typeface="Posterama"/>
            </a:rPr>
            <a:t>sehingga</a:t>
          </a:r>
          <a:r>
            <a:rPr lang="en-US">
              <a:latin typeface="Posterama"/>
            </a:rPr>
            <a:t> </a:t>
          </a:r>
          <a:r>
            <a:rPr lang="en-US" err="1">
              <a:latin typeface="Posterama"/>
            </a:rPr>
            <a:t>dibuat</a:t>
          </a:r>
          <a:r>
            <a:rPr lang="en-US">
              <a:latin typeface="Posterama"/>
            </a:rPr>
            <a:t> </a:t>
          </a:r>
          <a:r>
            <a:rPr lang="en-US" err="1">
              <a:latin typeface="Posterama"/>
            </a:rPr>
            <a:t>fitur</a:t>
          </a:r>
          <a:r>
            <a:rPr lang="en-US">
              <a:latin typeface="Posterama"/>
            </a:rPr>
            <a:t> </a:t>
          </a:r>
          <a:r>
            <a:rPr lang="en-US" err="1">
              <a:latin typeface="Posterama"/>
            </a:rPr>
            <a:t>baru</a:t>
          </a:r>
          <a:r>
            <a:rPr lang="en-US">
              <a:latin typeface="Posterama"/>
            </a:rPr>
            <a:t>: </a:t>
          </a:r>
          <a:r>
            <a:rPr lang="en-US" err="1">
              <a:latin typeface="Posterama"/>
            </a:rPr>
            <a:t>Policy_duration</a:t>
          </a:r>
          <a:endParaRPr lang="en-US"/>
        </a:p>
      </dgm:t>
    </dgm:pt>
    <dgm:pt modelId="{A1C611F4-39F2-4CB2-A3E0-0F185650AF73}" type="parTrans" cxnId="{399A5366-F3C0-453B-8755-8A63E47BEB45}">
      <dgm:prSet/>
      <dgm:spPr/>
    </dgm:pt>
    <dgm:pt modelId="{751CE274-7908-4D49-93AC-0D9C9295477B}" type="sibTrans" cxnId="{399A5366-F3C0-453B-8755-8A63E47BEB45}">
      <dgm:prSet phldrT="2"/>
      <dgm:spPr/>
      <dgm:t>
        <a:bodyPr/>
        <a:lstStyle/>
        <a:p>
          <a:endParaRPr lang="id-ID"/>
        </a:p>
      </dgm:t>
    </dgm:pt>
    <dgm:pt modelId="{6B007E7E-B868-4F28-BCAD-43E6AE41DD39}">
      <dgm:prSet phldr="0"/>
      <dgm:spPr/>
      <dgm:t>
        <a:bodyPr/>
        <a:lstStyle/>
        <a:p>
          <a:pPr rtl="0"/>
          <a:r>
            <a:rPr lang="en-US" err="1">
              <a:latin typeface="Posterama"/>
            </a:rPr>
            <a:t>Auto_make</a:t>
          </a:r>
          <a:r>
            <a:rPr lang="en-US">
              <a:latin typeface="Posterama"/>
            </a:rPr>
            <a:t> &amp; </a:t>
          </a:r>
          <a:r>
            <a:rPr lang="en-US" err="1">
              <a:latin typeface="Posterama"/>
            </a:rPr>
            <a:t>Auto_brand</a:t>
          </a:r>
          <a:r>
            <a:rPr lang="en-US">
              <a:latin typeface="Posterama"/>
            </a:rPr>
            <a:t> </a:t>
          </a:r>
          <a:r>
            <a:rPr lang="en-US" err="1">
              <a:latin typeface="Posterama"/>
            </a:rPr>
            <a:t>digabungkan</a:t>
          </a:r>
          <a:r>
            <a:rPr lang="en-US">
              <a:latin typeface="Posterama"/>
            </a:rPr>
            <a:t>, </a:t>
          </a:r>
          <a:r>
            <a:rPr lang="en-US" err="1">
              <a:latin typeface="Posterama"/>
            </a:rPr>
            <a:t>karena</a:t>
          </a:r>
          <a:r>
            <a:rPr lang="en-US">
              <a:latin typeface="Posterama"/>
            </a:rPr>
            <a:t> </a:t>
          </a:r>
          <a:r>
            <a:rPr lang="en-US" err="1">
              <a:latin typeface="Posterama"/>
            </a:rPr>
            <a:t>jika</a:t>
          </a:r>
          <a:r>
            <a:rPr lang="en-US">
              <a:latin typeface="Posterama"/>
            </a:rPr>
            <a:t> </a:t>
          </a:r>
          <a:r>
            <a:rPr lang="en-US" err="1">
              <a:latin typeface="Posterama"/>
            </a:rPr>
            <a:t>dipisahkan</a:t>
          </a:r>
          <a:r>
            <a:rPr lang="en-US">
              <a:latin typeface="Posterama"/>
            </a:rPr>
            <a:t> </a:t>
          </a:r>
          <a:r>
            <a:rPr lang="en-US" err="1">
              <a:latin typeface="Posterama"/>
            </a:rPr>
            <a:t>maka</a:t>
          </a:r>
          <a:r>
            <a:rPr lang="en-US">
              <a:latin typeface="Posterama"/>
            </a:rPr>
            <a:t> </a:t>
          </a:r>
          <a:r>
            <a:rPr lang="en-US" err="1">
              <a:latin typeface="Posterama"/>
            </a:rPr>
            <a:t>memiliki</a:t>
          </a:r>
          <a:r>
            <a:rPr lang="en-US">
              <a:latin typeface="Posterama"/>
            </a:rPr>
            <a:t> 53 variable dummy.</a:t>
          </a:r>
        </a:p>
      </dgm:t>
    </dgm:pt>
    <dgm:pt modelId="{6328D9E7-AEDE-4D73-8639-0786A056B53D}" type="parTrans" cxnId="{0DCC5BF2-572E-4CB7-AC68-F3BE3A91E579}">
      <dgm:prSet/>
      <dgm:spPr/>
    </dgm:pt>
    <dgm:pt modelId="{199B921D-FB2F-423C-87A6-69BB1AF2B0D8}" type="sibTrans" cxnId="{0DCC5BF2-572E-4CB7-AC68-F3BE3A91E579}">
      <dgm:prSet phldrT="3"/>
      <dgm:spPr/>
      <dgm:t>
        <a:bodyPr/>
        <a:lstStyle/>
        <a:p>
          <a:endParaRPr lang="id-ID"/>
        </a:p>
      </dgm:t>
    </dgm:pt>
    <dgm:pt modelId="{54DB709C-47B6-4439-9C16-1C3A71056AEB}">
      <dgm:prSet phldr="0"/>
      <dgm:spPr/>
      <dgm:t>
        <a:bodyPr/>
        <a:lstStyle/>
        <a:p>
          <a:r>
            <a:rPr lang="en-US" err="1">
              <a:latin typeface="Posterama"/>
            </a:rPr>
            <a:t>Total_claim_amount</a:t>
          </a:r>
          <a:r>
            <a:rPr lang="en-US">
              <a:latin typeface="Posterama"/>
            </a:rPr>
            <a:t>, </a:t>
          </a:r>
          <a:r>
            <a:rPr lang="en-US" err="1">
              <a:latin typeface="Posterama"/>
            </a:rPr>
            <a:t>karena</a:t>
          </a:r>
          <a:r>
            <a:rPr lang="en-US">
              <a:latin typeface="Posterama"/>
            </a:rPr>
            <a:t> </a:t>
          </a:r>
          <a:r>
            <a:rPr lang="en-US" err="1">
              <a:latin typeface="Posterama"/>
            </a:rPr>
            <a:t>memiliki</a:t>
          </a:r>
          <a:r>
            <a:rPr lang="en-US">
              <a:latin typeface="Posterama"/>
            </a:rPr>
            <a:t> </a:t>
          </a:r>
          <a:r>
            <a:rPr lang="en-US" err="1">
              <a:latin typeface="Posterama"/>
            </a:rPr>
            <a:t>korelasi</a:t>
          </a:r>
          <a:r>
            <a:rPr lang="en-US">
              <a:latin typeface="Posterama"/>
            </a:rPr>
            <a:t> </a:t>
          </a:r>
          <a:r>
            <a:rPr lang="en-US" err="1">
              <a:latin typeface="Posterama"/>
            </a:rPr>
            <a:t>kuat</a:t>
          </a:r>
          <a:r>
            <a:rPr lang="en-US">
              <a:latin typeface="Posterama"/>
            </a:rPr>
            <a:t> </a:t>
          </a:r>
          <a:r>
            <a:rPr lang="en-US" err="1">
              <a:latin typeface="Posterama"/>
            </a:rPr>
            <a:t>dengan</a:t>
          </a:r>
          <a:r>
            <a:rPr lang="en-US">
              <a:latin typeface="Posterama"/>
            </a:rPr>
            <a:t> </a:t>
          </a:r>
          <a:r>
            <a:rPr lang="en-US" err="1">
              <a:latin typeface="Posterama"/>
            </a:rPr>
            <a:t>injury_claim</a:t>
          </a:r>
          <a:r>
            <a:rPr lang="en-US">
              <a:latin typeface="Posterama"/>
            </a:rPr>
            <a:t>, </a:t>
          </a:r>
          <a:r>
            <a:rPr lang="en-US" err="1">
              <a:latin typeface="Posterama"/>
            </a:rPr>
            <a:t>vehicle_claim</a:t>
          </a:r>
          <a:r>
            <a:rPr lang="en-US">
              <a:latin typeface="Posterama"/>
            </a:rPr>
            <a:t>, dan </a:t>
          </a:r>
          <a:r>
            <a:rPr lang="en-US" err="1">
              <a:latin typeface="Posterama"/>
            </a:rPr>
            <a:t>property_claim</a:t>
          </a:r>
          <a:r>
            <a:rPr lang="en-US">
              <a:latin typeface="Posterama"/>
            </a:rPr>
            <a:t>.</a:t>
          </a:r>
          <a:endParaRPr lang="id-ID"/>
        </a:p>
      </dgm:t>
    </dgm:pt>
    <dgm:pt modelId="{16352544-546B-4608-B250-92848A392F12}" type="parTrans" cxnId="{B323A50C-DBC1-4B5D-94BD-E14266085103}">
      <dgm:prSet/>
      <dgm:spPr/>
    </dgm:pt>
    <dgm:pt modelId="{7B0F3329-F327-4DA5-83E8-61ECBC3996C5}" type="sibTrans" cxnId="{B323A50C-DBC1-4B5D-94BD-E14266085103}">
      <dgm:prSet/>
      <dgm:spPr/>
      <dgm:t>
        <a:bodyPr/>
        <a:lstStyle/>
        <a:p>
          <a:endParaRPr lang="id-ID"/>
        </a:p>
      </dgm:t>
    </dgm:pt>
    <dgm:pt modelId="{E07CC82F-DD1A-4B04-B2DB-1CE31860444A}">
      <dgm:prSet phldr="0"/>
      <dgm:spPr/>
      <dgm:t>
        <a:bodyPr/>
        <a:lstStyle/>
        <a:p>
          <a:r>
            <a:rPr lang="en-US" err="1">
              <a:latin typeface="Posterama"/>
            </a:rPr>
            <a:t>Policy_number</a:t>
          </a:r>
          <a:r>
            <a:rPr lang="en-US">
              <a:latin typeface="Posterama"/>
            </a:rPr>
            <a:t>, </a:t>
          </a:r>
          <a:r>
            <a:rPr lang="en-US" err="1">
              <a:latin typeface="Posterama"/>
            </a:rPr>
            <a:t>karena</a:t>
          </a:r>
          <a:r>
            <a:rPr lang="en-US">
              <a:latin typeface="Posterama"/>
            </a:rPr>
            <a:t> </a:t>
          </a:r>
          <a:r>
            <a:rPr lang="en-US" err="1">
              <a:latin typeface="Posterama"/>
            </a:rPr>
            <a:t>tidak</a:t>
          </a:r>
          <a:r>
            <a:rPr lang="en-US">
              <a:latin typeface="Posterama"/>
            </a:rPr>
            <a:t> </a:t>
          </a:r>
          <a:r>
            <a:rPr lang="en-US" err="1">
              <a:latin typeface="Posterama"/>
            </a:rPr>
            <a:t>informatif</a:t>
          </a:r>
          <a:r>
            <a:rPr lang="en-US">
              <a:latin typeface="Posterama"/>
            </a:rPr>
            <a:t>.</a:t>
          </a:r>
          <a:endParaRPr lang="id-ID"/>
        </a:p>
      </dgm:t>
    </dgm:pt>
    <dgm:pt modelId="{CE4CBF45-1C40-4F5B-90D9-8B42B6F5C4EB}" type="parTrans" cxnId="{CA8D02E9-63A3-446A-B911-721E12ABDB59}">
      <dgm:prSet/>
      <dgm:spPr/>
    </dgm:pt>
    <dgm:pt modelId="{F8440D4B-3195-4251-A483-5E9196BB5A5B}" type="sibTrans" cxnId="{CA8D02E9-63A3-446A-B911-721E12ABDB59}">
      <dgm:prSet/>
      <dgm:spPr/>
      <dgm:t>
        <a:bodyPr/>
        <a:lstStyle/>
        <a:p>
          <a:endParaRPr lang="id-ID"/>
        </a:p>
      </dgm:t>
    </dgm:pt>
    <dgm:pt modelId="{E9FB5320-C49B-4560-B01D-E12E28EB3443}" type="pres">
      <dgm:prSet presAssocID="{BF348E76-71A0-48CF-B304-85ED53BB2474}" presName="Name0" presStyleCnt="0">
        <dgm:presLayoutVars>
          <dgm:dir/>
          <dgm:resizeHandles val="exact"/>
        </dgm:presLayoutVars>
      </dgm:prSet>
      <dgm:spPr/>
    </dgm:pt>
    <dgm:pt modelId="{576F6DB8-9DFB-4A09-A212-F11885DDE3F5}" type="pres">
      <dgm:prSet presAssocID="{CAE52369-13C4-4B84-A272-28FD4BC271D0}" presName="node" presStyleLbl="node1" presStyleIdx="0" presStyleCnt="5">
        <dgm:presLayoutVars>
          <dgm:bulletEnabled val="1"/>
        </dgm:presLayoutVars>
      </dgm:prSet>
      <dgm:spPr/>
    </dgm:pt>
    <dgm:pt modelId="{78A95039-B5F5-43D6-B5D7-2A91D42329F9}" type="pres">
      <dgm:prSet presAssocID="{26A7B0CE-139F-460F-B294-2B3BB2FB757A}" presName="sibTrans" presStyleLbl="sibTrans1D1" presStyleIdx="0" presStyleCnt="4"/>
      <dgm:spPr/>
    </dgm:pt>
    <dgm:pt modelId="{9FD5AD45-E51F-447C-B24B-0FA7C52D146C}" type="pres">
      <dgm:prSet presAssocID="{26A7B0CE-139F-460F-B294-2B3BB2FB757A}" presName="connectorText" presStyleLbl="sibTrans1D1" presStyleIdx="0" presStyleCnt="4"/>
      <dgm:spPr/>
    </dgm:pt>
    <dgm:pt modelId="{18FC5B7C-0147-4EC2-A235-5796FF46C6BF}" type="pres">
      <dgm:prSet presAssocID="{7FAF98E4-75BB-4FAB-A4C4-DEEEA310F1AB}" presName="node" presStyleLbl="node1" presStyleIdx="1" presStyleCnt="5">
        <dgm:presLayoutVars>
          <dgm:bulletEnabled val="1"/>
        </dgm:presLayoutVars>
      </dgm:prSet>
      <dgm:spPr/>
    </dgm:pt>
    <dgm:pt modelId="{96A1C8DE-8D10-4C54-B915-4B0E07BD8054}" type="pres">
      <dgm:prSet presAssocID="{751CE274-7908-4D49-93AC-0D9C9295477B}" presName="sibTrans" presStyleLbl="sibTrans1D1" presStyleIdx="1" presStyleCnt="4"/>
      <dgm:spPr/>
    </dgm:pt>
    <dgm:pt modelId="{8D7C164B-981A-4279-AB56-20D49CC188BB}" type="pres">
      <dgm:prSet presAssocID="{751CE274-7908-4D49-93AC-0D9C9295477B}" presName="connectorText" presStyleLbl="sibTrans1D1" presStyleIdx="1" presStyleCnt="4"/>
      <dgm:spPr/>
    </dgm:pt>
    <dgm:pt modelId="{05E50BFD-4904-465D-B8C7-CC91A3896442}" type="pres">
      <dgm:prSet presAssocID="{6B007E7E-B868-4F28-BCAD-43E6AE41DD39}" presName="node" presStyleLbl="node1" presStyleIdx="2" presStyleCnt="5">
        <dgm:presLayoutVars>
          <dgm:bulletEnabled val="1"/>
        </dgm:presLayoutVars>
      </dgm:prSet>
      <dgm:spPr/>
    </dgm:pt>
    <dgm:pt modelId="{57F0CE0F-A5B7-4D50-B157-79981736C5E0}" type="pres">
      <dgm:prSet presAssocID="{199B921D-FB2F-423C-87A6-69BB1AF2B0D8}" presName="sibTrans" presStyleLbl="sibTrans1D1" presStyleIdx="2" presStyleCnt="4"/>
      <dgm:spPr/>
    </dgm:pt>
    <dgm:pt modelId="{C8F5A528-BC0C-47C0-A993-8A3EA66602D4}" type="pres">
      <dgm:prSet presAssocID="{199B921D-FB2F-423C-87A6-69BB1AF2B0D8}" presName="connectorText" presStyleLbl="sibTrans1D1" presStyleIdx="2" presStyleCnt="4"/>
      <dgm:spPr/>
    </dgm:pt>
    <dgm:pt modelId="{ACD28671-6A59-4BB6-8314-8003EA514016}" type="pres">
      <dgm:prSet presAssocID="{E07CC82F-DD1A-4B04-B2DB-1CE31860444A}" presName="node" presStyleLbl="node1" presStyleIdx="3" presStyleCnt="5">
        <dgm:presLayoutVars>
          <dgm:bulletEnabled val="1"/>
        </dgm:presLayoutVars>
      </dgm:prSet>
      <dgm:spPr/>
    </dgm:pt>
    <dgm:pt modelId="{962DE662-AAFE-4034-BFD6-E20F098419FC}" type="pres">
      <dgm:prSet presAssocID="{F8440D4B-3195-4251-A483-5E9196BB5A5B}" presName="sibTrans" presStyleLbl="sibTrans1D1" presStyleIdx="3" presStyleCnt="4"/>
      <dgm:spPr/>
    </dgm:pt>
    <dgm:pt modelId="{2BC7983B-5C1B-453E-A869-B79FF4713DFC}" type="pres">
      <dgm:prSet presAssocID="{F8440D4B-3195-4251-A483-5E9196BB5A5B}" presName="connectorText" presStyleLbl="sibTrans1D1" presStyleIdx="3" presStyleCnt="4"/>
      <dgm:spPr/>
    </dgm:pt>
    <dgm:pt modelId="{5AD7B739-0A22-4906-91B0-61D683E46AA0}" type="pres">
      <dgm:prSet presAssocID="{54DB709C-47B6-4439-9C16-1C3A71056AEB}" presName="node" presStyleLbl="node1" presStyleIdx="4" presStyleCnt="5">
        <dgm:presLayoutVars>
          <dgm:bulletEnabled val="1"/>
        </dgm:presLayoutVars>
      </dgm:prSet>
      <dgm:spPr/>
    </dgm:pt>
  </dgm:ptLst>
  <dgm:cxnLst>
    <dgm:cxn modelId="{3B1B5003-0BEE-4C2A-A5BD-CC0541437DFB}" type="presOf" srcId="{54DB709C-47B6-4439-9C16-1C3A71056AEB}" destId="{5AD7B739-0A22-4906-91B0-61D683E46AA0}" srcOrd="0" destOrd="0" presId="urn:microsoft.com/office/officeart/2016/7/layout/RepeatingBendingProcessNew"/>
    <dgm:cxn modelId="{8AA4F808-C475-4DA7-B00F-E741E4D497E5}" type="presOf" srcId="{CAE52369-13C4-4B84-A272-28FD4BC271D0}" destId="{576F6DB8-9DFB-4A09-A212-F11885DDE3F5}" srcOrd="0" destOrd="0" presId="urn:microsoft.com/office/officeart/2016/7/layout/RepeatingBendingProcessNew"/>
    <dgm:cxn modelId="{B323A50C-DBC1-4B5D-94BD-E14266085103}" srcId="{BF348E76-71A0-48CF-B304-85ED53BB2474}" destId="{54DB709C-47B6-4439-9C16-1C3A71056AEB}" srcOrd="4" destOrd="0" parTransId="{16352544-546B-4608-B250-92848A392F12}" sibTransId="{7B0F3329-F327-4DA5-83E8-61ECBC3996C5}"/>
    <dgm:cxn modelId="{083A820F-C592-4245-BA7B-52A06CD8D4D8}" type="presOf" srcId="{199B921D-FB2F-423C-87A6-69BB1AF2B0D8}" destId="{C8F5A528-BC0C-47C0-A993-8A3EA66602D4}" srcOrd="1" destOrd="0" presId="urn:microsoft.com/office/officeart/2016/7/layout/RepeatingBendingProcessNew"/>
    <dgm:cxn modelId="{16A96013-3663-447C-867C-859132C1EBC2}" type="presOf" srcId="{7FAF98E4-75BB-4FAB-A4C4-DEEEA310F1AB}" destId="{18FC5B7C-0147-4EC2-A235-5796FF46C6BF}" srcOrd="0" destOrd="0" presId="urn:microsoft.com/office/officeart/2016/7/layout/RepeatingBendingProcessNew"/>
    <dgm:cxn modelId="{1CE86C45-2F7F-4FC7-A8D6-6659FE489EBB}" type="presOf" srcId="{6B007E7E-B868-4F28-BCAD-43E6AE41DD39}" destId="{05E50BFD-4904-465D-B8C7-CC91A3896442}" srcOrd="0" destOrd="0" presId="urn:microsoft.com/office/officeart/2016/7/layout/RepeatingBendingProcessNew"/>
    <dgm:cxn modelId="{399A5366-F3C0-453B-8755-8A63E47BEB45}" srcId="{BF348E76-71A0-48CF-B304-85ED53BB2474}" destId="{7FAF98E4-75BB-4FAB-A4C4-DEEEA310F1AB}" srcOrd="1" destOrd="0" parTransId="{A1C611F4-39F2-4CB2-A3E0-0F185650AF73}" sibTransId="{751CE274-7908-4D49-93AC-0D9C9295477B}"/>
    <dgm:cxn modelId="{AF80A94C-0129-463D-A429-33AE9F113725}" type="presOf" srcId="{BF348E76-71A0-48CF-B304-85ED53BB2474}" destId="{E9FB5320-C49B-4560-B01D-E12E28EB3443}" srcOrd="0" destOrd="0" presId="urn:microsoft.com/office/officeart/2016/7/layout/RepeatingBendingProcessNew"/>
    <dgm:cxn modelId="{231E8773-7435-4CFF-8AC6-2E1BE4577051}" type="presOf" srcId="{751CE274-7908-4D49-93AC-0D9C9295477B}" destId="{96A1C8DE-8D10-4C54-B915-4B0E07BD8054}" srcOrd="0" destOrd="0" presId="urn:microsoft.com/office/officeart/2016/7/layout/RepeatingBendingProcessNew"/>
    <dgm:cxn modelId="{EEC52F5A-2E8D-42BD-8470-9CD3EA7FF12E}" type="presOf" srcId="{26A7B0CE-139F-460F-B294-2B3BB2FB757A}" destId="{78A95039-B5F5-43D6-B5D7-2A91D42329F9}" srcOrd="0" destOrd="0" presId="urn:microsoft.com/office/officeart/2016/7/layout/RepeatingBendingProcessNew"/>
    <dgm:cxn modelId="{56CE348D-DDDA-4D70-88BB-A07D6C7CDD95}" type="presOf" srcId="{26A7B0CE-139F-460F-B294-2B3BB2FB757A}" destId="{9FD5AD45-E51F-447C-B24B-0FA7C52D146C}" srcOrd="1" destOrd="0" presId="urn:microsoft.com/office/officeart/2016/7/layout/RepeatingBendingProcessNew"/>
    <dgm:cxn modelId="{C6AC1C90-11BD-4FAA-92AE-E705B953873C}" type="presOf" srcId="{199B921D-FB2F-423C-87A6-69BB1AF2B0D8}" destId="{57F0CE0F-A5B7-4D50-B157-79981736C5E0}" srcOrd="0" destOrd="0" presId="urn:microsoft.com/office/officeart/2016/7/layout/RepeatingBendingProcessNew"/>
    <dgm:cxn modelId="{685638A2-5DC2-4C14-81E0-2AB9F24F88CC}" type="presOf" srcId="{F8440D4B-3195-4251-A483-5E9196BB5A5B}" destId="{962DE662-AAFE-4034-BFD6-E20F098419FC}" srcOrd="0" destOrd="0" presId="urn:microsoft.com/office/officeart/2016/7/layout/RepeatingBendingProcessNew"/>
    <dgm:cxn modelId="{A7D757BE-A470-46A6-B801-0B06356AB30E}" srcId="{BF348E76-71A0-48CF-B304-85ED53BB2474}" destId="{CAE52369-13C4-4B84-A272-28FD4BC271D0}" srcOrd="0" destOrd="0" parTransId="{2D49A7D8-DB03-402C-B3F1-2E6D7715B9D3}" sibTransId="{26A7B0CE-139F-460F-B294-2B3BB2FB757A}"/>
    <dgm:cxn modelId="{2376A9DB-E102-4B34-AA79-2540D733A79C}" type="presOf" srcId="{E07CC82F-DD1A-4B04-B2DB-1CE31860444A}" destId="{ACD28671-6A59-4BB6-8314-8003EA514016}" srcOrd="0" destOrd="0" presId="urn:microsoft.com/office/officeart/2016/7/layout/RepeatingBendingProcessNew"/>
    <dgm:cxn modelId="{CA8D02E9-63A3-446A-B911-721E12ABDB59}" srcId="{BF348E76-71A0-48CF-B304-85ED53BB2474}" destId="{E07CC82F-DD1A-4B04-B2DB-1CE31860444A}" srcOrd="3" destOrd="0" parTransId="{CE4CBF45-1C40-4F5B-90D9-8B42B6F5C4EB}" sibTransId="{F8440D4B-3195-4251-A483-5E9196BB5A5B}"/>
    <dgm:cxn modelId="{11F178EB-6BF7-4DEC-9D65-681EB68743DF}" type="presOf" srcId="{751CE274-7908-4D49-93AC-0D9C9295477B}" destId="{8D7C164B-981A-4279-AB56-20D49CC188BB}" srcOrd="1" destOrd="0" presId="urn:microsoft.com/office/officeart/2016/7/layout/RepeatingBendingProcessNew"/>
    <dgm:cxn modelId="{77943EF0-871C-4883-B0FB-6FCD49A006CE}" type="presOf" srcId="{F8440D4B-3195-4251-A483-5E9196BB5A5B}" destId="{2BC7983B-5C1B-453E-A869-B79FF4713DFC}" srcOrd="1" destOrd="0" presId="urn:microsoft.com/office/officeart/2016/7/layout/RepeatingBendingProcessNew"/>
    <dgm:cxn modelId="{0DCC5BF2-572E-4CB7-AC68-F3BE3A91E579}" srcId="{BF348E76-71A0-48CF-B304-85ED53BB2474}" destId="{6B007E7E-B868-4F28-BCAD-43E6AE41DD39}" srcOrd="2" destOrd="0" parTransId="{6328D9E7-AEDE-4D73-8639-0786A056B53D}" sibTransId="{199B921D-FB2F-423C-87A6-69BB1AF2B0D8}"/>
    <dgm:cxn modelId="{60FDADF3-E3E0-4940-A10B-026E6C6B5BC7}" type="presParOf" srcId="{E9FB5320-C49B-4560-B01D-E12E28EB3443}" destId="{576F6DB8-9DFB-4A09-A212-F11885DDE3F5}" srcOrd="0" destOrd="0" presId="urn:microsoft.com/office/officeart/2016/7/layout/RepeatingBendingProcessNew"/>
    <dgm:cxn modelId="{82531284-99F8-4F4C-BA91-E26F960C4F81}" type="presParOf" srcId="{E9FB5320-C49B-4560-B01D-E12E28EB3443}" destId="{78A95039-B5F5-43D6-B5D7-2A91D42329F9}" srcOrd="1" destOrd="0" presId="urn:microsoft.com/office/officeart/2016/7/layout/RepeatingBendingProcessNew"/>
    <dgm:cxn modelId="{9BE1EB05-DCF5-4F87-A66E-7EE29035C64D}" type="presParOf" srcId="{78A95039-B5F5-43D6-B5D7-2A91D42329F9}" destId="{9FD5AD45-E51F-447C-B24B-0FA7C52D146C}" srcOrd="0" destOrd="0" presId="urn:microsoft.com/office/officeart/2016/7/layout/RepeatingBendingProcessNew"/>
    <dgm:cxn modelId="{4A44D5AC-C5E6-4C91-A098-F3B243379DB3}" type="presParOf" srcId="{E9FB5320-C49B-4560-B01D-E12E28EB3443}" destId="{18FC5B7C-0147-4EC2-A235-5796FF46C6BF}" srcOrd="2" destOrd="0" presId="urn:microsoft.com/office/officeart/2016/7/layout/RepeatingBendingProcessNew"/>
    <dgm:cxn modelId="{98D04931-911D-4DC1-8BCE-C18285E9FB4F}" type="presParOf" srcId="{E9FB5320-C49B-4560-B01D-E12E28EB3443}" destId="{96A1C8DE-8D10-4C54-B915-4B0E07BD8054}" srcOrd="3" destOrd="0" presId="urn:microsoft.com/office/officeart/2016/7/layout/RepeatingBendingProcessNew"/>
    <dgm:cxn modelId="{06B0C2A2-7A8E-4B16-B86C-2D856A9F98C9}" type="presParOf" srcId="{96A1C8DE-8D10-4C54-B915-4B0E07BD8054}" destId="{8D7C164B-981A-4279-AB56-20D49CC188BB}" srcOrd="0" destOrd="0" presId="urn:microsoft.com/office/officeart/2016/7/layout/RepeatingBendingProcessNew"/>
    <dgm:cxn modelId="{406FE428-E761-4821-9D0D-73E328EBC316}" type="presParOf" srcId="{E9FB5320-C49B-4560-B01D-E12E28EB3443}" destId="{05E50BFD-4904-465D-B8C7-CC91A3896442}" srcOrd="4" destOrd="0" presId="urn:microsoft.com/office/officeart/2016/7/layout/RepeatingBendingProcessNew"/>
    <dgm:cxn modelId="{51232CA1-6792-486C-9CD1-324B42BE933B}" type="presParOf" srcId="{E9FB5320-C49B-4560-B01D-E12E28EB3443}" destId="{57F0CE0F-A5B7-4D50-B157-79981736C5E0}" srcOrd="5" destOrd="0" presId="urn:microsoft.com/office/officeart/2016/7/layout/RepeatingBendingProcessNew"/>
    <dgm:cxn modelId="{E89E59B7-8FC3-4428-8E52-BDE2A0D9A4F1}" type="presParOf" srcId="{57F0CE0F-A5B7-4D50-B157-79981736C5E0}" destId="{C8F5A528-BC0C-47C0-A993-8A3EA66602D4}" srcOrd="0" destOrd="0" presId="urn:microsoft.com/office/officeart/2016/7/layout/RepeatingBendingProcessNew"/>
    <dgm:cxn modelId="{8885056E-2AC6-4AD5-B4CC-874D7C29DA30}" type="presParOf" srcId="{E9FB5320-C49B-4560-B01D-E12E28EB3443}" destId="{ACD28671-6A59-4BB6-8314-8003EA514016}" srcOrd="6" destOrd="0" presId="urn:microsoft.com/office/officeart/2016/7/layout/RepeatingBendingProcessNew"/>
    <dgm:cxn modelId="{1BA6A144-3066-4F1E-A4D6-DAFFB17D0DEC}" type="presParOf" srcId="{E9FB5320-C49B-4560-B01D-E12E28EB3443}" destId="{962DE662-AAFE-4034-BFD6-E20F098419FC}" srcOrd="7" destOrd="0" presId="urn:microsoft.com/office/officeart/2016/7/layout/RepeatingBendingProcessNew"/>
    <dgm:cxn modelId="{4E377F95-4001-4B8B-8124-1236BD202A00}" type="presParOf" srcId="{962DE662-AAFE-4034-BFD6-E20F098419FC}" destId="{2BC7983B-5C1B-453E-A869-B79FF4713DFC}" srcOrd="0" destOrd="0" presId="urn:microsoft.com/office/officeart/2016/7/layout/RepeatingBendingProcessNew"/>
    <dgm:cxn modelId="{439267CA-0A90-41F8-B1BA-7233500D60C9}" type="presParOf" srcId="{E9FB5320-C49B-4560-B01D-E12E28EB3443}" destId="{5AD7B739-0A22-4906-91B0-61D683E46AA0}"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D0FF55-05E5-4383-9048-2BCE64771F8B}" type="doc">
      <dgm:prSet loTypeId="urn:microsoft.com/office/officeart/2005/8/layout/vList2" loCatId="list" qsTypeId="urn:microsoft.com/office/officeart/2005/8/quickstyle/simple1" qsCatId="simple" csTypeId="urn:microsoft.com/office/officeart/2005/8/colors/accent6_2" csCatId="accent6" phldr="1"/>
      <dgm:spPr/>
      <dgm:t>
        <a:bodyPr/>
        <a:lstStyle/>
        <a:p>
          <a:endParaRPr lang="en-US"/>
        </a:p>
      </dgm:t>
    </dgm:pt>
    <dgm:pt modelId="{B1A12622-42E7-411A-89B9-EEEEB2439F32}">
      <dgm:prSet/>
      <dgm:spPr/>
      <dgm:t>
        <a:bodyPr/>
        <a:lstStyle/>
        <a:p>
          <a:r>
            <a:rPr lang="id-ID"/>
            <a:t>Bagaimana kinerja dari model Imbalance-XGBoost dengan weighted function dan focal loss dalam mendeteksi fraud asuransi?</a:t>
          </a:r>
          <a:endParaRPr lang="en-US"/>
        </a:p>
      </dgm:t>
    </dgm:pt>
    <dgm:pt modelId="{AE38E8C3-E0D4-4137-A62A-226713A045E2}" type="parTrans" cxnId="{E23FBADF-DBC8-4D93-9656-C39B55C71DF0}">
      <dgm:prSet/>
      <dgm:spPr/>
      <dgm:t>
        <a:bodyPr/>
        <a:lstStyle/>
        <a:p>
          <a:endParaRPr lang="en-US"/>
        </a:p>
      </dgm:t>
    </dgm:pt>
    <dgm:pt modelId="{4F01961D-9239-4573-9645-8D04EF9E0D20}" type="sibTrans" cxnId="{E23FBADF-DBC8-4D93-9656-C39B55C71DF0}">
      <dgm:prSet phldrT="1" phldr="0"/>
      <dgm:spPr/>
      <dgm:t>
        <a:bodyPr/>
        <a:lstStyle/>
        <a:p>
          <a:endParaRPr lang="en-US"/>
        </a:p>
      </dgm:t>
    </dgm:pt>
    <dgm:pt modelId="{B880A416-C4F6-4DBB-87E9-C7F9AE52FA5B}">
      <dgm:prSet phldr="0"/>
      <dgm:spPr/>
      <dgm:t>
        <a:bodyPr/>
        <a:lstStyle/>
        <a:p>
          <a:pPr rtl="0"/>
          <a:r>
            <a:rPr lang="id-ID"/>
            <a:t>Bagaimana perbandingan kinerja kedua model Imbalance-XGBoost terhadap XGBoost tanpa penanganan imbalance class, XGBoost dengan oversampling, dan XGBoost dengan pembobotan data sebagai penanganan standar pada masalah imbalance class?</a:t>
          </a:r>
          <a:endParaRPr lang="id-ID">
            <a:latin typeface="Posterama"/>
          </a:endParaRPr>
        </a:p>
      </dgm:t>
    </dgm:pt>
    <dgm:pt modelId="{6EA895B2-1040-4DAA-8248-B54B51779A66}" type="parTrans" cxnId="{AC2BF827-4291-45F8-8397-917CE9716A07}">
      <dgm:prSet/>
      <dgm:spPr/>
    </dgm:pt>
    <dgm:pt modelId="{89FA01C3-2526-4F72-A7B2-A3B11E8D0EDB}" type="sibTrans" cxnId="{AC2BF827-4291-45F8-8397-917CE9716A07}">
      <dgm:prSet/>
      <dgm:spPr/>
    </dgm:pt>
    <dgm:pt modelId="{2E9812B8-CAE3-4FC7-ADA5-0E55586390D4}">
      <dgm:prSet phldr="0"/>
      <dgm:spPr/>
      <dgm:t>
        <a:bodyPr/>
        <a:lstStyle/>
        <a:p>
          <a:pPr rtl="0"/>
          <a:r>
            <a:rPr lang="id-ID">
              <a:latin typeface="Posterama"/>
            </a:rPr>
            <a:t>Bagaimana hasil klasifikasi dari interpretasi </a:t>
          </a:r>
          <a:r>
            <a:rPr lang="id-ID" err="1">
              <a:latin typeface="Posterama"/>
            </a:rPr>
            <a:t>XGBoost</a:t>
          </a:r>
          <a:r>
            <a:rPr lang="id-ID">
              <a:latin typeface="Posterama"/>
            </a:rPr>
            <a:t> berupa jalur keputusan (</a:t>
          </a:r>
          <a:r>
            <a:rPr lang="id-ID" i="1">
              <a:latin typeface="Posterama"/>
            </a:rPr>
            <a:t>decision rule</a:t>
          </a:r>
          <a:r>
            <a:rPr lang="id-ID" i="0">
              <a:latin typeface="Posterama"/>
            </a:rPr>
            <a:t>)?</a:t>
          </a:r>
        </a:p>
      </dgm:t>
    </dgm:pt>
    <dgm:pt modelId="{00C3C474-6707-43DC-B684-08DC2897D51E}" type="parTrans" cxnId="{7BAEE737-3756-4711-BA80-09AF62BBC973}">
      <dgm:prSet/>
      <dgm:spPr/>
    </dgm:pt>
    <dgm:pt modelId="{6DE3A144-D570-41C4-A9D6-01E0D335A23E}" type="sibTrans" cxnId="{7BAEE737-3756-4711-BA80-09AF62BBC973}">
      <dgm:prSet/>
      <dgm:spPr/>
    </dgm:pt>
    <dgm:pt modelId="{E681FD99-A698-4FBD-90A1-7FDC24C485D3}" type="pres">
      <dgm:prSet presAssocID="{99D0FF55-05E5-4383-9048-2BCE64771F8B}" presName="linear" presStyleCnt="0">
        <dgm:presLayoutVars>
          <dgm:animLvl val="lvl"/>
          <dgm:resizeHandles val="exact"/>
        </dgm:presLayoutVars>
      </dgm:prSet>
      <dgm:spPr/>
    </dgm:pt>
    <dgm:pt modelId="{F99C8237-F2F6-45D1-8747-0893A47AAACA}" type="pres">
      <dgm:prSet presAssocID="{B1A12622-42E7-411A-89B9-EEEEB2439F32}" presName="parentText" presStyleLbl="node1" presStyleIdx="0" presStyleCnt="3">
        <dgm:presLayoutVars>
          <dgm:chMax val="0"/>
          <dgm:bulletEnabled val="1"/>
        </dgm:presLayoutVars>
      </dgm:prSet>
      <dgm:spPr/>
    </dgm:pt>
    <dgm:pt modelId="{77955CDB-FD8A-40DD-B27B-739B007B6F2D}" type="pres">
      <dgm:prSet presAssocID="{4F01961D-9239-4573-9645-8D04EF9E0D20}" presName="spacer" presStyleCnt="0"/>
      <dgm:spPr/>
    </dgm:pt>
    <dgm:pt modelId="{F6B9BE89-74EE-4239-9B8E-1ED27820269D}" type="pres">
      <dgm:prSet presAssocID="{B880A416-C4F6-4DBB-87E9-C7F9AE52FA5B}" presName="parentText" presStyleLbl="node1" presStyleIdx="1" presStyleCnt="3">
        <dgm:presLayoutVars>
          <dgm:chMax val="0"/>
          <dgm:bulletEnabled val="1"/>
        </dgm:presLayoutVars>
      </dgm:prSet>
      <dgm:spPr/>
    </dgm:pt>
    <dgm:pt modelId="{431D0488-5A0E-43EF-A25C-1482EA883486}" type="pres">
      <dgm:prSet presAssocID="{89FA01C3-2526-4F72-A7B2-A3B11E8D0EDB}" presName="spacer" presStyleCnt="0"/>
      <dgm:spPr/>
    </dgm:pt>
    <dgm:pt modelId="{375D751F-4D0E-49EA-8DEA-E91FB79AA925}" type="pres">
      <dgm:prSet presAssocID="{2E9812B8-CAE3-4FC7-ADA5-0E55586390D4}" presName="parentText" presStyleLbl="node1" presStyleIdx="2" presStyleCnt="3">
        <dgm:presLayoutVars>
          <dgm:chMax val="0"/>
          <dgm:bulletEnabled val="1"/>
        </dgm:presLayoutVars>
      </dgm:prSet>
      <dgm:spPr/>
    </dgm:pt>
  </dgm:ptLst>
  <dgm:cxnLst>
    <dgm:cxn modelId="{AC2BF827-4291-45F8-8397-917CE9716A07}" srcId="{99D0FF55-05E5-4383-9048-2BCE64771F8B}" destId="{B880A416-C4F6-4DBB-87E9-C7F9AE52FA5B}" srcOrd="1" destOrd="0" parTransId="{6EA895B2-1040-4DAA-8248-B54B51779A66}" sibTransId="{89FA01C3-2526-4F72-A7B2-A3B11E8D0EDB}"/>
    <dgm:cxn modelId="{7BAEE737-3756-4711-BA80-09AF62BBC973}" srcId="{99D0FF55-05E5-4383-9048-2BCE64771F8B}" destId="{2E9812B8-CAE3-4FC7-ADA5-0E55586390D4}" srcOrd="2" destOrd="0" parTransId="{00C3C474-6707-43DC-B684-08DC2897D51E}" sibTransId="{6DE3A144-D570-41C4-A9D6-01E0D335A23E}"/>
    <dgm:cxn modelId="{D0DBE647-819B-44CC-AD06-AF46F2CFEE0C}" type="presOf" srcId="{99D0FF55-05E5-4383-9048-2BCE64771F8B}" destId="{E681FD99-A698-4FBD-90A1-7FDC24C485D3}" srcOrd="0" destOrd="0" presId="urn:microsoft.com/office/officeart/2005/8/layout/vList2"/>
    <dgm:cxn modelId="{E011AA83-1E4B-4D2E-984E-1296BAF731AF}" type="presOf" srcId="{2E9812B8-CAE3-4FC7-ADA5-0E55586390D4}" destId="{375D751F-4D0E-49EA-8DEA-E91FB79AA925}" srcOrd="0" destOrd="0" presId="urn:microsoft.com/office/officeart/2005/8/layout/vList2"/>
    <dgm:cxn modelId="{3C2FA18A-9474-4DAC-813E-50941EBDB48C}" type="presOf" srcId="{B880A416-C4F6-4DBB-87E9-C7F9AE52FA5B}" destId="{F6B9BE89-74EE-4239-9B8E-1ED27820269D}" srcOrd="0" destOrd="0" presId="urn:microsoft.com/office/officeart/2005/8/layout/vList2"/>
    <dgm:cxn modelId="{C4381AA8-2253-475F-9467-75AA6A4C40C9}" type="presOf" srcId="{B1A12622-42E7-411A-89B9-EEEEB2439F32}" destId="{F99C8237-F2F6-45D1-8747-0893A47AAACA}" srcOrd="0" destOrd="0" presId="urn:microsoft.com/office/officeart/2005/8/layout/vList2"/>
    <dgm:cxn modelId="{E23FBADF-DBC8-4D93-9656-C39B55C71DF0}" srcId="{99D0FF55-05E5-4383-9048-2BCE64771F8B}" destId="{B1A12622-42E7-411A-89B9-EEEEB2439F32}" srcOrd="0" destOrd="0" parTransId="{AE38E8C3-E0D4-4137-A62A-226713A045E2}" sibTransId="{4F01961D-9239-4573-9645-8D04EF9E0D20}"/>
    <dgm:cxn modelId="{823C17DB-B05C-4909-B9E4-CC647F7301FA}" type="presParOf" srcId="{E681FD99-A698-4FBD-90A1-7FDC24C485D3}" destId="{F99C8237-F2F6-45D1-8747-0893A47AAACA}" srcOrd="0" destOrd="0" presId="urn:microsoft.com/office/officeart/2005/8/layout/vList2"/>
    <dgm:cxn modelId="{415A67E9-9F15-4C20-BF60-15F99FBBAFC9}" type="presParOf" srcId="{E681FD99-A698-4FBD-90A1-7FDC24C485D3}" destId="{77955CDB-FD8A-40DD-B27B-739B007B6F2D}" srcOrd="1" destOrd="0" presId="urn:microsoft.com/office/officeart/2005/8/layout/vList2"/>
    <dgm:cxn modelId="{2A812568-D489-4FBC-AAAF-3CFB1142317E}" type="presParOf" srcId="{E681FD99-A698-4FBD-90A1-7FDC24C485D3}" destId="{F6B9BE89-74EE-4239-9B8E-1ED27820269D}" srcOrd="2" destOrd="0" presId="urn:microsoft.com/office/officeart/2005/8/layout/vList2"/>
    <dgm:cxn modelId="{69CFA1B4-56DD-4501-9B79-D54E184DAEA3}" type="presParOf" srcId="{E681FD99-A698-4FBD-90A1-7FDC24C485D3}" destId="{431D0488-5A0E-43EF-A25C-1482EA883486}" srcOrd="3" destOrd="0" presId="urn:microsoft.com/office/officeart/2005/8/layout/vList2"/>
    <dgm:cxn modelId="{0AA60662-4B20-4872-99DD-594F8E75071B}" type="presParOf" srcId="{E681FD99-A698-4FBD-90A1-7FDC24C485D3}" destId="{375D751F-4D0E-49EA-8DEA-E91FB79AA92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D0FF55-05E5-4383-9048-2BCE64771F8B}"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2E9812B8-CAE3-4FC7-ADA5-0E55586390D4}">
      <dgm:prSet phldr="0"/>
      <dgm:spPr/>
      <dgm:t>
        <a:bodyPr/>
        <a:lstStyle/>
        <a:p>
          <a:pPr rtl="0"/>
          <a:r>
            <a:rPr lang="id-ID"/>
            <a:t>Menganalisis kinerja dari model Imbalance-XGBoost dengan weighted function dan focal loss dalam mendeteksi fraud asuransi.</a:t>
          </a:r>
        </a:p>
      </dgm:t>
    </dgm:pt>
    <dgm:pt modelId="{00C3C474-6707-43DC-B684-08DC2897D51E}" type="parTrans" cxnId="{7BAEE737-3756-4711-BA80-09AF62BBC973}">
      <dgm:prSet/>
      <dgm:spPr/>
    </dgm:pt>
    <dgm:pt modelId="{6DE3A144-D570-41C4-A9D6-01E0D335A23E}" type="sibTrans" cxnId="{7BAEE737-3756-4711-BA80-09AF62BBC973}">
      <dgm:prSet/>
      <dgm:spPr/>
    </dgm:pt>
    <dgm:pt modelId="{82CEEB47-B3AB-4278-B278-3E710B4B8A2E}">
      <dgm:prSet phldr="0"/>
      <dgm:spPr/>
      <dgm:t>
        <a:bodyPr/>
        <a:lstStyle/>
        <a:p>
          <a:pPr rtl="0"/>
          <a:r>
            <a:rPr lang="id-ID"/>
            <a:t>Membandingkan kinerja kedua model Imbalance-XGBoost terhadap XGBoost tanpa penanganan imbalance class, XGBoost dengan oversampling, dan XGBoost dengan pembobotan data sebagai penanganan standar pada masalah imbalance class.</a:t>
          </a:r>
          <a:endParaRPr lang="id-ID">
            <a:latin typeface="Posterama"/>
          </a:endParaRPr>
        </a:p>
      </dgm:t>
    </dgm:pt>
    <dgm:pt modelId="{AEB67E3B-4C1B-4701-BDF0-EC19465C146A}" type="parTrans" cxnId="{2366C6EB-6BB4-40CE-975E-94D009F87D0E}">
      <dgm:prSet/>
      <dgm:spPr/>
    </dgm:pt>
    <dgm:pt modelId="{8176F7E1-84AE-4DD0-9FC9-607E41030AC4}" type="sibTrans" cxnId="{2366C6EB-6BB4-40CE-975E-94D009F87D0E}">
      <dgm:prSet/>
      <dgm:spPr/>
      <dgm:t>
        <a:bodyPr/>
        <a:lstStyle/>
        <a:p>
          <a:endParaRPr lang="id-ID"/>
        </a:p>
      </dgm:t>
    </dgm:pt>
    <dgm:pt modelId="{7BFD18C0-097B-4C2D-A1A4-AF7F83741EE6}">
      <dgm:prSet phldr="0"/>
      <dgm:spPr/>
      <dgm:t>
        <a:bodyPr/>
        <a:lstStyle/>
        <a:p>
          <a:pPr rtl="0"/>
          <a:r>
            <a:rPr lang="id-ID">
              <a:latin typeface="Posterama"/>
            </a:rPr>
            <a:t>Membuat klasifikasi dari interpretasi </a:t>
          </a:r>
          <a:r>
            <a:rPr lang="id-ID" i="0" err="1">
              <a:latin typeface="Posterama"/>
            </a:rPr>
            <a:t>XGBoost</a:t>
          </a:r>
          <a:r>
            <a:rPr lang="id-ID" i="0">
              <a:latin typeface="Posterama"/>
            </a:rPr>
            <a:t> berupa jalur keputusan guna mendeteksi fraud asuransi.</a:t>
          </a:r>
          <a:endParaRPr lang="id-ID" i="1">
            <a:latin typeface="Posterama"/>
          </a:endParaRPr>
        </a:p>
      </dgm:t>
    </dgm:pt>
    <dgm:pt modelId="{DF1FF342-3C1B-4CFC-B8F5-83F815F04314}" type="parTrans" cxnId="{8B8CBC25-679C-402F-8E27-94D2C0A699C2}">
      <dgm:prSet/>
      <dgm:spPr/>
    </dgm:pt>
    <dgm:pt modelId="{737CF11E-E4B7-452E-9357-138B7E9A7BED}" type="sibTrans" cxnId="{8B8CBC25-679C-402F-8E27-94D2C0A699C2}">
      <dgm:prSet/>
      <dgm:spPr/>
      <dgm:t>
        <a:bodyPr/>
        <a:lstStyle/>
        <a:p>
          <a:endParaRPr lang="id-ID"/>
        </a:p>
      </dgm:t>
    </dgm:pt>
    <dgm:pt modelId="{CD4AA9CB-7AF3-4EB6-9218-718FB1B2515C}" type="pres">
      <dgm:prSet presAssocID="{99D0FF55-05E5-4383-9048-2BCE64771F8B}" presName="linear" presStyleCnt="0">
        <dgm:presLayoutVars>
          <dgm:animLvl val="lvl"/>
          <dgm:resizeHandles val="exact"/>
        </dgm:presLayoutVars>
      </dgm:prSet>
      <dgm:spPr/>
    </dgm:pt>
    <dgm:pt modelId="{D8DB2093-37BF-4FA6-9BF2-8A04DCC4FEAB}" type="pres">
      <dgm:prSet presAssocID="{2E9812B8-CAE3-4FC7-ADA5-0E55586390D4}" presName="parentText" presStyleLbl="node1" presStyleIdx="0" presStyleCnt="3">
        <dgm:presLayoutVars>
          <dgm:chMax val="0"/>
          <dgm:bulletEnabled val="1"/>
        </dgm:presLayoutVars>
      </dgm:prSet>
      <dgm:spPr/>
    </dgm:pt>
    <dgm:pt modelId="{0A20DFC3-E883-4B0D-9079-CC12771388F7}" type="pres">
      <dgm:prSet presAssocID="{6DE3A144-D570-41C4-A9D6-01E0D335A23E}" presName="spacer" presStyleCnt="0"/>
      <dgm:spPr/>
    </dgm:pt>
    <dgm:pt modelId="{0FD1228A-62A2-45D7-B2D9-53926C71C479}" type="pres">
      <dgm:prSet presAssocID="{82CEEB47-B3AB-4278-B278-3E710B4B8A2E}" presName="parentText" presStyleLbl="node1" presStyleIdx="1" presStyleCnt="3">
        <dgm:presLayoutVars>
          <dgm:chMax val="0"/>
          <dgm:bulletEnabled val="1"/>
        </dgm:presLayoutVars>
      </dgm:prSet>
      <dgm:spPr/>
    </dgm:pt>
    <dgm:pt modelId="{6D295C06-8500-4CF4-99CD-D73D6EB61D04}" type="pres">
      <dgm:prSet presAssocID="{8176F7E1-84AE-4DD0-9FC9-607E41030AC4}" presName="spacer" presStyleCnt="0"/>
      <dgm:spPr/>
    </dgm:pt>
    <dgm:pt modelId="{90C57ECD-DCF4-4F35-8539-DDD29A64F457}" type="pres">
      <dgm:prSet presAssocID="{7BFD18C0-097B-4C2D-A1A4-AF7F83741EE6}" presName="parentText" presStyleLbl="node1" presStyleIdx="2" presStyleCnt="3">
        <dgm:presLayoutVars>
          <dgm:chMax val="0"/>
          <dgm:bulletEnabled val="1"/>
        </dgm:presLayoutVars>
      </dgm:prSet>
      <dgm:spPr/>
    </dgm:pt>
  </dgm:ptLst>
  <dgm:cxnLst>
    <dgm:cxn modelId="{6645D912-F840-40D7-A480-4AD821AF3B22}" type="presOf" srcId="{2E9812B8-CAE3-4FC7-ADA5-0E55586390D4}" destId="{D8DB2093-37BF-4FA6-9BF2-8A04DCC4FEAB}" srcOrd="0" destOrd="0" presId="urn:microsoft.com/office/officeart/2005/8/layout/vList2"/>
    <dgm:cxn modelId="{8B8CBC25-679C-402F-8E27-94D2C0A699C2}" srcId="{99D0FF55-05E5-4383-9048-2BCE64771F8B}" destId="{7BFD18C0-097B-4C2D-A1A4-AF7F83741EE6}" srcOrd="2" destOrd="0" parTransId="{DF1FF342-3C1B-4CFC-B8F5-83F815F04314}" sibTransId="{737CF11E-E4B7-452E-9357-138B7E9A7BED}"/>
    <dgm:cxn modelId="{7BAEE737-3756-4711-BA80-09AF62BBC973}" srcId="{99D0FF55-05E5-4383-9048-2BCE64771F8B}" destId="{2E9812B8-CAE3-4FC7-ADA5-0E55586390D4}" srcOrd="0" destOrd="0" parTransId="{00C3C474-6707-43DC-B684-08DC2897D51E}" sibTransId="{6DE3A144-D570-41C4-A9D6-01E0D335A23E}"/>
    <dgm:cxn modelId="{3502973E-1D2D-4F2B-8EE8-483264832878}" type="presOf" srcId="{7BFD18C0-097B-4C2D-A1A4-AF7F83741EE6}" destId="{90C57ECD-DCF4-4F35-8539-DDD29A64F457}" srcOrd="0" destOrd="0" presId="urn:microsoft.com/office/officeart/2005/8/layout/vList2"/>
    <dgm:cxn modelId="{7811B175-4A2B-4393-8FF7-F51876E8556D}" type="presOf" srcId="{99D0FF55-05E5-4383-9048-2BCE64771F8B}" destId="{CD4AA9CB-7AF3-4EB6-9218-718FB1B2515C}" srcOrd="0" destOrd="0" presId="urn:microsoft.com/office/officeart/2005/8/layout/vList2"/>
    <dgm:cxn modelId="{92F2B8C3-5960-41CA-8B02-29F184394177}" type="presOf" srcId="{82CEEB47-B3AB-4278-B278-3E710B4B8A2E}" destId="{0FD1228A-62A2-45D7-B2D9-53926C71C479}" srcOrd="0" destOrd="0" presId="urn:microsoft.com/office/officeart/2005/8/layout/vList2"/>
    <dgm:cxn modelId="{2366C6EB-6BB4-40CE-975E-94D009F87D0E}" srcId="{99D0FF55-05E5-4383-9048-2BCE64771F8B}" destId="{82CEEB47-B3AB-4278-B278-3E710B4B8A2E}" srcOrd="1" destOrd="0" parTransId="{AEB67E3B-4C1B-4701-BDF0-EC19465C146A}" sibTransId="{8176F7E1-84AE-4DD0-9FC9-607E41030AC4}"/>
    <dgm:cxn modelId="{27729797-02F0-45F6-918F-C1610EAFC0AD}" type="presParOf" srcId="{CD4AA9CB-7AF3-4EB6-9218-718FB1B2515C}" destId="{D8DB2093-37BF-4FA6-9BF2-8A04DCC4FEAB}" srcOrd="0" destOrd="0" presId="urn:microsoft.com/office/officeart/2005/8/layout/vList2"/>
    <dgm:cxn modelId="{F96FEC6A-A515-414C-92B4-74FE4B1FCF66}" type="presParOf" srcId="{CD4AA9CB-7AF3-4EB6-9218-718FB1B2515C}" destId="{0A20DFC3-E883-4B0D-9079-CC12771388F7}" srcOrd="1" destOrd="0" presId="urn:microsoft.com/office/officeart/2005/8/layout/vList2"/>
    <dgm:cxn modelId="{704E7EDE-C6E9-483D-B831-20FA9385FF36}" type="presParOf" srcId="{CD4AA9CB-7AF3-4EB6-9218-718FB1B2515C}" destId="{0FD1228A-62A2-45D7-B2D9-53926C71C479}" srcOrd="2" destOrd="0" presId="urn:microsoft.com/office/officeart/2005/8/layout/vList2"/>
    <dgm:cxn modelId="{667FFE96-167C-4E71-86C7-FCAB39644565}" type="presParOf" srcId="{CD4AA9CB-7AF3-4EB6-9218-718FB1B2515C}" destId="{6D295C06-8500-4CF4-99CD-D73D6EB61D04}" srcOrd="3" destOrd="0" presId="urn:microsoft.com/office/officeart/2005/8/layout/vList2"/>
    <dgm:cxn modelId="{447AD12C-A359-4F5B-B85F-694640ABEDB5}" type="presParOf" srcId="{CD4AA9CB-7AF3-4EB6-9218-718FB1B2515C}" destId="{90C57ECD-DCF4-4F35-8539-DDD29A64F45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D0FF55-05E5-4383-9048-2BCE64771F8B}" type="doc">
      <dgm:prSet loTypeId="urn:microsoft.com/office/officeart/2016/7/layout/BasicLinearProcessNumbered" loCatId="process" qsTypeId="urn:microsoft.com/office/officeart/2005/8/quickstyle/simple1" qsCatId="simple" csTypeId="urn:microsoft.com/office/officeart/2005/8/colors/colorful1" csCatId="colorful" phldr="1"/>
      <dgm:spPr/>
      <dgm:t>
        <a:bodyPr/>
        <a:lstStyle/>
        <a:p>
          <a:endParaRPr lang="en-US"/>
        </a:p>
      </dgm:t>
    </dgm:pt>
    <dgm:pt modelId="{7BFD18C0-097B-4C2D-A1A4-AF7F83741EE6}">
      <dgm:prSet phldr="0"/>
      <dgm:spPr/>
      <dgm:t>
        <a:bodyPr/>
        <a:lstStyle/>
        <a:p>
          <a:pPr rtl="0"/>
          <a:r>
            <a:rPr lang="id-ID"/>
            <a:t>Model machine learning dibangun berdasarkan data automobile insurance claim yang dipublikasikan oleh Roshan Sharma di situs Kaggle pada tahun 2019.</a:t>
          </a:r>
        </a:p>
      </dgm:t>
    </dgm:pt>
    <dgm:pt modelId="{DF1FF342-3C1B-4CFC-B8F5-83F815F04314}" type="parTrans" cxnId="{8B8CBC25-679C-402F-8E27-94D2C0A699C2}">
      <dgm:prSet/>
      <dgm:spPr/>
    </dgm:pt>
    <dgm:pt modelId="{737CF11E-E4B7-452E-9357-138B7E9A7BED}" type="sibTrans" cxnId="{8B8CBC25-679C-402F-8E27-94D2C0A699C2}">
      <dgm:prSet phldrT="03"/>
      <dgm:spPr/>
      <dgm:t>
        <a:bodyPr/>
        <a:lstStyle/>
        <a:p>
          <a:endParaRPr lang="id-ID"/>
        </a:p>
      </dgm:t>
    </dgm:pt>
    <dgm:pt modelId="{0E8CD710-3561-4F0D-8EF8-3358FEA1097A}">
      <dgm:prSet phldr="0"/>
      <dgm:spPr/>
      <dgm:t>
        <a:bodyPr/>
        <a:lstStyle/>
        <a:p>
          <a:pPr rtl="0"/>
          <a:r>
            <a:rPr lang="id-ID"/>
            <a:t>Analisis kinerja model dilakukan berdasarkan empat metrik berikut: recall, precision, f1-score, dan Area Under Curve (AUC).</a:t>
          </a:r>
          <a:endParaRPr lang="id-ID">
            <a:latin typeface="Posterama"/>
          </a:endParaRPr>
        </a:p>
      </dgm:t>
    </dgm:pt>
    <dgm:pt modelId="{CB59274E-240F-4A37-9935-F600012575DC}" type="parTrans" cxnId="{D00AA3DB-B129-4C3A-9728-0C66E9B8DCC8}">
      <dgm:prSet/>
      <dgm:spPr/>
    </dgm:pt>
    <dgm:pt modelId="{803DBF8A-E2E5-43B8-8EEB-0D43E508F7BB}" type="sibTrans" cxnId="{D00AA3DB-B129-4C3A-9728-0C66E9B8DCC8}">
      <dgm:prSet/>
      <dgm:spPr/>
      <dgm:t>
        <a:bodyPr/>
        <a:lstStyle/>
        <a:p>
          <a:endParaRPr lang="id-ID"/>
        </a:p>
      </dgm:t>
    </dgm:pt>
    <dgm:pt modelId="{A0F32019-C021-433B-AEEC-B5FF2110180D}">
      <dgm:prSet phldr="0"/>
      <dgm:spPr/>
      <dgm:t>
        <a:bodyPr/>
        <a:lstStyle/>
        <a:p>
          <a:pPr rtl="0"/>
          <a:r>
            <a:rPr lang="id-ID">
              <a:latin typeface="Posterama"/>
            </a:rPr>
            <a:t>Analisis pohon keputusan untuk kasus </a:t>
          </a:r>
          <a:r>
            <a:rPr lang="id-ID" err="1">
              <a:latin typeface="Posterama"/>
            </a:rPr>
            <a:t>XGBoost</a:t>
          </a:r>
          <a:r>
            <a:rPr lang="id-ID">
              <a:latin typeface="Posterama"/>
            </a:rPr>
            <a:t> tanpa penanganan kelas tak seimbang, </a:t>
          </a:r>
          <a:r>
            <a:rPr lang="id-ID" err="1">
              <a:latin typeface="Posterama"/>
            </a:rPr>
            <a:t>XGBoost</a:t>
          </a:r>
          <a:r>
            <a:rPr lang="id-ID">
              <a:latin typeface="Posterama"/>
            </a:rPr>
            <a:t> dengan </a:t>
          </a:r>
          <a:r>
            <a:rPr lang="id-ID" err="1">
              <a:latin typeface="Posterama"/>
            </a:rPr>
            <a:t>oversampling</a:t>
          </a:r>
          <a:r>
            <a:rPr lang="id-ID">
              <a:latin typeface="Posterama"/>
            </a:rPr>
            <a:t>, dan </a:t>
          </a:r>
          <a:r>
            <a:rPr lang="id-ID" err="1">
              <a:latin typeface="Posterama"/>
            </a:rPr>
            <a:t>XGBoost</a:t>
          </a:r>
          <a:r>
            <a:rPr lang="id-ID">
              <a:latin typeface="Posterama"/>
            </a:rPr>
            <a:t> dengan pembobotan data.</a:t>
          </a:r>
        </a:p>
      </dgm:t>
    </dgm:pt>
    <dgm:pt modelId="{FACA86D5-4CCC-4E79-A076-1AE25FE4CEB4}" type="parTrans" cxnId="{6BB6FD82-C1E5-4E3E-A678-FDB270B2CEE2}">
      <dgm:prSet/>
      <dgm:spPr/>
    </dgm:pt>
    <dgm:pt modelId="{2EBD9C8E-E261-45AD-9AD7-E2DF44CE3C31}" type="sibTrans" cxnId="{6BB6FD82-C1E5-4E3E-A678-FDB270B2CEE2}">
      <dgm:prSet/>
      <dgm:spPr/>
      <dgm:t>
        <a:bodyPr/>
        <a:lstStyle/>
        <a:p>
          <a:endParaRPr lang="id-ID"/>
        </a:p>
      </dgm:t>
    </dgm:pt>
    <dgm:pt modelId="{E6C27753-8A01-4688-919C-CB296CFCCBF9}" type="pres">
      <dgm:prSet presAssocID="{99D0FF55-05E5-4383-9048-2BCE64771F8B}" presName="Name0" presStyleCnt="0">
        <dgm:presLayoutVars>
          <dgm:animLvl val="lvl"/>
          <dgm:resizeHandles val="exact"/>
        </dgm:presLayoutVars>
      </dgm:prSet>
      <dgm:spPr/>
    </dgm:pt>
    <dgm:pt modelId="{B41DE18E-120A-4F3D-A4A3-A563249BA3C9}" type="pres">
      <dgm:prSet presAssocID="{7BFD18C0-097B-4C2D-A1A4-AF7F83741EE6}" presName="compositeNode" presStyleCnt="0">
        <dgm:presLayoutVars>
          <dgm:bulletEnabled val="1"/>
        </dgm:presLayoutVars>
      </dgm:prSet>
      <dgm:spPr/>
    </dgm:pt>
    <dgm:pt modelId="{65E3AB7E-11C3-4F00-AC8C-FB9703DBB931}" type="pres">
      <dgm:prSet presAssocID="{7BFD18C0-097B-4C2D-A1A4-AF7F83741EE6}" presName="bgRect" presStyleLbl="bgAccFollowNode1" presStyleIdx="0" presStyleCnt="3"/>
      <dgm:spPr/>
    </dgm:pt>
    <dgm:pt modelId="{3E50EB08-1C54-435F-8781-3AB187BE6A33}" type="pres">
      <dgm:prSet presAssocID="{737CF11E-E4B7-452E-9357-138B7E9A7BED}" presName="sibTransNodeCircle" presStyleLbl="alignNode1" presStyleIdx="0" presStyleCnt="6">
        <dgm:presLayoutVars>
          <dgm:chMax val="0"/>
          <dgm:bulletEnabled/>
        </dgm:presLayoutVars>
      </dgm:prSet>
      <dgm:spPr/>
    </dgm:pt>
    <dgm:pt modelId="{46CC7A10-AE08-4527-B2FF-63E3D968B2F6}" type="pres">
      <dgm:prSet presAssocID="{7BFD18C0-097B-4C2D-A1A4-AF7F83741EE6}" presName="bottomLine" presStyleLbl="alignNode1" presStyleIdx="1" presStyleCnt="6">
        <dgm:presLayoutVars/>
      </dgm:prSet>
      <dgm:spPr/>
    </dgm:pt>
    <dgm:pt modelId="{B768D97C-16AC-4139-961A-A7D9E567F807}" type="pres">
      <dgm:prSet presAssocID="{7BFD18C0-097B-4C2D-A1A4-AF7F83741EE6}" presName="nodeText" presStyleLbl="bgAccFollowNode1" presStyleIdx="0" presStyleCnt="3">
        <dgm:presLayoutVars>
          <dgm:bulletEnabled val="1"/>
        </dgm:presLayoutVars>
      </dgm:prSet>
      <dgm:spPr/>
    </dgm:pt>
    <dgm:pt modelId="{D891D886-C722-4A58-B848-B5F592AE93CB}" type="pres">
      <dgm:prSet presAssocID="{737CF11E-E4B7-452E-9357-138B7E9A7BED}" presName="sibTrans" presStyleCnt="0"/>
      <dgm:spPr/>
    </dgm:pt>
    <dgm:pt modelId="{34257A29-5E56-4C04-A129-F05E4B48ECD9}" type="pres">
      <dgm:prSet presAssocID="{0E8CD710-3561-4F0D-8EF8-3358FEA1097A}" presName="compositeNode" presStyleCnt="0">
        <dgm:presLayoutVars>
          <dgm:bulletEnabled val="1"/>
        </dgm:presLayoutVars>
      </dgm:prSet>
      <dgm:spPr/>
    </dgm:pt>
    <dgm:pt modelId="{175E9FD1-63CE-4EC2-8982-6589053B6DBC}" type="pres">
      <dgm:prSet presAssocID="{0E8CD710-3561-4F0D-8EF8-3358FEA1097A}" presName="bgRect" presStyleLbl="bgAccFollowNode1" presStyleIdx="1" presStyleCnt="3"/>
      <dgm:spPr/>
    </dgm:pt>
    <dgm:pt modelId="{7F882F1A-C5AE-4CCF-B9D4-DD9C084A909C}" type="pres">
      <dgm:prSet presAssocID="{803DBF8A-E2E5-43B8-8EEB-0D43E508F7BB}" presName="sibTransNodeCircle" presStyleLbl="alignNode1" presStyleIdx="2" presStyleCnt="6">
        <dgm:presLayoutVars>
          <dgm:chMax val="0"/>
          <dgm:bulletEnabled/>
        </dgm:presLayoutVars>
      </dgm:prSet>
      <dgm:spPr/>
    </dgm:pt>
    <dgm:pt modelId="{DFCA774A-1D07-4DD1-AF32-80D577FA4574}" type="pres">
      <dgm:prSet presAssocID="{0E8CD710-3561-4F0D-8EF8-3358FEA1097A}" presName="bottomLine" presStyleLbl="alignNode1" presStyleIdx="3" presStyleCnt="6">
        <dgm:presLayoutVars/>
      </dgm:prSet>
      <dgm:spPr/>
    </dgm:pt>
    <dgm:pt modelId="{2B6D2698-D393-4511-B388-12E0E45B9EF6}" type="pres">
      <dgm:prSet presAssocID="{0E8CD710-3561-4F0D-8EF8-3358FEA1097A}" presName="nodeText" presStyleLbl="bgAccFollowNode1" presStyleIdx="1" presStyleCnt="3">
        <dgm:presLayoutVars>
          <dgm:bulletEnabled val="1"/>
        </dgm:presLayoutVars>
      </dgm:prSet>
      <dgm:spPr/>
    </dgm:pt>
    <dgm:pt modelId="{54530960-D4A1-49EA-898E-5AFC78EE72A7}" type="pres">
      <dgm:prSet presAssocID="{803DBF8A-E2E5-43B8-8EEB-0D43E508F7BB}" presName="sibTrans" presStyleCnt="0"/>
      <dgm:spPr/>
    </dgm:pt>
    <dgm:pt modelId="{E3079BCE-E32E-49FA-A5F0-3222EC15C6B6}" type="pres">
      <dgm:prSet presAssocID="{A0F32019-C021-433B-AEEC-B5FF2110180D}" presName="compositeNode" presStyleCnt="0">
        <dgm:presLayoutVars>
          <dgm:bulletEnabled val="1"/>
        </dgm:presLayoutVars>
      </dgm:prSet>
      <dgm:spPr/>
    </dgm:pt>
    <dgm:pt modelId="{C330A9DF-3B30-4030-9ECC-E4A8CA33A704}" type="pres">
      <dgm:prSet presAssocID="{A0F32019-C021-433B-AEEC-B5FF2110180D}" presName="bgRect" presStyleLbl="bgAccFollowNode1" presStyleIdx="2" presStyleCnt="3"/>
      <dgm:spPr/>
    </dgm:pt>
    <dgm:pt modelId="{11516D48-BC77-4B75-9F19-323522C644C9}" type="pres">
      <dgm:prSet presAssocID="{2EBD9C8E-E261-45AD-9AD7-E2DF44CE3C31}" presName="sibTransNodeCircle" presStyleLbl="alignNode1" presStyleIdx="4" presStyleCnt="6">
        <dgm:presLayoutVars>
          <dgm:chMax val="0"/>
          <dgm:bulletEnabled/>
        </dgm:presLayoutVars>
      </dgm:prSet>
      <dgm:spPr/>
    </dgm:pt>
    <dgm:pt modelId="{DDC34650-591F-41CE-AFE2-E83F359F8ED3}" type="pres">
      <dgm:prSet presAssocID="{A0F32019-C021-433B-AEEC-B5FF2110180D}" presName="bottomLine" presStyleLbl="alignNode1" presStyleIdx="5" presStyleCnt="6">
        <dgm:presLayoutVars/>
      </dgm:prSet>
      <dgm:spPr/>
    </dgm:pt>
    <dgm:pt modelId="{095F1028-89A3-45D2-BCB5-F1D3DF42CDBB}" type="pres">
      <dgm:prSet presAssocID="{A0F32019-C021-433B-AEEC-B5FF2110180D}" presName="nodeText" presStyleLbl="bgAccFollowNode1" presStyleIdx="2" presStyleCnt="3">
        <dgm:presLayoutVars>
          <dgm:bulletEnabled val="1"/>
        </dgm:presLayoutVars>
      </dgm:prSet>
      <dgm:spPr/>
    </dgm:pt>
  </dgm:ptLst>
  <dgm:cxnLst>
    <dgm:cxn modelId="{80753A16-6148-44D2-905A-8FCF28589F93}" type="presOf" srcId="{803DBF8A-E2E5-43B8-8EEB-0D43E508F7BB}" destId="{7F882F1A-C5AE-4CCF-B9D4-DD9C084A909C}" srcOrd="0" destOrd="0" presId="urn:microsoft.com/office/officeart/2016/7/layout/BasicLinearProcessNumbered"/>
    <dgm:cxn modelId="{16E4FB23-9ACF-4783-8D9D-1863E5549F61}" type="presOf" srcId="{0E8CD710-3561-4F0D-8EF8-3358FEA1097A}" destId="{2B6D2698-D393-4511-B388-12E0E45B9EF6}" srcOrd="1" destOrd="0" presId="urn:microsoft.com/office/officeart/2016/7/layout/BasicLinearProcessNumbered"/>
    <dgm:cxn modelId="{8B8CBC25-679C-402F-8E27-94D2C0A699C2}" srcId="{99D0FF55-05E5-4383-9048-2BCE64771F8B}" destId="{7BFD18C0-097B-4C2D-A1A4-AF7F83741EE6}" srcOrd="0" destOrd="0" parTransId="{DF1FF342-3C1B-4CFC-B8F5-83F815F04314}" sibTransId="{737CF11E-E4B7-452E-9357-138B7E9A7BED}"/>
    <dgm:cxn modelId="{EC18F725-8942-4C2C-A124-C8E8842CFD79}" type="presOf" srcId="{A0F32019-C021-433B-AEEC-B5FF2110180D}" destId="{095F1028-89A3-45D2-BCB5-F1D3DF42CDBB}" srcOrd="1" destOrd="0" presId="urn:microsoft.com/office/officeart/2016/7/layout/BasicLinearProcessNumbered"/>
    <dgm:cxn modelId="{E985BD4A-3114-48D4-A6D1-DD4649C3877D}" type="presOf" srcId="{7BFD18C0-097B-4C2D-A1A4-AF7F83741EE6}" destId="{65E3AB7E-11C3-4F00-AC8C-FB9703DBB931}" srcOrd="0" destOrd="0" presId="urn:microsoft.com/office/officeart/2016/7/layout/BasicLinearProcessNumbered"/>
    <dgm:cxn modelId="{909A707D-37CC-4584-A66A-FC388C5BDCE2}" type="presOf" srcId="{99D0FF55-05E5-4383-9048-2BCE64771F8B}" destId="{E6C27753-8A01-4688-919C-CB296CFCCBF9}" srcOrd="0" destOrd="0" presId="urn:microsoft.com/office/officeart/2016/7/layout/BasicLinearProcessNumbered"/>
    <dgm:cxn modelId="{6BB6FD82-C1E5-4E3E-A678-FDB270B2CEE2}" srcId="{99D0FF55-05E5-4383-9048-2BCE64771F8B}" destId="{A0F32019-C021-433B-AEEC-B5FF2110180D}" srcOrd="2" destOrd="0" parTransId="{FACA86D5-4CCC-4E79-A076-1AE25FE4CEB4}" sibTransId="{2EBD9C8E-E261-45AD-9AD7-E2DF44CE3C31}"/>
    <dgm:cxn modelId="{CEC00084-F0E2-4482-9E10-2A7AA1793AAC}" type="presOf" srcId="{7BFD18C0-097B-4C2D-A1A4-AF7F83741EE6}" destId="{B768D97C-16AC-4139-961A-A7D9E567F807}" srcOrd="1" destOrd="0" presId="urn:microsoft.com/office/officeart/2016/7/layout/BasicLinearProcessNumbered"/>
    <dgm:cxn modelId="{5211E98C-9C73-4808-A81F-3FCB556D1477}" type="presOf" srcId="{A0F32019-C021-433B-AEEC-B5FF2110180D}" destId="{C330A9DF-3B30-4030-9ECC-E4A8CA33A704}" srcOrd="0" destOrd="0" presId="urn:microsoft.com/office/officeart/2016/7/layout/BasicLinearProcessNumbered"/>
    <dgm:cxn modelId="{D00AA3DB-B129-4C3A-9728-0C66E9B8DCC8}" srcId="{99D0FF55-05E5-4383-9048-2BCE64771F8B}" destId="{0E8CD710-3561-4F0D-8EF8-3358FEA1097A}" srcOrd="1" destOrd="0" parTransId="{CB59274E-240F-4A37-9935-F600012575DC}" sibTransId="{803DBF8A-E2E5-43B8-8EEB-0D43E508F7BB}"/>
    <dgm:cxn modelId="{F6E8B6DB-6FE8-4BD6-BC64-E8755369CA0F}" type="presOf" srcId="{737CF11E-E4B7-452E-9357-138B7E9A7BED}" destId="{3E50EB08-1C54-435F-8781-3AB187BE6A33}" srcOrd="0" destOrd="0" presId="urn:microsoft.com/office/officeart/2016/7/layout/BasicLinearProcessNumbered"/>
    <dgm:cxn modelId="{DC6B84EC-4603-44FC-8C40-5B3364F878B7}" type="presOf" srcId="{0E8CD710-3561-4F0D-8EF8-3358FEA1097A}" destId="{175E9FD1-63CE-4EC2-8982-6589053B6DBC}" srcOrd="0" destOrd="0" presId="urn:microsoft.com/office/officeart/2016/7/layout/BasicLinearProcessNumbered"/>
    <dgm:cxn modelId="{C7D940ED-7E99-450C-AEB7-8836364C39D8}" type="presOf" srcId="{2EBD9C8E-E261-45AD-9AD7-E2DF44CE3C31}" destId="{11516D48-BC77-4B75-9F19-323522C644C9}" srcOrd="0" destOrd="0" presId="urn:microsoft.com/office/officeart/2016/7/layout/BasicLinearProcessNumbered"/>
    <dgm:cxn modelId="{7F4A2034-12B6-41A7-8F29-8E15B283E9E7}" type="presParOf" srcId="{E6C27753-8A01-4688-919C-CB296CFCCBF9}" destId="{B41DE18E-120A-4F3D-A4A3-A563249BA3C9}" srcOrd="0" destOrd="0" presId="urn:microsoft.com/office/officeart/2016/7/layout/BasicLinearProcessNumbered"/>
    <dgm:cxn modelId="{054FA349-8E38-4D38-BC6A-0DFA4D73AE19}" type="presParOf" srcId="{B41DE18E-120A-4F3D-A4A3-A563249BA3C9}" destId="{65E3AB7E-11C3-4F00-AC8C-FB9703DBB931}" srcOrd="0" destOrd="0" presId="urn:microsoft.com/office/officeart/2016/7/layout/BasicLinearProcessNumbered"/>
    <dgm:cxn modelId="{6723E2DE-A9D1-44AC-BBEA-B7EEEBFB9D83}" type="presParOf" srcId="{B41DE18E-120A-4F3D-A4A3-A563249BA3C9}" destId="{3E50EB08-1C54-435F-8781-3AB187BE6A33}" srcOrd="1" destOrd="0" presId="urn:microsoft.com/office/officeart/2016/7/layout/BasicLinearProcessNumbered"/>
    <dgm:cxn modelId="{90767236-33CC-42CC-9D80-A293CC60355F}" type="presParOf" srcId="{B41DE18E-120A-4F3D-A4A3-A563249BA3C9}" destId="{46CC7A10-AE08-4527-B2FF-63E3D968B2F6}" srcOrd="2" destOrd="0" presId="urn:microsoft.com/office/officeart/2016/7/layout/BasicLinearProcessNumbered"/>
    <dgm:cxn modelId="{36179278-C84E-41A6-9BA6-286AA3E4F193}" type="presParOf" srcId="{B41DE18E-120A-4F3D-A4A3-A563249BA3C9}" destId="{B768D97C-16AC-4139-961A-A7D9E567F807}" srcOrd="3" destOrd="0" presId="urn:microsoft.com/office/officeart/2016/7/layout/BasicLinearProcessNumbered"/>
    <dgm:cxn modelId="{2365926A-6A23-4407-8903-D9D3D809C3FD}" type="presParOf" srcId="{E6C27753-8A01-4688-919C-CB296CFCCBF9}" destId="{D891D886-C722-4A58-B848-B5F592AE93CB}" srcOrd="1" destOrd="0" presId="urn:microsoft.com/office/officeart/2016/7/layout/BasicLinearProcessNumbered"/>
    <dgm:cxn modelId="{940CA16A-B9EC-4483-A397-454AF3C0EED0}" type="presParOf" srcId="{E6C27753-8A01-4688-919C-CB296CFCCBF9}" destId="{34257A29-5E56-4C04-A129-F05E4B48ECD9}" srcOrd="2" destOrd="0" presId="urn:microsoft.com/office/officeart/2016/7/layout/BasicLinearProcessNumbered"/>
    <dgm:cxn modelId="{88E95B53-8336-43FD-9A9A-C8367AC83933}" type="presParOf" srcId="{34257A29-5E56-4C04-A129-F05E4B48ECD9}" destId="{175E9FD1-63CE-4EC2-8982-6589053B6DBC}" srcOrd="0" destOrd="0" presId="urn:microsoft.com/office/officeart/2016/7/layout/BasicLinearProcessNumbered"/>
    <dgm:cxn modelId="{8815CBA1-A0C9-4433-91D6-0C35E8B5F3EC}" type="presParOf" srcId="{34257A29-5E56-4C04-A129-F05E4B48ECD9}" destId="{7F882F1A-C5AE-4CCF-B9D4-DD9C084A909C}" srcOrd="1" destOrd="0" presId="urn:microsoft.com/office/officeart/2016/7/layout/BasicLinearProcessNumbered"/>
    <dgm:cxn modelId="{6C95030C-3C68-4990-89C0-7B2B83A200E0}" type="presParOf" srcId="{34257A29-5E56-4C04-A129-F05E4B48ECD9}" destId="{DFCA774A-1D07-4DD1-AF32-80D577FA4574}" srcOrd="2" destOrd="0" presId="urn:microsoft.com/office/officeart/2016/7/layout/BasicLinearProcessNumbered"/>
    <dgm:cxn modelId="{4FB8AC62-7834-487A-8369-D2349775412F}" type="presParOf" srcId="{34257A29-5E56-4C04-A129-F05E4B48ECD9}" destId="{2B6D2698-D393-4511-B388-12E0E45B9EF6}" srcOrd="3" destOrd="0" presId="urn:microsoft.com/office/officeart/2016/7/layout/BasicLinearProcessNumbered"/>
    <dgm:cxn modelId="{6DAA3136-0776-4222-BB2E-442924C9A507}" type="presParOf" srcId="{E6C27753-8A01-4688-919C-CB296CFCCBF9}" destId="{54530960-D4A1-49EA-898E-5AFC78EE72A7}" srcOrd="3" destOrd="0" presId="urn:microsoft.com/office/officeart/2016/7/layout/BasicLinearProcessNumbered"/>
    <dgm:cxn modelId="{DDA2B0E9-564C-44F8-A763-E223EA216006}" type="presParOf" srcId="{E6C27753-8A01-4688-919C-CB296CFCCBF9}" destId="{E3079BCE-E32E-49FA-A5F0-3222EC15C6B6}" srcOrd="4" destOrd="0" presId="urn:microsoft.com/office/officeart/2016/7/layout/BasicLinearProcessNumbered"/>
    <dgm:cxn modelId="{E807AAA1-57A5-4258-9BE0-4EAD44071909}" type="presParOf" srcId="{E3079BCE-E32E-49FA-A5F0-3222EC15C6B6}" destId="{C330A9DF-3B30-4030-9ECC-E4A8CA33A704}" srcOrd="0" destOrd="0" presId="urn:microsoft.com/office/officeart/2016/7/layout/BasicLinearProcessNumbered"/>
    <dgm:cxn modelId="{6621DFE8-22B1-4FA1-8364-499994E931E2}" type="presParOf" srcId="{E3079BCE-E32E-49FA-A5F0-3222EC15C6B6}" destId="{11516D48-BC77-4B75-9F19-323522C644C9}" srcOrd="1" destOrd="0" presId="urn:microsoft.com/office/officeart/2016/7/layout/BasicLinearProcessNumbered"/>
    <dgm:cxn modelId="{F550A9F6-951D-47CA-9DDE-EFF8AAE24747}" type="presParOf" srcId="{E3079BCE-E32E-49FA-A5F0-3222EC15C6B6}" destId="{DDC34650-591F-41CE-AFE2-E83F359F8ED3}" srcOrd="2" destOrd="0" presId="urn:microsoft.com/office/officeart/2016/7/layout/BasicLinearProcessNumbered"/>
    <dgm:cxn modelId="{40CFA0AE-6F69-4D04-8F09-11048E5FBEDC}" type="presParOf" srcId="{E3079BCE-E32E-49FA-A5F0-3222EC15C6B6}" destId="{095F1028-89A3-45D2-BCB5-F1D3DF42CDBB}"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F348E76-71A0-48CF-B304-85ED53BB2474}" type="doc">
      <dgm:prSet loTypeId="urn:microsoft.com/office/officeart/2016/7/layout/BasicLinearProcessNumbered" loCatId="process" qsTypeId="urn:microsoft.com/office/officeart/2005/8/quickstyle/simple1" qsCatId="simple" csTypeId="urn:microsoft.com/office/officeart/2005/8/colors/accent1_2" csCatId="accent1" phldr="1"/>
      <dgm:spPr/>
      <dgm:t>
        <a:bodyPr/>
        <a:lstStyle/>
        <a:p>
          <a:endParaRPr lang="en-US"/>
        </a:p>
      </dgm:t>
    </dgm:pt>
    <dgm:pt modelId="{CAE52369-13C4-4B84-A272-28FD4BC271D0}">
      <dgm:prSet/>
      <dgm:spPr/>
      <dgm:t>
        <a:bodyPr/>
        <a:lstStyle/>
        <a:p>
          <a:r>
            <a:rPr lang="id-ID">
              <a:latin typeface="Posterama"/>
            </a:rPr>
            <a:t>Pemilihan</a:t>
          </a:r>
          <a:r>
            <a:rPr lang="id-ID"/>
            <a:t>, penggabungan, dan modifikasi fitur</a:t>
          </a:r>
          <a:endParaRPr lang="en-US"/>
        </a:p>
      </dgm:t>
    </dgm:pt>
    <dgm:pt modelId="{2D49A7D8-DB03-402C-B3F1-2E6D7715B9D3}" type="parTrans" cxnId="{A7D757BE-A470-46A6-B801-0B06356AB30E}">
      <dgm:prSet/>
      <dgm:spPr/>
      <dgm:t>
        <a:bodyPr/>
        <a:lstStyle/>
        <a:p>
          <a:endParaRPr lang="en-US"/>
        </a:p>
      </dgm:t>
    </dgm:pt>
    <dgm:pt modelId="{26A7B0CE-139F-460F-B294-2B3BB2FB757A}" type="sibTrans" cxnId="{A7D757BE-A470-46A6-B801-0B06356AB30E}">
      <dgm:prSet phldrT="1"/>
      <dgm:spPr/>
      <dgm:t>
        <a:bodyPr/>
        <a:lstStyle/>
        <a:p>
          <a:r>
            <a:rPr lang="en-US"/>
            <a:t>1</a:t>
          </a:r>
        </a:p>
      </dgm:t>
    </dgm:pt>
    <dgm:pt modelId="{7FAF98E4-75BB-4FAB-A4C4-DEEEA310F1AB}">
      <dgm:prSet phldr="0"/>
      <dgm:spPr/>
      <dgm:t>
        <a:bodyPr/>
        <a:lstStyle/>
        <a:p>
          <a:pPr rtl="0"/>
          <a:r>
            <a:rPr lang="en-US"/>
            <a:t>Transformasi data yang hilang (missing value)</a:t>
          </a:r>
        </a:p>
      </dgm:t>
    </dgm:pt>
    <dgm:pt modelId="{A1C611F4-39F2-4CB2-A3E0-0F185650AF73}" type="parTrans" cxnId="{399A5366-F3C0-453B-8755-8A63E47BEB45}">
      <dgm:prSet/>
      <dgm:spPr/>
    </dgm:pt>
    <dgm:pt modelId="{751CE274-7908-4D49-93AC-0D9C9295477B}" type="sibTrans" cxnId="{399A5366-F3C0-453B-8755-8A63E47BEB45}">
      <dgm:prSet phldrT="2"/>
      <dgm:spPr/>
      <dgm:t>
        <a:bodyPr/>
        <a:lstStyle/>
        <a:p>
          <a:r>
            <a:rPr lang="en-US"/>
            <a:t>2</a:t>
          </a:r>
        </a:p>
        <a:p>
          <a:endParaRPr lang="id-ID"/>
        </a:p>
      </dgm:t>
    </dgm:pt>
    <dgm:pt modelId="{6B007E7E-B868-4F28-BCAD-43E6AE41DD39}">
      <dgm:prSet phldr="0"/>
      <dgm:spPr/>
      <dgm:t>
        <a:bodyPr/>
        <a:lstStyle/>
        <a:p>
          <a:r>
            <a:rPr lang="en-US"/>
            <a:t>One hot encoding fitur kategorik</a:t>
          </a:r>
        </a:p>
      </dgm:t>
    </dgm:pt>
    <dgm:pt modelId="{6328D9E7-AEDE-4D73-8639-0786A056B53D}" type="parTrans" cxnId="{0DCC5BF2-572E-4CB7-AC68-F3BE3A91E579}">
      <dgm:prSet/>
      <dgm:spPr/>
    </dgm:pt>
    <dgm:pt modelId="{199B921D-FB2F-423C-87A6-69BB1AF2B0D8}" type="sibTrans" cxnId="{0DCC5BF2-572E-4CB7-AC68-F3BE3A91E579}">
      <dgm:prSet phldrT="3"/>
      <dgm:spPr/>
      <dgm:t>
        <a:bodyPr/>
        <a:lstStyle/>
        <a:p>
          <a:r>
            <a:rPr lang="en-US"/>
            <a:t>3</a:t>
          </a:r>
        </a:p>
        <a:p>
          <a:endParaRPr lang="id-ID"/>
        </a:p>
      </dgm:t>
    </dgm:pt>
    <dgm:pt modelId="{DB3524F6-0F16-4142-82C9-F3A4380941B9}">
      <dgm:prSet phldr="0"/>
      <dgm:spPr/>
      <dgm:t>
        <a:bodyPr/>
        <a:lstStyle/>
        <a:p>
          <a:r>
            <a:rPr lang="en-US"/>
            <a:t>Scalling fitur numerik</a:t>
          </a:r>
        </a:p>
      </dgm:t>
    </dgm:pt>
    <dgm:pt modelId="{E4719B4F-DE6D-4B51-8A73-79F698B9C07B}" type="parTrans" cxnId="{458DB81B-2A11-4606-BE20-3293A9222C0B}">
      <dgm:prSet/>
      <dgm:spPr/>
    </dgm:pt>
    <dgm:pt modelId="{A851C00A-DBB7-42CD-B430-6005D8366896}" type="sibTrans" cxnId="{458DB81B-2A11-4606-BE20-3293A9222C0B}">
      <dgm:prSet phldrT="4"/>
      <dgm:spPr/>
      <dgm:t>
        <a:bodyPr/>
        <a:lstStyle/>
        <a:p>
          <a:r>
            <a:rPr lang="en-US"/>
            <a:t>4</a:t>
          </a:r>
        </a:p>
        <a:p>
          <a:endParaRPr lang="id-ID"/>
        </a:p>
      </dgm:t>
    </dgm:pt>
    <dgm:pt modelId="{6B8D3F85-A569-463D-A7F9-E0A274574BC0}" type="pres">
      <dgm:prSet presAssocID="{BF348E76-71A0-48CF-B304-85ED53BB2474}" presName="Name0" presStyleCnt="0">
        <dgm:presLayoutVars>
          <dgm:animLvl val="lvl"/>
          <dgm:resizeHandles val="exact"/>
        </dgm:presLayoutVars>
      </dgm:prSet>
      <dgm:spPr/>
    </dgm:pt>
    <dgm:pt modelId="{332E0C15-F09C-4010-BFC4-B019882F0406}" type="pres">
      <dgm:prSet presAssocID="{CAE52369-13C4-4B84-A272-28FD4BC271D0}" presName="compositeNode" presStyleCnt="0">
        <dgm:presLayoutVars>
          <dgm:bulletEnabled val="1"/>
        </dgm:presLayoutVars>
      </dgm:prSet>
      <dgm:spPr/>
    </dgm:pt>
    <dgm:pt modelId="{1030BAC4-5CB3-45A3-B86C-BB6422BD2F66}" type="pres">
      <dgm:prSet presAssocID="{CAE52369-13C4-4B84-A272-28FD4BC271D0}" presName="bgRect" presStyleLbl="bgAccFollowNode1" presStyleIdx="0" presStyleCnt="4"/>
      <dgm:spPr/>
    </dgm:pt>
    <dgm:pt modelId="{771FD71F-1E60-48D5-AF02-0B3F63FDD383}" type="pres">
      <dgm:prSet presAssocID="{26A7B0CE-139F-460F-B294-2B3BB2FB757A}" presName="sibTransNodeCircle" presStyleLbl="alignNode1" presStyleIdx="0" presStyleCnt="8">
        <dgm:presLayoutVars>
          <dgm:chMax val="0"/>
          <dgm:bulletEnabled/>
        </dgm:presLayoutVars>
      </dgm:prSet>
      <dgm:spPr/>
    </dgm:pt>
    <dgm:pt modelId="{5B416EDC-61BA-4A61-8A89-6C6CE906D7CC}" type="pres">
      <dgm:prSet presAssocID="{CAE52369-13C4-4B84-A272-28FD4BC271D0}" presName="bottomLine" presStyleLbl="alignNode1" presStyleIdx="1" presStyleCnt="8">
        <dgm:presLayoutVars/>
      </dgm:prSet>
      <dgm:spPr/>
    </dgm:pt>
    <dgm:pt modelId="{CF1A714E-4B57-4D24-9ABC-A6DE0BF848C9}" type="pres">
      <dgm:prSet presAssocID="{CAE52369-13C4-4B84-A272-28FD4BC271D0}" presName="nodeText" presStyleLbl="bgAccFollowNode1" presStyleIdx="0" presStyleCnt="4">
        <dgm:presLayoutVars>
          <dgm:bulletEnabled val="1"/>
        </dgm:presLayoutVars>
      </dgm:prSet>
      <dgm:spPr/>
    </dgm:pt>
    <dgm:pt modelId="{338A1CBF-6942-415C-8056-6DDE4C72706E}" type="pres">
      <dgm:prSet presAssocID="{26A7B0CE-139F-460F-B294-2B3BB2FB757A}" presName="sibTrans" presStyleCnt="0"/>
      <dgm:spPr/>
    </dgm:pt>
    <dgm:pt modelId="{D881A241-957C-4E54-831B-FB324AEF5F35}" type="pres">
      <dgm:prSet presAssocID="{7FAF98E4-75BB-4FAB-A4C4-DEEEA310F1AB}" presName="compositeNode" presStyleCnt="0">
        <dgm:presLayoutVars>
          <dgm:bulletEnabled val="1"/>
        </dgm:presLayoutVars>
      </dgm:prSet>
      <dgm:spPr/>
    </dgm:pt>
    <dgm:pt modelId="{A7B948AA-9246-4C18-BC8D-18664EFC9A9F}" type="pres">
      <dgm:prSet presAssocID="{7FAF98E4-75BB-4FAB-A4C4-DEEEA310F1AB}" presName="bgRect" presStyleLbl="bgAccFollowNode1" presStyleIdx="1" presStyleCnt="4"/>
      <dgm:spPr/>
    </dgm:pt>
    <dgm:pt modelId="{76D94598-C8A6-4ABC-B560-5630B4C5C25D}" type="pres">
      <dgm:prSet presAssocID="{751CE274-7908-4D49-93AC-0D9C9295477B}" presName="sibTransNodeCircle" presStyleLbl="alignNode1" presStyleIdx="2" presStyleCnt="8">
        <dgm:presLayoutVars>
          <dgm:chMax val="0"/>
          <dgm:bulletEnabled/>
        </dgm:presLayoutVars>
      </dgm:prSet>
      <dgm:spPr/>
    </dgm:pt>
    <dgm:pt modelId="{F02CB0AA-89DE-4A89-946F-1495707B3345}" type="pres">
      <dgm:prSet presAssocID="{7FAF98E4-75BB-4FAB-A4C4-DEEEA310F1AB}" presName="bottomLine" presStyleLbl="alignNode1" presStyleIdx="3" presStyleCnt="8">
        <dgm:presLayoutVars/>
      </dgm:prSet>
      <dgm:spPr/>
    </dgm:pt>
    <dgm:pt modelId="{9FC0E0FF-C3DE-4BD3-A659-4A8D626A8470}" type="pres">
      <dgm:prSet presAssocID="{7FAF98E4-75BB-4FAB-A4C4-DEEEA310F1AB}" presName="nodeText" presStyleLbl="bgAccFollowNode1" presStyleIdx="1" presStyleCnt="4">
        <dgm:presLayoutVars>
          <dgm:bulletEnabled val="1"/>
        </dgm:presLayoutVars>
      </dgm:prSet>
      <dgm:spPr/>
    </dgm:pt>
    <dgm:pt modelId="{24A17F3A-721D-4731-89DC-5E174883B743}" type="pres">
      <dgm:prSet presAssocID="{751CE274-7908-4D49-93AC-0D9C9295477B}" presName="sibTrans" presStyleCnt="0"/>
      <dgm:spPr/>
    </dgm:pt>
    <dgm:pt modelId="{E3F16F9D-2CA3-4617-8AD6-64F379001C2B}" type="pres">
      <dgm:prSet presAssocID="{6B007E7E-B868-4F28-BCAD-43E6AE41DD39}" presName="compositeNode" presStyleCnt="0">
        <dgm:presLayoutVars>
          <dgm:bulletEnabled val="1"/>
        </dgm:presLayoutVars>
      </dgm:prSet>
      <dgm:spPr/>
    </dgm:pt>
    <dgm:pt modelId="{CBCBF9E4-7297-44F8-894B-9BBE591CB7A2}" type="pres">
      <dgm:prSet presAssocID="{6B007E7E-B868-4F28-BCAD-43E6AE41DD39}" presName="bgRect" presStyleLbl="bgAccFollowNode1" presStyleIdx="2" presStyleCnt="4"/>
      <dgm:spPr/>
    </dgm:pt>
    <dgm:pt modelId="{7EA5A50E-C1F8-47A7-9F18-0F66E1692B55}" type="pres">
      <dgm:prSet presAssocID="{199B921D-FB2F-423C-87A6-69BB1AF2B0D8}" presName="sibTransNodeCircle" presStyleLbl="alignNode1" presStyleIdx="4" presStyleCnt="8">
        <dgm:presLayoutVars>
          <dgm:chMax val="0"/>
          <dgm:bulletEnabled/>
        </dgm:presLayoutVars>
      </dgm:prSet>
      <dgm:spPr/>
    </dgm:pt>
    <dgm:pt modelId="{908BA843-34CE-43E0-AA38-DF8F94E874D3}" type="pres">
      <dgm:prSet presAssocID="{6B007E7E-B868-4F28-BCAD-43E6AE41DD39}" presName="bottomLine" presStyleLbl="alignNode1" presStyleIdx="5" presStyleCnt="8">
        <dgm:presLayoutVars/>
      </dgm:prSet>
      <dgm:spPr/>
    </dgm:pt>
    <dgm:pt modelId="{59903264-6C3B-4C3A-A6A3-FB4B804C23A0}" type="pres">
      <dgm:prSet presAssocID="{6B007E7E-B868-4F28-BCAD-43E6AE41DD39}" presName="nodeText" presStyleLbl="bgAccFollowNode1" presStyleIdx="2" presStyleCnt="4">
        <dgm:presLayoutVars>
          <dgm:bulletEnabled val="1"/>
        </dgm:presLayoutVars>
      </dgm:prSet>
      <dgm:spPr/>
    </dgm:pt>
    <dgm:pt modelId="{4AB322E0-35BC-41F0-8446-D2274E4832A5}" type="pres">
      <dgm:prSet presAssocID="{199B921D-FB2F-423C-87A6-69BB1AF2B0D8}" presName="sibTrans" presStyleCnt="0"/>
      <dgm:spPr/>
    </dgm:pt>
    <dgm:pt modelId="{BF620158-6A9F-4B16-87FA-49C51C304733}" type="pres">
      <dgm:prSet presAssocID="{DB3524F6-0F16-4142-82C9-F3A4380941B9}" presName="compositeNode" presStyleCnt="0">
        <dgm:presLayoutVars>
          <dgm:bulletEnabled val="1"/>
        </dgm:presLayoutVars>
      </dgm:prSet>
      <dgm:spPr/>
    </dgm:pt>
    <dgm:pt modelId="{D251EEE6-E7AF-4428-AA34-6F9CF52C362B}" type="pres">
      <dgm:prSet presAssocID="{DB3524F6-0F16-4142-82C9-F3A4380941B9}" presName="bgRect" presStyleLbl="bgAccFollowNode1" presStyleIdx="3" presStyleCnt="4"/>
      <dgm:spPr/>
    </dgm:pt>
    <dgm:pt modelId="{3C1407FD-1372-464A-B3C3-5C9565F4ED23}" type="pres">
      <dgm:prSet presAssocID="{A851C00A-DBB7-42CD-B430-6005D8366896}" presName="sibTransNodeCircle" presStyleLbl="alignNode1" presStyleIdx="6" presStyleCnt="8">
        <dgm:presLayoutVars>
          <dgm:chMax val="0"/>
          <dgm:bulletEnabled/>
        </dgm:presLayoutVars>
      </dgm:prSet>
      <dgm:spPr/>
    </dgm:pt>
    <dgm:pt modelId="{778B924F-79EE-4915-AAF8-5FFBBD9441CD}" type="pres">
      <dgm:prSet presAssocID="{DB3524F6-0F16-4142-82C9-F3A4380941B9}" presName="bottomLine" presStyleLbl="alignNode1" presStyleIdx="7" presStyleCnt="8">
        <dgm:presLayoutVars/>
      </dgm:prSet>
      <dgm:spPr/>
    </dgm:pt>
    <dgm:pt modelId="{F4D09E0B-0A23-403E-BA7A-96BB23D69E16}" type="pres">
      <dgm:prSet presAssocID="{DB3524F6-0F16-4142-82C9-F3A4380941B9}" presName="nodeText" presStyleLbl="bgAccFollowNode1" presStyleIdx="3" presStyleCnt="4">
        <dgm:presLayoutVars>
          <dgm:bulletEnabled val="1"/>
        </dgm:presLayoutVars>
      </dgm:prSet>
      <dgm:spPr/>
    </dgm:pt>
  </dgm:ptLst>
  <dgm:cxnLst>
    <dgm:cxn modelId="{458DB81B-2A11-4606-BE20-3293A9222C0B}" srcId="{BF348E76-71A0-48CF-B304-85ED53BB2474}" destId="{DB3524F6-0F16-4142-82C9-F3A4380941B9}" srcOrd="3" destOrd="0" parTransId="{E4719B4F-DE6D-4B51-8A73-79F698B9C07B}" sibTransId="{A851C00A-DBB7-42CD-B430-6005D8366896}"/>
    <dgm:cxn modelId="{419A7329-195D-4249-88F4-D035EA068041}" type="presOf" srcId="{26A7B0CE-139F-460F-B294-2B3BB2FB757A}" destId="{771FD71F-1E60-48D5-AF02-0B3F63FDD383}" srcOrd="0" destOrd="0" presId="urn:microsoft.com/office/officeart/2016/7/layout/BasicLinearProcessNumbered"/>
    <dgm:cxn modelId="{A5AEB32F-2953-4883-A6C3-3140E1A3969D}" type="presOf" srcId="{DB3524F6-0F16-4142-82C9-F3A4380941B9}" destId="{D251EEE6-E7AF-4428-AA34-6F9CF52C362B}" srcOrd="0" destOrd="0" presId="urn:microsoft.com/office/officeart/2016/7/layout/BasicLinearProcessNumbered"/>
    <dgm:cxn modelId="{63CDCE3C-7F0E-44E2-A79F-C8ED22C64C4B}" type="presOf" srcId="{7FAF98E4-75BB-4FAB-A4C4-DEEEA310F1AB}" destId="{9FC0E0FF-C3DE-4BD3-A659-4A8D626A8470}" srcOrd="1" destOrd="0" presId="urn:microsoft.com/office/officeart/2016/7/layout/BasicLinearProcessNumbered"/>
    <dgm:cxn modelId="{4072365D-184C-450C-BDFC-6A61B66E6AEB}" type="presOf" srcId="{7FAF98E4-75BB-4FAB-A4C4-DEEEA310F1AB}" destId="{A7B948AA-9246-4C18-BC8D-18664EFC9A9F}" srcOrd="0" destOrd="0" presId="urn:microsoft.com/office/officeart/2016/7/layout/BasicLinearProcessNumbered"/>
    <dgm:cxn modelId="{399A5366-F3C0-453B-8755-8A63E47BEB45}" srcId="{BF348E76-71A0-48CF-B304-85ED53BB2474}" destId="{7FAF98E4-75BB-4FAB-A4C4-DEEEA310F1AB}" srcOrd="1" destOrd="0" parTransId="{A1C611F4-39F2-4CB2-A3E0-0F185650AF73}" sibTransId="{751CE274-7908-4D49-93AC-0D9C9295477B}"/>
    <dgm:cxn modelId="{731C0968-49FD-4EF2-9AE3-E63CCCE3B3E8}" type="presOf" srcId="{6B007E7E-B868-4F28-BCAD-43E6AE41DD39}" destId="{CBCBF9E4-7297-44F8-894B-9BBE591CB7A2}" srcOrd="0" destOrd="0" presId="urn:microsoft.com/office/officeart/2016/7/layout/BasicLinearProcessNumbered"/>
    <dgm:cxn modelId="{504FB675-9F6A-4455-B456-98039DE313AA}" type="presOf" srcId="{CAE52369-13C4-4B84-A272-28FD4BC271D0}" destId="{CF1A714E-4B57-4D24-9ABC-A6DE0BF848C9}" srcOrd="1" destOrd="0" presId="urn:microsoft.com/office/officeart/2016/7/layout/BasicLinearProcessNumbered"/>
    <dgm:cxn modelId="{D2D72759-C063-4178-A2E6-298F25613B70}" type="presOf" srcId="{751CE274-7908-4D49-93AC-0D9C9295477B}" destId="{76D94598-C8A6-4ABC-B560-5630B4C5C25D}" srcOrd="0" destOrd="0" presId="urn:microsoft.com/office/officeart/2016/7/layout/BasicLinearProcessNumbered"/>
    <dgm:cxn modelId="{D9450F9B-495E-4CBC-B350-C37715AA87E0}" type="presOf" srcId="{BF348E76-71A0-48CF-B304-85ED53BB2474}" destId="{6B8D3F85-A569-463D-A7F9-E0A274574BC0}" srcOrd="0" destOrd="0" presId="urn:microsoft.com/office/officeart/2016/7/layout/BasicLinearProcessNumbered"/>
    <dgm:cxn modelId="{A7D757BE-A470-46A6-B801-0B06356AB30E}" srcId="{BF348E76-71A0-48CF-B304-85ED53BB2474}" destId="{CAE52369-13C4-4B84-A272-28FD4BC271D0}" srcOrd="0" destOrd="0" parTransId="{2D49A7D8-DB03-402C-B3F1-2E6D7715B9D3}" sibTransId="{26A7B0CE-139F-460F-B294-2B3BB2FB757A}"/>
    <dgm:cxn modelId="{064A54D1-5628-48B4-B528-A04875A670B5}" type="presOf" srcId="{CAE52369-13C4-4B84-A272-28FD4BC271D0}" destId="{1030BAC4-5CB3-45A3-B86C-BB6422BD2F66}" srcOrd="0" destOrd="0" presId="urn:microsoft.com/office/officeart/2016/7/layout/BasicLinearProcessNumbered"/>
    <dgm:cxn modelId="{4B15EED4-74AA-49FA-A6A8-8843A2A828A1}" type="presOf" srcId="{199B921D-FB2F-423C-87A6-69BB1AF2B0D8}" destId="{7EA5A50E-C1F8-47A7-9F18-0F66E1692B55}" srcOrd="0" destOrd="0" presId="urn:microsoft.com/office/officeart/2016/7/layout/BasicLinearProcessNumbered"/>
    <dgm:cxn modelId="{93C669DE-9536-43D8-940E-3EC599D08624}" type="presOf" srcId="{A851C00A-DBB7-42CD-B430-6005D8366896}" destId="{3C1407FD-1372-464A-B3C3-5C9565F4ED23}" srcOrd="0" destOrd="0" presId="urn:microsoft.com/office/officeart/2016/7/layout/BasicLinearProcessNumbered"/>
    <dgm:cxn modelId="{B171BDE7-2A4E-4E1F-946C-323E26F2A446}" type="presOf" srcId="{DB3524F6-0F16-4142-82C9-F3A4380941B9}" destId="{F4D09E0B-0A23-403E-BA7A-96BB23D69E16}" srcOrd="1" destOrd="0" presId="urn:microsoft.com/office/officeart/2016/7/layout/BasicLinearProcessNumbered"/>
    <dgm:cxn modelId="{0DCC5BF2-572E-4CB7-AC68-F3BE3A91E579}" srcId="{BF348E76-71A0-48CF-B304-85ED53BB2474}" destId="{6B007E7E-B868-4F28-BCAD-43E6AE41DD39}" srcOrd="2" destOrd="0" parTransId="{6328D9E7-AEDE-4D73-8639-0786A056B53D}" sibTransId="{199B921D-FB2F-423C-87A6-69BB1AF2B0D8}"/>
    <dgm:cxn modelId="{39047BFF-69C0-48E1-9888-1882F491845B}" type="presOf" srcId="{6B007E7E-B868-4F28-BCAD-43E6AE41DD39}" destId="{59903264-6C3B-4C3A-A6A3-FB4B804C23A0}" srcOrd="1" destOrd="0" presId="urn:microsoft.com/office/officeart/2016/7/layout/BasicLinearProcessNumbered"/>
    <dgm:cxn modelId="{C04D8928-C086-4853-BDD7-6A2EF1EB20EB}" type="presParOf" srcId="{6B8D3F85-A569-463D-A7F9-E0A274574BC0}" destId="{332E0C15-F09C-4010-BFC4-B019882F0406}" srcOrd="0" destOrd="0" presId="urn:microsoft.com/office/officeart/2016/7/layout/BasicLinearProcessNumbered"/>
    <dgm:cxn modelId="{0A6AB7F3-053C-498C-A1AE-5345D4D7A5E3}" type="presParOf" srcId="{332E0C15-F09C-4010-BFC4-B019882F0406}" destId="{1030BAC4-5CB3-45A3-B86C-BB6422BD2F66}" srcOrd="0" destOrd="0" presId="urn:microsoft.com/office/officeart/2016/7/layout/BasicLinearProcessNumbered"/>
    <dgm:cxn modelId="{0B909F2A-0F2F-4C8B-B956-8DA639BCD947}" type="presParOf" srcId="{332E0C15-F09C-4010-BFC4-B019882F0406}" destId="{771FD71F-1E60-48D5-AF02-0B3F63FDD383}" srcOrd="1" destOrd="0" presId="urn:microsoft.com/office/officeart/2016/7/layout/BasicLinearProcessNumbered"/>
    <dgm:cxn modelId="{9C27198F-6CC3-4747-9D6A-2E67CC363E06}" type="presParOf" srcId="{332E0C15-F09C-4010-BFC4-B019882F0406}" destId="{5B416EDC-61BA-4A61-8A89-6C6CE906D7CC}" srcOrd="2" destOrd="0" presId="urn:microsoft.com/office/officeart/2016/7/layout/BasicLinearProcessNumbered"/>
    <dgm:cxn modelId="{D5B334C1-6D71-405D-BCBC-1B6954263E8A}" type="presParOf" srcId="{332E0C15-F09C-4010-BFC4-B019882F0406}" destId="{CF1A714E-4B57-4D24-9ABC-A6DE0BF848C9}" srcOrd="3" destOrd="0" presId="urn:microsoft.com/office/officeart/2016/7/layout/BasicLinearProcessNumbered"/>
    <dgm:cxn modelId="{7F203EC9-4691-4C1A-B655-ED3CB0DC1BDA}" type="presParOf" srcId="{6B8D3F85-A569-463D-A7F9-E0A274574BC0}" destId="{338A1CBF-6942-415C-8056-6DDE4C72706E}" srcOrd="1" destOrd="0" presId="urn:microsoft.com/office/officeart/2016/7/layout/BasicLinearProcessNumbered"/>
    <dgm:cxn modelId="{B2B6B773-4295-4F27-B85F-18D58310BCC2}" type="presParOf" srcId="{6B8D3F85-A569-463D-A7F9-E0A274574BC0}" destId="{D881A241-957C-4E54-831B-FB324AEF5F35}" srcOrd="2" destOrd="0" presId="urn:microsoft.com/office/officeart/2016/7/layout/BasicLinearProcessNumbered"/>
    <dgm:cxn modelId="{EAA83E28-53CC-41D5-A1F5-974E65A54F0F}" type="presParOf" srcId="{D881A241-957C-4E54-831B-FB324AEF5F35}" destId="{A7B948AA-9246-4C18-BC8D-18664EFC9A9F}" srcOrd="0" destOrd="0" presId="urn:microsoft.com/office/officeart/2016/7/layout/BasicLinearProcessNumbered"/>
    <dgm:cxn modelId="{80198AE4-2CEA-4D35-A0C8-EA9542347053}" type="presParOf" srcId="{D881A241-957C-4E54-831B-FB324AEF5F35}" destId="{76D94598-C8A6-4ABC-B560-5630B4C5C25D}" srcOrd="1" destOrd="0" presId="urn:microsoft.com/office/officeart/2016/7/layout/BasicLinearProcessNumbered"/>
    <dgm:cxn modelId="{B6B1D65A-8236-407D-AA23-9CC851F42E4E}" type="presParOf" srcId="{D881A241-957C-4E54-831B-FB324AEF5F35}" destId="{F02CB0AA-89DE-4A89-946F-1495707B3345}" srcOrd="2" destOrd="0" presId="urn:microsoft.com/office/officeart/2016/7/layout/BasicLinearProcessNumbered"/>
    <dgm:cxn modelId="{21103FF6-AE92-4B63-AF28-D824D7C3514C}" type="presParOf" srcId="{D881A241-957C-4E54-831B-FB324AEF5F35}" destId="{9FC0E0FF-C3DE-4BD3-A659-4A8D626A8470}" srcOrd="3" destOrd="0" presId="urn:microsoft.com/office/officeart/2016/7/layout/BasicLinearProcessNumbered"/>
    <dgm:cxn modelId="{0AE7B1A8-171E-4C02-9519-5BB0156A0C59}" type="presParOf" srcId="{6B8D3F85-A569-463D-A7F9-E0A274574BC0}" destId="{24A17F3A-721D-4731-89DC-5E174883B743}" srcOrd="3" destOrd="0" presId="urn:microsoft.com/office/officeart/2016/7/layout/BasicLinearProcessNumbered"/>
    <dgm:cxn modelId="{6FC5E813-F0AC-42E7-A3C4-062BA33C1D01}" type="presParOf" srcId="{6B8D3F85-A569-463D-A7F9-E0A274574BC0}" destId="{E3F16F9D-2CA3-4617-8AD6-64F379001C2B}" srcOrd="4" destOrd="0" presId="urn:microsoft.com/office/officeart/2016/7/layout/BasicLinearProcessNumbered"/>
    <dgm:cxn modelId="{5D790946-0537-46F6-B319-F8C9FEBADAB7}" type="presParOf" srcId="{E3F16F9D-2CA3-4617-8AD6-64F379001C2B}" destId="{CBCBF9E4-7297-44F8-894B-9BBE591CB7A2}" srcOrd="0" destOrd="0" presId="urn:microsoft.com/office/officeart/2016/7/layout/BasicLinearProcessNumbered"/>
    <dgm:cxn modelId="{60454AEE-CDFD-476E-8E1A-85416585B655}" type="presParOf" srcId="{E3F16F9D-2CA3-4617-8AD6-64F379001C2B}" destId="{7EA5A50E-C1F8-47A7-9F18-0F66E1692B55}" srcOrd="1" destOrd="0" presId="urn:microsoft.com/office/officeart/2016/7/layout/BasicLinearProcessNumbered"/>
    <dgm:cxn modelId="{25E53527-9F23-4BEA-BB2B-633149A90E63}" type="presParOf" srcId="{E3F16F9D-2CA3-4617-8AD6-64F379001C2B}" destId="{908BA843-34CE-43E0-AA38-DF8F94E874D3}" srcOrd="2" destOrd="0" presId="urn:microsoft.com/office/officeart/2016/7/layout/BasicLinearProcessNumbered"/>
    <dgm:cxn modelId="{73F1CD8F-E738-44BA-85CC-B64208AFD9EF}" type="presParOf" srcId="{E3F16F9D-2CA3-4617-8AD6-64F379001C2B}" destId="{59903264-6C3B-4C3A-A6A3-FB4B804C23A0}" srcOrd="3" destOrd="0" presId="urn:microsoft.com/office/officeart/2016/7/layout/BasicLinearProcessNumbered"/>
    <dgm:cxn modelId="{5EEF5EC0-5D62-448E-8154-5927082BBBCD}" type="presParOf" srcId="{6B8D3F85-A569-463D-A7F9-E0A274574BC0}" destId="{4AB322E0-35BC-41F0-8446-D2274E4832A5}" srcOrd="5" destOrd="0" presId="urn:microsoft.com/office/officeart/2016/7/layout/BasicLinearProcessNumbered"/>
    <dgm:cxn modelId="{D1D019EC-291F-4D14-A2D7-78C68B7A77F7}" type="presParOf" srcId="{6B8D3F85-A569-463D-A7F9-E0A274574BC0}" destId="{BF620158-6A9F-4B16-87FA-49C51C304733}" srcOrd="6" destOrd="0" presId="urn:microsoft.com/office/officeart/2016/7/layout/BasicLinearProcessNumbered"/>
    <dgm:cxn modelId="{CBC2F73C-9247-45F1-9878-9AD970C32C40}" type="presParOf" srcId="{BF620158-6A9F-4B16-87FA-49C51C304733}" destId="{D251EEE6-E7AF-4428-AA34-6F9CF52C362B}" srcOrd="0" destOrd="0" presId="urn:microsoft.com/office/officeart/2016/7/layout/BasicLinearProcessNumbered"/>
    <dgm:cxn modelId="{3F733E24-2559-40A5-AA2E-C7340EC46E9A}" type="presParOf" srcId="{BF620158-6A9F-4B16-87FA-49C51C304733}" destId="{3C1407FD-1372-464A-B3C3-5C9565F4ED23}" srcOrd="1" destOrd="0" presId="urn:microsoft.com/office/officeart/2016/7/layout/BasicLinearProcessNumbered"/>
    <dgm:cxn modelId="{CB947276-6B4F-4163-A4F5-6EC85462F05F}" type="presParOf" srcId="{BF620158-6A9F-4B16-87FA-49C51C304733}" destId="{778B924F-79EE-4915-AAF8-5FFBBD9441CD}" srcOrd="2" destOrd="0" presId="urn:microsoft.com/office/officeart/2016/7/layout/BasicLinearProcessNumbered"/>
    <dgm:cxn modelId="{4C3686A4-8256-4F20-85C3-0B7E3A1ED5B4}" type="presParOf" srcId="{BF620158-6A9F-4B16-87FA-49C51C304733}" destId="{F4D09E0B-0A23-403E-BA7A-96BB23D69E16}"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348E76-71A0-48CF-B304-85ED53BB2474}"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CAE52369-13C4-4B84-A272-28FD4BC271D0}">
      <dgm:prSet phldr="0"/>
      <dgm:spPr/>
      <dgm:t>
        <a:bodyPr/>
        <a:lstStyle/>
        <a:p>
          <a:pPr rtl="0"/>
          <a:r>
            <a:rPr lang="id-ID" err="1">
              <a:latin typeface="Posterama"/>
            </a:rPr>
            <a:t>Incident_location</a:t>
          </a:r>
          <a:r>
            <a:rPr lang="id-ID">
              <a:latin typeface="Posterama"/>
            </a:rPr>
            <a:t>, tidak signifikan dalam memprediksi.</a:t>
          </a:r>
          <a:endParaRPr lang="id-ID"/>
        </a:p>
      </dgm:t>
    </dgm:pt>
    <dgm:pt modelId="{2D49A7D8-DB03-402C-B3F1-2E6D7715B9D3}" type="parTrans" cxnId="{A7D757BE-A470-46A6-B801-0B06356AB30E}">
      <dgm:prSet/>
      <dgm:spPr/>
      <dgm:t>
        <a:bodyPr/>
        <a:lstStyle/>
        <a:p>
          <a:endParaRPr lang="en-US"/>
        </a:p>
      </dgm:t>
    </dgm:pt>
    <dgm:pt modelId="{26A7B0CE-139F-460F-B294-2B3BB2FB757A}" type="sibTrans" cxnId="{A7D757BE-A470-46A6-B801-0B06356AB30E}">
      <dgm:prSet phldrT="1"/>
      <dgm:spPr/>
      <dgm:t>
        <a:bodyPr/>
        <a:lstStyle/>
        <a:p>
          <a:endParaRPr lang="en-US"/>
        </a:p>
      </dgm:t>
    </dgm:pt>
    <dgm:pt modelId="{7FAF98E4-75BB-4FAB-A4C4-DEEEA310F1AB}">
      <dgm:prSet phldr="0"/>
      <dgm:spPr/>
      <dgm:t>
        <a:bodyPr/>
        <a:lstStyle/>
        <a:p>
          <a:pPr rtl="0"/>
          <a:r>
            <a:rPr lang="en-US" err="1">
              <a:latin typeface="Posterama"/>
            </a:rPr>
            <a:t>Policy_bind_date</a:t>
          </a:r>
          <a:r>
            <a:rPr lang="en-US">
              <a:latin typeface="Posterama"/>
            </a:rPr>
            <a:t> &amp; </a:t>
          </a:r>
          <a:r>
            <a:rPr lang="en-US" err="1">
              <a:latin typeface="Posterama"/>
            </a:rPr>
            <a:t>Incident_date</a:t>
          </a:r>
          <a:r>
            <a:rPr lang="en-US">
              <a:latin typeface="Posterama"/>
            </a:rPr>
            <a:t> </a:t>
          </a:r>
          <a:r>
            <a:rPr lang="en-US" err="1">
              <a:latin typeface="Posterama"/>
            </a:rPr>
            <a:t>tidak</a:t>
          </a:r>
          <a:r>
            <a:rPr lang="en-US">
              <a:latin typeface="Posterama"/>
            </a:rPr>
            <a:t> </a:t>
          </a:r>
          <a:r>
            <a:rPr lang="en-US" err="1">
              <a:latin typeface="Posterama"/>
            </a:rPr>
            <a:t>informatif</a:t>
          </a:r>
          <a:r>
            <a:rPr lang="en-US">
              <a:latin typeface="Posterama"/>
            </a:rPr>
            <a:t>, </a:t>
          </a:r>
          <a:r>
            <a:rPr lang="en-US" err="1">
              <a:latin typeface="Posterama"/>
            </a:rPr>
            <a:t>sehingga</a:t>
          </a:r>
          <a:r>
            <a:rPr lang="en-US">
              <a:latin typeface="Posterama"/>
            </a:rPr>
            <a:t> </a:t>
          </a:r>
          <a:r>
            <a:rPr lang="en-US" err="1">
              <a:latin typeface="Posterama"/>
            </a:rPr>
            <a:t>dibuat</a:t>
          </a:r>
          <a:r>
            <a:rPr lang="en-US">
              <a:latin typeface="Posterama"/>
            </a:rPr>
            <a:t> </a:t>
          </a:r>
          <a:r>
            <a:rPr lang="en-US" err="1">
              <a:latin typeface="Posterama"/>
            </a:rPr>
            <a:t>fitur</a:t>
          </a:r>
          <a:r>
            <a:rPr lang="en-US">
              <a:latin typeface="Posterama"/>
            </a:rPr>
            <a:t> </a:t>
          </a:r>
          <a:r>
            <a:rPr lang="en-US" err="1">
              <a:latin typeface="Posterama"/>
            </a:rPr>
            <a:t>baru</a:t>
          </a:r>
          <a:r>
            <a:rPr lang="en-US">
              <a:latin typeface="Posterama"/>
            </a:rPr>
            <a:t>: </a:t>
          </a:r>
          <a:r>
            <a:rPr lang="en-US" err="1">
              <a:latin typeface="Posterama"/>
            </a:rPr>
            <a:t>Policy_duration</a:t>
          </a:r>
          <a:endParaRPr lang="en-US"/>
        </a:p>
      </dgm:t>
    </dgm:pt>
    <dgm:pt modelId="{A1C611F4-39F2-4CB2-A3E0-0F185650AF73}" type="parTrans" cxnId="{399A5366-F3C0-453B-8755-8A63E47BEB45}">
      <dgm:prSet/>
      <dgm:spPr/>
    </dgm:pt>
    <dgm:pt modelId="{751CE274-7908-4D49-93AC-0D9C9295477B}" type="sibTrans" cxnId="{399A5366-F3C0-453B-8755-8A63E47BEB45}">
      <dgm:prSet phldrT="2"/>
      <dgm:spPr/>
      <dgm:t>
        <a:bodyPr/>
        <a:lstStyle/>
        <a:p>
          <a:endParaRPr lang="id-ID"/>
        </a:p>
      </dgm:t>
    </dgm:pt>
    <dgm:pt modelId="{6B007E7E-B868-4F28-BCAD-43E6AE41DD39}">
      <dgm:prSet phldr="0"/>
      <dgm:spPr/>
      <dgm:t>
        <a:bodyPr/>
        <a:lstStyle/>
        <a:p>
          <a:pPr rtl="0"/>
          <a:r>
            <a:rPr lang="en-US" err="1">
              <a:latin typeface="Posterama"/>
            </a:rPr>
            <a:t>Auto_make</a:t>
          </a:r>
          <a:r>
            <a:rPr lang="en-US">
              <a:latin typeface="Posterama"/>
            </a:rPr>
            <a:t> &amp; </a:t>
          </a:r>
          <a:r>
            <a:rPr lang="en-US" err="1">
              <a:latin typeface="Posterama"/>
            </a:rPr>
            <a:t>Auto_brand</a:t>
          </a:r>
          <a:r>
            <a:rPr lang="en-US">
              <a:latin typeface="Posterama"/>
            </a:rPr>
            <a:t> </a:t>
          </a:r>
          <a:r>
            <a:rPr lang="en-US" err="1">
              <a:latin typeface="Posterama"/>
            </a:rPr>
            <a:t>digabungkan</a:t>
          </a:r>
          <a:r>
            <a:rPr lang="en-US">
              <a:latin typeface="Posterama"/>
            </a:rPr>
            <a:t>, </a:t>
          </a:r>
          <a:r>
            <a:rPr lang="en-US" err="1">
              <a:latin typeface="Posterama"/>
            </a:rPr>
            <a:t>karena</a:t>
          </a:r>
          <a:r>
            <a:rPr lang="en-US">
              <a:latin typeface="Posterama"/>
            </a:rPr>
            <a:t> </a:t>
          </a:r>
          <a:r>
            <a:rPr lang="en-US" err="1">
              <a:latin typeface="Posterama"/>
            </a:rPr>
            <a:t>jika</a:t>
          </a:r>
          <a:r>
            <a:rPr lang="en-US">
              <a:latin typeface="Posterama"/>
            </a:rPr>
            <a:t> </a:t>
          </a:r>
          <a:r>
            <a:rPr lang="en-US" err="1">
              <a:latin typeface="Posterama"/>
            </a:rPr>
            <a:t>dipisahkan</a:t>
          </a:r>
          <a:r>
            <a:rPr lang="en-US">
              <a:latin typeface="Posterama"/>
            </a:rPr>
            <a:t> </a:t>
          </a:r>
          <a:r>
            <a:rPr lang="en-US" err="1">
              <a:latin typeface="Posterama"/>
            </a:rPr>
            <a:t>maka</a:t>
          </a:r>
          <a:r>
            <a:rPr lang="en-US">
              <a:latin typeface="Posterama"/>
            </a:rPr>
            <a:t> </a:t>
          </a:r>
          <a:r>
            <a:rPr lang="en-US" err="1">
              <a:latin typeface="Posterama"/>
            </a:rPr>
            <a:t>memiliki</a:t>
          </a:r>
          <a:r>
            <a:rPr lang="en-US">
              <a:latin typeface="Posterama"/>
            </a:rPr>
            <a:t> 53 variable dummy.</a:t>
          </a:r>
        </a:p>
      </dgm:t>
    </dgm:pt>
    <dgm:pt modelId="{6328D9E7-AEDE-4D73-8639-0786A056B53D}" type="parTrans" cxnId="{0DCC5BF2-572E-4CB7-AC68-F3BE3A91E579}">
      <dgm:prSet/>
      <dgm:spPr/>
    </dgm:pt>
    <dgm:pt modelId="{199B921D-FB2F-423C-87A6-69BB1AF2B0D8}" type="sibTrans" cxnId="{0DCC5BF2-572E-4CB7-AC68-F3BE3A91E579}">
      <dgm:prSet phldrT="3"/>
      <dgm:spPr/>
      <dgm:t>
        <a:bodyPr/>
        <a:lstStyle/>
        <a:p>
          <a:endParaRPr lang="id-ID"/>
        </a:p>
      </dgm:t>
    </dgm:pt>
    <dgm:pt modelId="{54DB709C-47B6-4439-9C16-1C3A71056AEB}">
      <dgm:prSet phldr="0"/>
      <dgm:spPr/>
      <dgm:t>
        <a:bodyPr/>
        <a:lstStyle/>
        <a:p>
          <a:r>
            <a:rPr lang="en-US" err="1">
              <a:latin typeface="Posterama"/>
            </a:rPr>
            <a:t>Total_claim_amount</a:t>
          </a:r>
          <a:r>
            <a:rPr lang="en-US">
              <a:latin typeface="Posterama"/>
            </a:rPr>
            <a:t>, </a:t>
          </a:r>
          <a:r>
            <a:rPr lang="en-US" err="1">
              <a:latin typeface="Posterama"/>
            </a:rPr>
            <a:t>karena</a:t>
          </a:r>
          <a:r>
            <a:rPr lang="en-US">
              <a:latin typeface="Posterama"/>
            </a:rPr>
            <a:t> </a:t>
          </a:r>
          <a:r>
            <a:rPr lang="en-US" err="1">
              <a:latin typeface="Posterama"/>
            </a:rPr>
            <a:t>memiliki</a:t>
          </a:r>
          <a:r>
            <a:rPr lang="en-US">
              <a:latin typeface="Posterama"/>
            </a:rPr>
            <a:t> </a:t>
          </a:r>
          <a:r>
            <a:rPr lang="en-US" err="1">
              <a:latin typeface="Posterama"/>
            </a:rPr>
            <a:t>korelasi</a:t>
          </a:r>
          <a:r>
            <a:rPr lang="en-US">
              <a:latin typeface="Posterama"/>
            </a:rPr>
            <a:t> </a:t>
          </a:r>
          <a:r>
            <a:rPr lang="en-US" err="1">
              <a:latin typeface="Posterama"/>
            </a:rPr>
            <a:t>kuat</a:t>
          </a:r>
          <a:r>
            <a:rPr lang="en-US">
              <a:latin typeface="Posterama"/>
            </a:rPr>
            <a:t> </a:t>
          </a:r>
          <a:r>
            <a:rPr lang="en-US" err="1">
              <a:latin typeface="Posterama"/>
            </a:rPr>
            <a:t>dengan</a:t>
          </a:r>
          <a:r>
            <a:rPr lang="en-US">
              <a:latin typeface="Posterama"/>
            </a:rPr>
            <a:t> </a:t>
          </a:r>
          <a:r>
            <a:rPr lang="en-US" err="1">
              <a:latin typeface="Posterama"/>
            </a:rPr>
            <a:t>injury_claim</a:t>
          </a:r>
          <a:r>
            <a:rPr lang="en-US">
              <a:latin typeface="Posterama"/>
            </a:rPr>
            <a:t>, </a:t>
          </a:r>
          <a:r>
            <a:rPr lang="en-US" err="1">
              <a:latin typeface="Posterama"/>
            </a:rPr>
            <a:t>vehicle_claim</a:t>
          </a:r>
          <a:r>
            <a:rPr lang="en-US">
              <a:latin typeface="Posterama"/>
            </a:rPr>
            <a:t>, dan </a:t>
          </a:r>
          <a:r>
            <a:rPr lang="en-US" err="1">
              <a:latin typeface="Posterama"/>
            </a:rPr>
            <a:t>property_claim</a:t>
          </a:r>
          <a:r>
            <a:rPr lang="en-US">
              <a:latin typeface="Posterama"/>
            </a:rPr>
            <a:t>.</a:t>
          </a:r>
          <a:endParaRPr lang="id-ID"/>
        </a:p>
      </dgm:t>
    </dgm:pt>
    <dgm:pt modelId="{16352544-546B-4608-B250-92848A392F12}" type="parTrans" cxnId="{B323A50C-DBC1-4B5D-94BD-E14266085103}">
      <dgm:prSet/>
      <dgm:spPr/>
    </dgm:pt>
    <dgm:pt modelId="{7B0F3329-F327-4DA5-83E8-61ECBC3996C5}" type="sibTrans" cxnId="{B323A50C-DBC1-4B5D-94BD-E14266085103}">
      <dgm:prSet/>
      <dgm:spPr/>
      <dgm:t>
        <a:bodyPr/>
        <a:lstStyle/>
        <a:p>
          <a:endParaRPr lang="id-ID"/>
        </a:p>
      </dgm:t>
    </dgm:pt>
    <dgm:pt modelId="{E07CC82F-DD1A-4B04-B2DB-1CE31860444A}">
      <dgm:prSet phldr="0"/>
      <dgm:spPr/>
      <dgm:t>
        <a:bodyPr/>
        <a:lstStyle/>
        <a:p>
          <a:r>
            <a:rPr lang="en-US" err="1">
              <a:latin typeface="Posterama"/>
            </a:rPr>
            <a:t>Policy_number</a:t>
          </a:r>
          <a:r>
            <a:rPr lang="en-US">
              <a:latin typeface="Posterama"/>
            </a:rPr>
            <a:t>, </a:t>
          </a:r>
          <a:r>
            <a:rPr lang="en-US" err="1">
              <a:latin typeface="Posterama"/>
            </a:rPr>
            <a:t>karena</a:t>
          </a:r>
          <a:r>
            <a:rPr lang="en-US">
              <a:latin typeface="Posterama"/>
            </a:rPr>
            <a:t> </a:t>
          </a:r>
          <a:r>
            <a:rPr lang="en-US" err="1">
              <a:latin typeface="Posterama"/>
            </a:rPr>
            <a:t>tidak</a:t>
          </a:r>
          <a:r>
            <a:rPr lang="en-US">
              <a:latin typeface="Posterama"/>
            </a:rPr>
            <a:t> </a:t>
          </a:r>
          <a:r>
            <a:rPr lang="en-US" err="1">
              <a:latin typeface="Posterama"/>
            </a:rPr>
            <a:t>informatif</a:t>
          </a:r>
          <a:r>
            <a:rPr lang="en-US">
              <a:latin typeface="Posterama"/>
            </a:rPr>
            <a:t>.</a:t>
          </a:r>
          <a:endParaRPr lang="id-ID"/>
        </a:p>
      </dgm:t>
    </dgm:pt>
    <dgm:pt modelId="{CE4CBF45-1C40-4F5B-90D9-8B42B6F5C4EB}" type="parTrans" cxnId="{CA8D02E9-63A3-446A-B911-721E12ABDB59}">
      <dgm:prSet/>
      <dgm:spPr/>
    </dgm:pt>
    <dgm:pt modelId="{F8440D4B-3195-4251-A483-5E9196BB5A5B}" type="sibTrans" cxnId="{CA8D02E9-63A3-446A-B911-721E12ABDB59}">
      <dgm:prSet/>
      <dgm:spPr/>
      <dgm:t>
        <a:bodyPr/>
        <a:lstStyle/>
        <a:p>
          <a:endParaRPr lang="id-ID"/>
        </a:p>
      </dgm:t>
    </dgm:pt>
    <dgm:pt modelId="{E9FB5320-C49B-4560-B01D-E12E28EB3443}" type="pres">
      <dgm:prSet presAssocID="{BF348E76-71A0-48CF-B304-85ED53BB2474}" presName="Name0" presStyleCnt="0">
        <dgm:presLayoutVars>
          <dgm:dir/>
          <dgm:resizeHandles val="exact"/>
        </dgm:presLayoutVars>
      </dgm:prSet>
      <dgm:spPr/>
    </dgm:pt>
    <dgm:pt modelId="{576F6DB8-9DFB-4A09-A212-F11885DDE3F5}" type="pres">
      <dgm:prSet presAssocID="{CAE52369-13C4-4B84-A272-28FD4BC271D0}" presName="node" presStyleLbl="node1" presStyleIdx="0" presStyleCnt="5">
        <dgm:presLayoutVars>
          <dgm:bulletEnabled val="1"/>
        </dgm:presLayoutVars>
      </dgm:prSet>
      <dgm:spPr/>
    </dgm:pt>
    <dgm:pt modelId="{78A95039-B5F5-43D6-B5D7-2A91D42329F9}" type="pres">
      <dgm:prSet presAssocID="{26A7B0CE-139F-460F-B294-2B3BB2FB757A}" presName="sibTrans" presStyleLbl="sibTrans1D1" presStyleIdx="0" presStyleCnt="4"/>
      <dgm:spPr/>
    </dgm:pt>
    <dgm:pt modelId="{9FD5AD45-E51F-447C-B24B-0FA7C52D146C}" type="pres">
      <dgm:prSet presAssocID="{26A7B0CE-139F-460F-B294-2B3BB2FB757A}" presName="connectorText" presStyleLbl="sibTrans1D1" presStyleIdx="0" presStyleCnt="4"/>
      <dgm:spPr/>
    </dgm:pt>
    <dgm:pt modelId="{18FC5B7C-0147-4EC2-A235-5796FF46C6BF}" type="pres">
      <dgm:prSet presAssocID="{7FAF98E4-75BB-4FAB-A4C4-DEEEA310F1AB}" presName="node" presStyleLbl="node1" presStyleIdx="1" presStyleCnt="5">
        <dgm:presLayoutVars>
          <dgm:bulletEnabled val="1"/>
        </dgm:presLayoutVars>
      </dgm:prSet>
      <dgm:spPr/>
    </dgm:pt>
    <dgm:pt modelId="{96A1C8DE-8D10-4C54-B915-4B0E07BD8054}" type="pres">
      <dgm:prSet presAssocID="{751CE274-7908-4D49-93AC-0D9C9295477B}" presName="sibTrans" presStyleLbl="sibTrans1D1" presStyleIdx="1" presStyleCnt="4"/>
      <dgm:spPr/>
    </dgm:pt>
    <dgm:pt modelId="{8D7C164B-981A-4279-AB56-20D49CC188BB}" type="pres">
      <dgm:prSet presAssocID="{751CE274-7908-4D49-93AC-0D9C9295477B}" presName="connectorText" presStyleLbl="sibTrans1D1" presStyleIdx="1" presStyleCnt="4"/>
      <dgm:spPr/>
    </dgm:pt>
    <dgm:pt modelId="{05E50BFD-4904-465D-B8C7-CC91A3896442}" type="pres">
      <dgm:prSet presAssocID="{6B007E7E-B868-4F28-BCAD-43E6AE41DD39}" presName="node" presStyleLbl="node1" presStyleIdx="2" presStyleCnt="5">
        <dgm:presLayoutVars>
          <dgm:bulletEnabled val="1"/>
        </dgm:presLayoutVars>
      </dgm:prSet>
      <dgm:spPr/>
    </dgm:pt>
    <dgm:pt modelId="{57F0CE0F-A5B7-4D50-B157-79981736C5E0}" type="pres">
      <dgm:prSet presAssocID="{199B921D-FB2F-423C-87A6-69BB1AF2B0D8}" presName="sibTrans" presStyleLbl="sibTrans1D1" presStyleIdx="2" presStyleCnt="4"/>
      <dgm:spPr/>
    </dgm:pt>
    <dgm:pt modelId="{C8F5A528-BC0C-47C0-A993-8A3EA66602D4}" type="pres">
      <dgm:prSet presAssocID="{199B921D-FB2F-423C-87A6-69BB1AF2B0D8}" presName="connectorText" presStyleLbl="sibTrans1D1" presStyleIdx="2" presStyleCnt="4"/>
      <dgm:spPr/>
    </dgm:pt>
    <dgm:pt modelId="{ACD28671-6A59-4BB6-8314-8003EA514016}" type="pres">
      <dgm:prSet presAssocID="{E07CC82F-DD1A-4B04-B2DB-1CE31860444A}" presName="node" presStyleLbl="node1" presStyleIdx="3" presStyleCnt="5">
        <dgm:presLayoutVars>
          <dgm:bulletEnabled val="1"/>
        </dgm:presLayoutVars>
      </dgm:prSet>
      <dgm:spPr/>
    </dgm:pt>
    <dgm:pt modelId="{962DE662-AAFE-4034-BFD6-E20F098419FC}" type="pres">
      <dgm:prSet presAssocID="{F8440D4B-3195-4251-A483-5E9196BB5A5B}" presName="sibTrans" presStyleLbl="sibTrans1D1" presStyleIdx="3" presStyleCnt="4"/>
      <dgm:spPr/>
    </dgm:pt>
    <dgm:pt modelId="{2BC7983B-5C1B-453E-A869-B79FF4713DFC}" type="pres">
      <dgm:prSet presAssocID="{F8440D4B-3195-4251-A483-5E9196BB5A5B}" presName="connectorText" presStyleLbl="sibTrans1D1" presStyleIdx="3" presStyleCnt="4"/>
      <dgm:spPr/>
    </dgm:pt>
    <dgm:pt modelId="{5AD7B739-0A22-4906-91B0-61D683E46AA0}" type="pres">
      <dgm:prSet presAssocID="{54DB709C-47B6-4439-9C16-1C3A71056AEB}" presName="node" presStyleLbl="node1" presStyleIdx="4" presStyleCnt="5">
        <dgm:presLayoutVars>
          <dgm:bulletEnabled val="1"/>
        </dgm:presLayoutVars>
      </dgm:prSet>
      <dgm:spPr/>
    </dgm:pt>
  </dgm:ptLst>
  <dgm:cxnLst>
    <dgm:cxn modelId="{3B1B5003-0BEE-4C2A-A5BD-CC0541437DFB}" type="presOf" srcId="{54DB709C-47B6-4439-9C16-1C3A71056AEB}" destId="{5AD7B739-0A22-4906-91B0-61D683E46AA0}" srcOrd="0" destOrd="0" presId="urn:microsoft.com/office/officeart/2016/7/layout/RepeatingBendingProcessNew"/>
    <dgm:cxn modelId="{8AA4F808-C475-4DA7-B00F-E741E4D497E5}" type="presOf" srcId="{CAE52369-13C4-4B84-A272-28FD4BC271D0}" destId="{576F6DB8-9DFB-4A09-A212-F11885DDE3F5}" srcOrd="0" destOrd="0" presId="urn:microsoft.com/office/officeart/2016/7/layout/RepeatingBendingProcessNew"/>
    <dgm:cxn modelId="{B323A50C-DBC1-4B5D-94BD-E14266085103}" srcId="{BF348E76-71A0-48CF-B304-85ED53BB2474}" destId="{54DB709C-47B6-4439-9C16-1C3A71056AEB}" srcOrd="4" destOrd="0" parTransId="{16352544-546B-4608-B250-92848A392F12}" sibTransId="{7B0F3329-F327-4DA5-83E8-61ECBC3996C5}"/>
    <dgm:cxn modelId="{083A820F-C592-4245-BA7B-52A06CD8D4D8}" type="presOf" srcId="{199B921D-FB2F-423C-87A6-69BB1AF2B0D8}" destId="{C8F5A528-BC0C-47C0-A993-8A3EA66602D4}" srcOrd="1" destOrd="0" presId="urn:microsoft.com/office/officeart/2016/7/layout/RepeatingBendingProcessNew"/>
    <dgm:cxn modelId="{16A96013-3663-447C-867C-859132C1EBC2}" type="presOf" srcId="{7FAF98E4-75BB-4FAB-A4C4-DEEEA310F1AB}" destId="{18FC5B7C-0147-4EC2-A235-5796FF46C6BF}" srcOrd="0" destOrd="0" presId="urn:microsoft.com/office/officeart/2016/7/layout/RepeatingBendingProcessNew"/>
    <dgm:cxn modelId="{1CE86C45-2F7F-4FC7-A8D6-6659FE489EBB}" type="presOf" srcId="{6B007E7E-B868-4F28-BCAD-43E6AE41DD39}" destId="{05E50BFD-4904-465D-B8C7-CC91A3896442}" srcOrd="0" destOrd="0" presId="urn:microsoft.com/office/officeart/2016/7/layout/RepeatingBendingProcessNew"/>
    <dgm:cxn modelId="{399A5366-F3C0-453B-8755-8A63E47BEB45}" srcId="{BF348E76-71A0-48CF-B304-85ED53BB2474}" destId="{7FAF98E4-75BB-4FAB-A4C4-DEEEA310F1AB}" srcOrd="1" destOrd="0" parTransId="{A1C611F4-39F2-4CB2-A3E0-0F185650AF73}" sibTransId="{751CE274-7908-4D49-93AC-0D9C9295477B}"/>
    <dgm:cxn modelId="{AF80A94C-0129-463D-A429-33AE9F113725}" type="presOf" srcId="{BF348E76-71A0-48CF-B304-85ED53BB2474}" destId="{E9FB5320-C49B-4560-B01D-E12E28EB3443}" srcOrd="0" destOrd="0" presId="urn:microsoft.com/office/officeart/2016/7/layout/RepeatingBendingProcessNew"/>
    <dgm:cxn modelId="{231E8773-7435-4CFF-8AC6-2E1BE4577051}" type="presOf" srcId="{751CE274-7908-4D49-93AC-0D9C9295477B}" destId="{96A1C8DE-8D10-4C54-B915-4B0E07BD8054}" srcOrd="0" destOrd="0" presId="urn:microsoft.com/office/officeart/2016/7/layout/RepeatingBendingProcessNew"/>
    <dgm:cxn modelId="{EEC52F5A-2E8D-42BD-8470-9CD3EA7FF12E}" type="presOf" srcId="{26A7B0CE-139F-460F-B294-2B3BB2FB757A}" destId="{78A95039-B5F5-43D6-B5D7-2A91D42329F9}" srcOrd="0" destOrd="0" presId="urn:microsoft.com/office/officeart/2016/7/layout/RepeatingBendingProcessNew"/>
    <dgm:cxn modelId="{56CE348D-DDDA-4D70-88BB-A07D6C7CDD95}" type="presOf" srcId="{26A7B0CE-139F-460F-B294-2B3BB2FB757A}" destId="{9FD5AD45-E51F-447C-B24B-0FA7C52D146C}" srcOrd="1" destOrd="0" presId="urn:microsoft.com/office/officeart/2016/7/layout/RepeatingBendingProcessNew"/>
    <dgm:cxn modelId="{C6AC1C90-11BD-4FAA-92AE-E705B953873C}" type="presOf" srcId="{199B921D-FB2F-423C-87A6-69BB1AF2B0D8}" destId="{57F0CE0F-A5B7-4D50-B157-79981736C5E0}" srcOrd="0" destOrd="0" presId="urn:microsoft.com/office/officeart/2016/7/layout/RepeatingBendingProcessNew"/>
    <dgm:cxn modelId="{685638A2-5DC2-4C14-81E0-2AB9F24F88CC}" type="presOf" srcId="{F8440D4B-3195-4251-A483-5E9196BB5A5B}" destId="{962DE662-AAFE-4034-BFD6-E20F098419FC}" srcOrd="0" destOrd="0" presId="urn:microsoft.com/office/officeart/2016/7/layout/RepeatingBendingProcessNew"/>
    <dgm:cxn modelId="{A7D757BE-A470-46A6-B801-0B06356AB30E}" srcId="{BF348E76-71A0-48CF-B304-85ED53BB2474}" destId="{CAE52369-13C4-4B84-A272-28FD4BC271D0}" srcOrd="0" destOrd="0" parTransId="{2D49A7D8-DB03-402C-B3F1-2E6D7715B9D3}" sibTransId="{26A7B0CE-139F-460F-B294-2B3BB2FB757A}"/>
    <dgm:cxn modelId="{2376A9DB-E102-4B34-AA79-2540D733A79C}" type="presOf" srcId="{E07CC82F-DD1A-4B04-B2DB-1CE31860444A}" destId="{ACD28671-6A59-4BB6-8314-8003EA514016}" srcOrd="0" destOrd="0" presId="urn:microsoft.com/office/officeart/2016/7/layout/RepeatingBendingProcessNew"/>
    <dgm:cxn modelId="{CA8D02E9-63A3-446A-B911-721E12ABDB59}" srcId="{BF348E76-71A0-48CF-B304-85ED53BB2474}" destId="{E07CC82F-DD1A-4B04-B2DB-1CE31860444A}" srcOrd="3" destOrd="0" parTransId="{CE4CBF45-1C40-4F5B-90D9-8B42B6F5C4EB}" sibTransId="{F8440D4B-3195-4251-A483-5E9196BB5A5B}"/>
    <dgm:cxn modelId="{11F178EB-6BF7-4DEC-9D65-681EB68743DF}" type="presOf" srcId="{751CE274-7908-4D49-93AC-0D9C9295477B}" destId="{8D7C164B-981A-4279-AB56-20D49CC188BB}" srcOrd="1" destOrd="0" presId="urn:microsoft.com/office/officeart/2016/7/layout/RepeatingBendingProcessNew"/>
    <dgm:cxn modelId="{77943EF0-871C-4883-B0FB-6FCD49A006CE}" type="presOf" srcId="{F8440D4B-3195-4251-A483-5E9196BB5A5B}" destId="{2BC7983B-5C1B-453E-A869-B79FF4713DFC}" srcOrd="1" destOrd="0" presId="urn:microsoft.com/office/officeart/2016/7/layout/RepeatingBendingProcessNew"/>
    <dgm:cxn modelId="{0DCC5BF2-572E-4CB7-AC68-F3BE3A91E579}" srcId="{BF348E76-71A0-48CF-B304-85ED53BB2474}" destId="{6B007E7E-B868-4F28-BCAD-43E6AE41DD39}" srcOrd="2" destOrd="0" parTransId="{6328D9E7-AEDE-4D73-8639-0786A056B53D}" sibTransId="{199B921D-FB2F-423C-87A6-69BB1AF2B0D8}"/>
    <dgm:cxn modelId="{60FDADF3-E3E0-4940-A10B-026E6C6B5BC7}" type="presParOf" srcId="{E9FB5320-C49B-4560-B01D-E12E28EB3443}" destId="{576F6DB8-9DFB-4A09-A212-F11885DDE3F5}" srcOrd="0" destOrd="0" presId="urn:microsoft.com/office/officeart/2016/7/layout/RepeatingBendingProcessNew"/>
    <dgm:cxn modelId="{82531284-99F8-4F4C-BA91-E26F960C4F81}" type="presParOf" srcId="{E9FB5320-C49B-4560-B01D-E12E28EB3443}" destId="{78A95039-B5F5-43D6-B5D7-2A91D42329F9}" srcOrd="1" destOrd="0" presId="urn:microsoft.com/office/officeart/2016/7/layout/RepeatingBendingProcessNew"/>
    <dgm:cxn modelId="{9BE1EB05-DCF5-4F87-A66E-7EE29035C64D}" type="presParOf" srcId="{78A95039-B5F5-43D6-B5D7-2A91D42329F9}" destId="{9FD5AD45-E51F-447C-B24B-0FA7C52D146C}" srcOrd="0" destOrd="0" presId="urn:microsoft.com/office/officeart/2016/7/layout/RepeatingBendingProcessNew"/>
    <dgm:cxn modelId="{4A44D5AC-C5E6-4C91-A098-F3B243379DB3}" type="presParOf" srcId="{E9FB5320-C49B-4560-B01D-E12E28EB3443}" destId="{18FC5B7C-0147-4EC2-A235-5796FF46C6BF}" srcOrd="2" destOrd="0" presId="urn:microsoft.com/office/officeart/2016/7/layout/RepeatingBendingProcessNew"/>
    <dgm:cxn modelId="{98D04931-911D-4DC1-8BCE-C18285E9FB4F}" type="presParOf" srcId="{E9FB5320-C49B-4560-B01D-E12E28EB3443}" destId="{96A1C8DE-8D10-4C54-B915-4B0E07BD8054}" srcOrd="3" destOrd="0" presId="urn:microsoft.com/office/officeart/2016/7/layout/RepeatingBendingProcessNew"/>
    <dgm:cxn modelId="{06B0C2A2-7A8E-4B16-B86C-2D856A9F98C9}" type="presParOf" srcId="{96A1C8DE-8D10-4C54-B915-4B0E07BD8054}" destId="{8D7C164B-981A-4279-AB56-20D49CC188BB}" srcOrd="0" destOrd="0" presId="urn:microsoft.com/office/officeart/2016/7/layout/RepeatingBendingProcessNew"/>
    <dgm:cxn modelId="{406FE428-E761-4821-9D0D-73E328EBC316}" type="presParOf" srcId="{E9FB5320-C49B-4560-B01D-E12E28EB3443}" destId="{05E50BFD-4904-465D-B8C7-CC91A3896442}" srcOrd="4" destOrd="0" presId="urn:microsoft.com/office/officeart/2016/7/layout/RepeatingBendingProcessNew"/>
    <dgm:cxn modelId="{51232CA1-6792-486C-9CD1-324B42BE933B}" type="presParOf" srcId="{E9FB5320-C49B-4560-B01D-E12E28EB3443}" destId="{57F0CE0F-A5B7-4D50-B157-79981736C5E0}" srcOrd="5" destOrd="0" presId="urn:microsoft.com/office/officeart/2016/7/layout/RepeatingBendingProcessNew"/>
    <dgm:cxn modelId="{E89E59B7-8FC3-4428-8E52-BDE2A0D9A4F1}" type="presParOf" srcId="{57F0CE0F-A5B7-4D50-B157-79981736C5E0}" destId="{C8F5A528-BC0C-47C0-A993-8A3EA66602D4}" srcOrd="0" destOrd="0" presId="urn:microsoft.com/office/officeart/2016/7/layout/RepeatingBendingProcessNew"/>
    <dgm:cxn modelId="{8885056E-2AC6-4AD5-B4CC-874D7C29DA30}" type="presParOf" srcId="{E9FB5320-C49B-4560-B01D-E12E28EB3443}" destId="{ACD28671-6A59-4BB6-8314-8003EA514016}" srcOrd="6" destOrd="0" presId="urn:microsoft.com/office/officeart/2016/7/layout/RepeatingBendingProcessNew"/>
    <dgm:cxn modelId="{1BA6A144-3066-4F1E-A4D6-DAFFB17D0DEC}" type="presParOf" srcId="{E9FB5320-C49B-4560-B01D-E12E28EB3443}" destId="{962DE662-AAFE-4034-BFD6-E20F098419FC}" srcOrd="7" destOrd="0" presId="urn:microsoft.com/office/officeart/2016/7/layout/RepeatingBendingProcessNew"/>
    <dgm:cxn modelId="{4E377F95-4001-4B8B-8124-1236BD202A00}" type="presParOf" srcId="{962DE662-AAFE-4034-BFD6-E20F098419FC}" destId="{2BC7983B-5C1B-453E-A869-B79FF4713DFC}" srcOrd="0" destOrd="0" presId="urn:microsoft.com/office/officeart/2016/7/layout/RepeatingBendingProcessNew"/>
    <dgm:cxn modelId="{439267CA-0A90-41F8-B1BA-7233500D60C9}" type="presParOf" srcId="{E9FB5320-C49B-4560-B01D-E12E28EB3443}" destId="{5AD7B739-0A22-4906-91B0-61D683E46AA0}"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3576963-609F-45D3-B4A9-99483E82369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C8F07AD-FD3A-4652-85BF-F0DA69A98E70}">
      <dgm:prSet/>
      <dgm:spPr/>
      <dgm:t>
        <a:bodyPr/>
        <a:lstStyle/>
        <a:p>
          <a:r>
            <a:rPr lang="en-US"/>
            <a:t>Ini adalah output dari dua iterasi (epochs) pertama dari model yang dilatih dengan XGBoost, di mana "validation_0-logloss" mengacu pada nilai log-loss pada set data pelatihan dan "validation_1-logloss" mengacu pada nilai log-loss pada set data validasi.</a:t>
          </a:r>
        </a:p>
      </dgm:t>
    </dgm:pt>
    <dgm:pt modelId="{7B526520-4B01-4152-ACBB-6A5A1E439788}" type="parTrans" cxnId="{7E8B0DE9-3404-405D-B665-92607FE38B76}">
      <dgm:prSet/>
      <dgm:spPr/>
      <dgm:t>
        <a:bodyPr/>
        <a:lstStyle/>
        <a:p>
          <a:endParaRPr lang="en-US"/>
        </a:p>
      </dgm:t>
    </dgm:pt>
    <dgm:pt modelId="{340100EA-CE5B-47CF-87A2-A984C58F0AD7}" type="sibTrans" cxnId="{7E8B0DE9-3404-405D-B665-92607FE38B76}">
      <dgm:prSet/>
      <dgm:spPr/>
      <dgm:t>
        <a:bodyPr/>
        <a:lstStyle/>
        <a:p>
          <a:endParaRPr lang="en-US"/>
        </a:p>
      </dgm:t>
    </dgm:pt>
    <dgm:pt modelId="{337A0276-3349-45B4-87C6-0EEC4C2890D5}">
      <dgm:prSet/>
      <dgm:spPr/>
      <dgm:t>
        <a:bodyPr/>
        <a:lstStyle/>
        <a:p>
          <a:r>
            <a:rPr lang="en-US"/>
            <a:t>Log-loss adalah ukuran kinerja model untuk masalah klasifikasi, di mana semakin kecil nilai log-loss, semakin baik kinerja model.</a:t>
          </a:r>
        </a:p>
      </dgm:t>
    </dgm:pt>
    <dgm:pt modelId="{80175D55-3B4A-4CC2-98B9-B879C0BB1034}" type="parTrans" cxnId="{6C4A953F-0DB6-4FD1-9FC0-8CBBAA0E3FC6}">
      <dgm:prSet/>
      <dgm:spPr/>
      <dgm:t>
        <a:bodyPr/>
        <a:lstStyle/>
        <a:p>
          <a:endParaRPr lang="en-US"/>
        </a:p>
      </dgm:t>
    </dgm:pt>
    <dgm:pt modelId="{A2713F98-D13B-4ABE-9C7B-99483E25D192}" type="sibTrans" cxnId="{6C4A953F-0DB6-4FD1-9FC0-8CBBAA0E3FC6}">
      <dgm:prSet/>
      <dgm:spPr/>
      <dgm:t>
        <a:bodyPr/>
        <a:lstStyle/>
        <a:p>
          <a:endParaRPr lang="en-US"/>
        </a:p>
      </dgm:t>
    </dgm:pt>
    <dgm:pt modelId="{14782892-FE75-47D8-B005-0310ED956239}">
      <dgm:prSet/>
      <dgm:spPr/>
      <dgm:t>
        <a:bodyPr/>
        <a:lstStyle/>
        <a:p>
          <a:r>
            <a:rPr lang="en-US"/>
            <a:t>Dalam kasus ini, pada iterasi pertama, model mencapai log-loss sebesar 0,50650 pada set data pelatihan dan 0,55773 pada set data validasi. Pada iterasi kedua, model mencapai log-loss sebesar 0,39632 pada set data pelatihan dan 0,47680 pada set data validasi.</a:t>
          </a:r>
        </a:p>
      </dgm:t>
    </dgm:pt>
    <dgm:pt modelId="{B07C5D10-A259-4832-802A-970760AE385D}" type="parTrans" cxnId="{36EB4C3B-B065-4720-836C-C34D33345F33}">
      <dgm:prSet/>
      <dgm:spPr/>
      <dgm:t>
        <a:bodyPr/>
        <a:lstStyle/>
        <a:p>
          <a:endParaRPr lang="en-US"/>
        </a:p>
      </dgm:t>
    </dgm:pt>
    <dgm:pt modelId="{94EA04D6-D39D-42E8-80EF-9B95CDC52897}" type="sibTrans" cxnId="{36EB4C3B-B065-4720-836C-C34D33345F33}">
      <dgm:prSet/>
      <dgm:spPr/>
      <dgm:t>
        <a:bodyPr/>
        <a:lstStyle/>
        <a:p>
          <a:endParaRPr lang="en-US"/>
        </a:p>
      </dgm:t>
    </dgm:pt>
    <dgm:pt modelId="{FFFA20F3-61C1-4151-B8D2-7FF2176B5212}">
      <dgm:prSet/>
      <dgm:spPr/>
      <dgm:t>
        <a:bodyPr/>
        <a:lstStyle/>
        <a:p>
          <a:r>
            <a:rPr lang="en-US"/>
            <a:t>Secara umum, interpretasi dari output ini adalah bahwa model sedang dilatih dan peningkatan performa diharapkan dengan setiap iterasi berikutnya.</a:t>
          </a:r>
        </a:p>
      </dgm:t>
    </dgm:pt>
    <dgm:pt modelId="{42F0D6BB-C07C-4519-803C-8B9048FA9686}" type="parTrans" cxnId="{2D18934D-2E7A-4A2B-8600-60D5BF8908E0}">
      <dgm:prSet/>
      <dgm:spPr/>
      <dgm:t>
        <a:bodyPr/>
        <a:lstStyle/>
        <a:p>
          <a:endParaRPr lang="en-US"/>
        </a:p>
      </dgm:t>
    </dgm:pt>
    <dgm:pt modelId="{50FDB45C-A437-4271-B674-F58524EB6AD2}" type="sibTrans" cxnId="{2D18934D-2E7A-4A2B-8600-60D5BF8908E0}">
      <dgm:prSet/>
      <dgm:spPr/>
      <dgm:t>
        <a:bodyPr/>
        <a:lstStyle/>
        <a:p>
          <a:endParaRPr lang="en-US"/>
        </a:p>
      </dgm:t>
    </dgm:pt>
    <dgm:pt modelId="{9D2C41E1-4EED-4AEF-9D01-3EFF7148EE09}" type="pres">
      <dgm:prSet presAssocID="{B3576963-609F-45D3-B4A9-99483E82369E}" presName="linear" presStyleCnt="0">
        <dgm:presLayoutVars>
          <dgm:animLvl val="lvl"/>
          <dgm:resizeHandles val="exact"/>
        </dgm:presLayoutVars>
      </dgm:prSet>
      <dgm:spPr/>
    </dgm:pt>
    <dgm:pt modelId="{633AAC01-191F-4B20-9463-0AE38CB9D9C9}" type="pres">
      <dgm:prSet presAssocID="{2C8F07AD-FD3A-4652-85BF-F0DA69A98E70}" presName="parentText" presStyleLbl="node1" presStyleIdx="0" presStyleCnt="4">
        <dgm:presLayoutVars>
          <dgm:chMax val="0"/>
          <dgm:bulletEnabled val="1"/>
        </dgm:presLayoutVars>
      </dgm:prSet>
      <dgm:spPr/>
    </dgm:pt>
    <dgm:pt modelId="{FBB3DF43-C2F1-44A3-A31A-D214C3C57245}" type="pres">
      <dgm:prSet presAssocID="{340100EA-CE5B-47CF-87A2-A984C58F0AD7}" presName="spacer" presStyleCnt="0"/>
      <dgm:spPr/>
    </dgm:pt>
    <dgm:pt modelId="{D22631E9-0CE4-44CB-A8B9-68EA0F814596}" type="pres">
      <dgm:prSet presAssocID="{337A0276-3349-45B4-87C6-0EEC4C2890D5}" presName="parentText" presStyleLbl="node1" presStyleIdx="1" presStyleCnt="4">
        <dgm:presLayoutVars>
          <dgm:chMax val="0"/>
          <dgm:bulletEnabled val="1"/>
        </dgm:presLayoutVars>
      </dgm:prSet>
      <dgm:spPr/>
    </dgm:pt>
    <dgm:pt modelId="{D31D654E-0EC1-4919-8E43-C11FB8B49BA7}" type="pres">
      <dgm:prSet presAssocID="{A2713F98-D13B-4ABE-9C7B-99483E25D192}" presName="spacer" presStyleCnt="0"/>
      <dgm:spPr/>
    </dgm:pt>
    <dgm:pt modelId="{CB358D32-20AC-4DF3-B1B5-407396CFFDE9}" type="pres">
      <dgm:prSet presAssocID="{14782892-FE75-47D8-B005-0310ED956239}" presName="parentText" presStyleLbl="node1" presStyleIdx="2" presStyleCnt="4">
        <dgm:presLayoutVars>
          <dgm:chMax val="0"/>
          <dgm:bulletEnabled val="1"/>
        </dgm:presLayoutVars>
      </dgm:prSet>
      <dgm:spPr/>
    </dgm:pt>
    <dgm:pt modelId="{E1DFA0F9-68B1-406D-8D47-5BE43EEEEBB9}" type="pres">
      <dgm:prSet presAssocID="{94EA04D6-D39D-42E8-80EF-9B95CDC52897}" presName="spacer" presStyleCnt="0"/>
      <dgm:spPr/>
    </dgm:pt>
    <dgm:pt modelId="{9C86ED21-9A15-4540-A32F-E8CA5E614B0C}" type="pres">
      <dgm:prSet presAssocID="{FFFA20F3-61C1-4151-B8D2-7FF2176B5212}" presName="parentText" presStyleLbl="node1" presStyleIdx="3" presStyleCnt="4">
        <dgm:presLayoutVars>
          <dgm:chMax val="0"/>
          <dgm:bulletEnabled val="1"/>
        </dgm:presLayoutVars>
      </dgm:prSet>
      <dgm:spPr/>
    </dgm:pt>
  </dgm:ptLst>
  <dgm:cxnLst>
    <dgm:cxn modelId="{DA7BBB13-070D-447D-9066-159F2954DD0D}" type="presOf" srcId="{2C8F07AD-FD3A-4652-85BF-F0DA69A98E70}" destId="{633AAC01-191F-4B20-9463-0AE38CB9D9C9}" srcOrd="0" destOrd="0" presId="urn:microsoft.com/office/officeart/2005/8/layout/vList2"/>
    <dgm:cxn modelId="{F15CA51D-2310-4FAA-A98B-9D9F23FCA491}" type="presOf" srcId="{B3576963-609F-45D3-B4A9-99483E82369E}" destId="{9D2C41E1-4EED-4AEF-9D01-3EFF7148EE09}" srcOrd="0" destOrd="0" presId="urn:microsoft.com/office/officeart/2005/8/layout/vList2"/>
    <dgm:cxn modelId="{36EB4C3B-B065-4720-836C-C34D33345F33}" srcId="{B3576963-609F-45D3-B4A9-99483E82369E}" destId="{14782892-FE75-47D8-B005-0310ED956239}" srcOrd="2" destOrd="0" parTransId="{B07C5D10-A259-4832-802A-970760AE385D}" sibTransId="{94EA04D6-D39D-42E8-80EF-9B95CDC52897}"/>
    <dgm:cxn modelId="{6C4A953F-0DB6-4FD1-9FC0-8CBBAA0E3FC6}" srcId="{B3576963-609F-45D3-B4A9-99483E82369E}" destId="{337A0276-3349-45B4-87C6-0EEC4C2890D5}" srcOrd="1" destOrd="0" parTransId="{80175D55-3B4A-4CC2-98B9-B879C0BB1034}" sibTransId="{A2713F98-D13B-4ABE-9C7B-99483E25D192}"/>
    <dgm:cxn modelId="{2D18934D-2E7A-4A2B-8600-60D5BF8908E0}" srcId="{B3576963-609F-45D3-B4A9-99483E82369E}" destId="{FFFA20F3-61C1-4151-B8D2-7FF2176B5212}" srcOrd="3" destOrd="0" parTransId="{42F0D6BB-C07C-4519-803C-8B9048FA9686}" sibTransId="{50FDB45C-A437-4271-B674-F58524EB6AD2}"/>
    <dgm:cxn modelId="{A4BCD671-3C15-4EC9-B019-BC60DB0653ED}" type="presOf" srcId="{337A0276-3349-45B4-87C6-0EEC4C2890D5}" destId="{D22631E9-0CE4-44CB-A8B9-68EA0F814596}" srcOrd="0" destOrd="0" presId="urn:microsoft.com/office/officeart/2005/8/layout/vList2"/>
    <dgm:cxn modelId="{32B4257D-D1A4-4796-8078-B1F41B2D08E8}" type="presOf" srcId="{14782892-FE75-47D8-B005-0310ED956239}" destId="{CB358D32-20AC-4DF3-B1B5-407396CFFDE9}" srcOrd="0" destOrd="0" presId="urn:microsoft.com/office/officeart/2005/8/layout/vList2"/>
    <dgm:cxn modelId="{EF7E2FCB-625C-47BD-A177-C1B5D2F3AFBA}" type="presOf" srcId="{FFFA20F3-61C1-4151-B8D2-7FF2176B5212}" destId="{9C86ED21-9A15-4540-A32F-E8CA5E614B0C}" srcOrd="0" destOrd="0" presId="urn:microsoft.com/office/officeart/2005/8/layout/vList2"/>
    <dgm:cxn modelId="{7E8B0DE9-3404-405D-B665-92607FE38B76}" srcId="{B3576963-609F-45D3-B4A9-99483E82369E}" destId="{2C8F07AD-FD3A-4652-85BF-F0DA69A98E70}" srcOrd="0" destOrd="0" parTransId="{7B526520-4B01-4152-ACBB-6A5A1E439788}" sibTransId="{340100EA-CE5B-47CF-87A2-A984C58F0AD7}"/>
    <dgm:cxn modelId="{149805FB-BEA6-4A82-BE8F-CC37D571F117}" type="presParOf" srcId="{9D2C41E1-4EED-4AEF-9D01-3EFF7148EE09}" destId="{633AAC01-191F-4B20-9463-0AE38CB9D9C9}" srcOrd="0" destOrd="0" presId="urn:microsoft.com/office/officeart/2005/8/layout/vList2"/>
    <dgm:cxn modelId="{6CEEE6FD-0242-4FE1-8E95-D687E6096B7E}" type="presParOf" srcId="{9D2C41E1-4EED-4AEF-9D01-3EFF7148EE09}" destId="{FBB3DF43-C2F1-44A3-A31A-D214C3C57245}" srcOrd="1" destOrd="0" presId="urn:microsoft.com/office/officeart/2005/8/layout/vList2"/>
    <dgm:cxn modelId="{C904A3D1-ABDB-4084-9907-A72235F29BAA}" type="presParOf" srcId="{9D2C41E1-4EED-4AEF-9D01-3EFF7148EE09}" destId="{D22631E9-0CE4-44CB-A8B9-68EA0F814596}" srcOrd="2" destOrd="0" presId="urn:microsoft.com/office/officeart/2005/8/layout/vList2"/>
    <dgm:cxn modelId="{5102F48B-2235-4D3B-AB2B-457F0FE99A58}" type="presParOf" srcId="{9D2C41E1-4EED-4AEF-9D01-3EFF7148EE09}" destId="{D31D654E-0EC1-4919-8E43-C11FB8B49BA7}" srcOrd="3" destOrd="0" presId="urn:microsoft.com/office/officeart/2005/8/layout/vList2"/>
    <dgm:cxn modelId="{52BEFE5F-CC36-40A3-B842-6FE7B893A14E}" type="presParOf" srcId="{9D2C41E1-4EED-4AEF-9D01-3EFF7148EE09}" destId="{CB358D32-20AC-4DF3-B1B5-407396CFFDE9}" srcOrd="4" destOrd="0" presId="urn:microsoft.com/office/officeart/2005/8/layout/vList2"/>
    <dgm:cxn modelId="{E2C82A77-510C-4528-93FA-340C1059ED06}" type="presParOf" srcId="{9D2C41E1-4EED-4AEF-9D01-3EFF7148EE09}" destId="{E1DFA0F9-68B1-406D-8D47-5BE43EEEEBB9}" srcOrd="5" destOrd="0" presId="urn:microsoft.com/office/officeart/2005/8/layout/vList2"/>
    <dgm:cxn modelId="{FDCC988E-F2C3-4724-AAC9-8BD9401D5833}" type="presParOf" srcId="{9D2C41E1-4EED-4AEF-9D01-3EFF7148EE09}" destId="{9C86ED21-9A15-4540-A32F-E8CA5E614B0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1079092-933F-401B-95C0-4A46810B615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D6078D1-608E-4653-99D7-A3ED46841B77}">
      <dgm:prSet/>
      <dgm:spPr/>
      <dgm:t>
        <a:bodyPr/>
        <a:lstStyle/>
        <a:p>
          <a:r>
            <a:rPr lang="id-ID" dirty="0" err="1"/>
            <a:t>Accuracy</a:t>
          </a:r>
          <a:r>
            <a:rPr lang="id-ID" dirty="0"/>
            <a:t>: rasio dari banyaknya observasi yang diprediksi dengan tepat terhadap total observasi sebesar 84%.</a:t>
          </a:r>
          <a:endParaRPr lang="en-US" dirty="0"/>
        </a:p>
      </dgm:t>
    </dgm:pt>
    <dgm:pt modelId="{1BA27FE8-3E8A-4FC7-B9B0-F6A0ED9587AC}" type="parTrans" cxnId="{B05ECFFF-1EAA-4D8F-8665-C3F3860E457E}">
      <dgm:prSet/>
      <dgm:spPr/>
      <dgm:t>
        <a:bodyPr/>
        <a:lstStyle/>
        <a:p>
          <a:endParaRPr lang="en-US"/>
        </a:p>
      </dgm:t>
    </dgm:pt>
    <dgm:pt modelId="{D78F465E-251D-4973-9A8D-7F187285AB77}" type="sibTrans" cxnId="{B05ECFFF-1EAA-4D8F-8665-C3F3860E457E}">
      <dgm:prSet/>
      <dgm:spPr/>
      <dgm:t>
        <a:bodyPr/>
        <a:lstStyle/>
        <a:p>
          <a:endParaRPr lang="en-US"/>
        </a:p>
      </dgm:t>
    </dgm:pt>
    <dgm:pt modelId="{D1843676-DCC3-4833-B901-04693AA8F61F}">
      <dgm:prSet/>
      <dgm:spPr/>
      <dgm:t>
        <a:bodyPr/>
        <a:lstStyle/>
        <a:p>
          <a:r>
            <a:rPr lang="id-ID" dirty="0" err="1"/>
            <a:t>Precision</a:t>
          </a:r>
          <a:r>
            <a:rPr lang="id-ID" dirty="0"/>
            <a:t>: untuk observasi yang diprediksi dengan benar sebagai kelas positif (kelas 1) sebesar 71% dan untuk observasi yang diprediksi dengan benar sebagai kelas negatif (kelas 0) sebesar 89%.</a:t>
          </a:r>
          <a:endParaRPr lang="en-US" dirty="0"/>
        </a:p>
      </dgm:t>
    </dgm:pt>
    <dgm:pt modelId="{80305983-4514-47C2-AECD-15F3FCE49744}" type="parTrans" cxnId="{E7C9DE22-9D7B-41A1-A5C2-129BF1408ACF}">
      <dgm:prSet/>
      <dgm:spPr/>
      <dgm:t>
        <a:bodyPr/>
        <a:lstStyle/>
        <a:p>
          <a:endParaRPr lang="en-US"/>
        </a:p>
      </dgm:t>
    </dgm:pt>
    <dgm:pt modelId="{2ADCC368-675F-47AB-8BC4-7CE7DBB93262}" type="sibTrans" cxnId="{E7C9DE22-9D7B-41A1-A5C2-129BF1408ACF}">
      <dgm:prSet/>
      <dgm:spPr/>
      <dgm:t>
        <a:bodyPr/>
        <a:lstStyle/>
        <a:p>
          <a:endParaRPr lang="en-US"/>
        </a:p>
      </dgm:t>
    </dgm:pt>
    <dgm:pt modelId="{FC2AAA0B-098E-4DFD-9AB0-ECCE615F3056}">
      <dgm:prSet/>
      <dgm:spPr/>
      <dgm:t>
        <a:bodyPr/>
        <a:lstStyle/>
        <a:p>
          <a:r>
            <a:rPr lang="id-ID" dirty="0" err="1"/>
            <a:t>Recall</a:t>
          </a:r>
          <a:r>
            <a:rPr lang="id-ID" dirty="0"/>
            <a:t>: dari semua observasi yang merupakan kelas positif (kelas 1) sebesar 68% dapat diprediksi dengan tepat dan dari semua observasi yang merupakan kelas negatif (kelas 0) sebesar 90% dapat diprediksi dengan tepat.</a:t>
          </a:r>
          <a:endParaRPr lang="en-US" dirty="0"/>
        </a:p>
      </dgm:t>
    </dgm:pt>
    <dgm:pt modelId="{C3220984-2737-49B3-AAAB-8AE711F0A166}" type="parTrans" cxnId="{5C3485B1-2AEE-4C34-8BD9-0C7029809DCE}">
      <dgm:prSet/>
      <dgm:spPr/>
      <dgm:t>
        <a:bodyPr/>
        <a:lstStyle/>
        <a:p>
          <a:endParaRPr lang="en-US"/>
        </a:p>
      </dgm:t>
    </dgm:pt>
    <dgm:pt modelId="{8F7433C3-E4E3-4795-9E8D-6D547E247389}" type="sibTrans" cxnId="{5C3485B1-2AEE-4C34-8BD9-0C7029809DCE}">
      <dgm:prSet/>
      <dgm:spPr/>
      <dgm:t>
        <a:bodyPr/>
        <a:lstStyle/>
        <a:p>
          <a:endParaRPr lang="en-US"/>
        </a:p>
      </dgm:t>
    </dgm:pt>
    <dgm:pt modelId="{D80C3A39-FDD4-40B8-A691-B21AB7B9B690}">
      <dgm:prSet/>
      <dgm:spPr/>
      <dgm:t>
        <a:bodyPr/>
        <a:lstStyle/>
        <a:p>
          <a:r>
            <a:rPr lang="id-ID" dirty="0"/>
            <a:t>F1-score: 70% (kelas positif) dan 89% (kelas negatif), keduanya mendekati 1 </a:t>
          </a:r>
          <a:r>
            <a:rPr lang="id-ID" dirty="0" err="1"/>
            <a:t>dimana</a:t>
          </a:r>
          <a:r>
            <a:rPr lang="id-ID" dirty="0"/>
            <a:t> model memiliki presisi dan </a:t>
          </a:r>
          <a:r>
            <a:rPr lang="id-ID" dirty="0" err="1"/>
            <a:t>recall</a:t>
          </a:r>
          <a:r>
            <a:rPr lang="id-ID" dirty="0"/>
            <a:t> yang baik dalam memprediksi kelas.</a:t>
          </a:r>
          <a:endParaRPr lang="en-US" dirty="0"/>
        </a:p>
      </dgm:t>
    </dgm:pt>
    <dgm:pt modelId="{8EEF1BB6-C8D2-4609-9D15-AAC707C6C699}" type="parTrans" cxnId="{B1124A98-4FAB-4E7B-9600-ABCD7F60A3B6}">
      <dgm:prSet/>
      <dgm:spPr/>
      <dgm:t>
        <a:bodyPr/>
        <a:lstStyle/>
        <a:p>
          <a:endParaRPr lang="en-US"/>
        </a:p>
      </dgm:t>
    </dgm:pt>
    <dgm:pt modelId="{E8C1B8E6-8374-42AB-B032-74F560805A64}" type="sibTrans" cxnId="{B1124A98-4FAB-4E7B-9600-ABCD7F60A3B6}">
      <dgm:prSet/>
      <dgm:spPr/>
      <dgm:t>
        <a:bodyPr/>
        <a:lstStyle/>
        <a:p>
          <a:endParaRPr lang="en-US"/>
        </a:p>
      </dgm:t>
    </dgm:pt>
    <dgm:pt modelId="{CDB8DFE5-BDE2-41B7-8BDF-7D2D1DEF42D1}">
      <dgm:prSet/>
      <dgm:spPr/>
      <dgm:t>
        <a:bodyPr/>
        <a:lstStyle/>
        <a:p>
          <a:r>
            <a:rPr lang="id-ID" dirty="0" err="1"/>
            <a:t>Support</a:t>
          </a:r>
          <a:r>
            <a:rPr lang="id-ID" dirty="0"/>
            <a:t>: 221 observasi berada pada kelas negatif dan 79 observasi berada pada kelas positif.</a:t>
          </a:r>
          <a:endParaRPr lang="en-US" dirty="0"/>
        </a:p>
      </dgm:t>
    </dgm:pt>
    <dgm:pt modelId="{B0E7BA08-C32A-4858-BA80-302C92D62E39}" type="parTrans" cxnId="{F686F72E-ABCD-4B3A-8AFD-3DC55F96A077}">
      <dgm:prSet/>
      <dgm:spPr/>
      <dgm:t>
        <a:bodyPr/>
        <a:lstStyle/>
        <a:p>
          <a:endParaRPr lang="en-US"/>
        </a:p>
      </dgm:t>
    </dgm:pt>
    <dgm:pt modelId="{6470D854-D040-4ED6-B0DC-10BE3D6F877D}" type="sibTrans" cxnId="{F686F72E-ABCD-4B3A-8AFD-3DC55F96A077}">
      <dgm:prSet/>
      <dgm:spPr/>
      <dgm:t>
        <a:bodyPr/>
        <a:lstStyle/>
        <a:p>
          <a:endParaRPr lang="en-US"/>
        </a:p>
      </dgm:t>
    </dgm:pt>
    <dgm:pt modelId="{0F86E90B-C952-4701-8340-D622CFD8947D}">
      <dgm:prSet/>
      <dgm:spPr/>
      <dgm:t>
        <a:bodyPr/>
        <a:lstStyle/>
        <a:p>
          <a:r>
            <a:rPr lang="id-ID" dirty="0" err="1"/>
            <a:t>Macro</a:t>
          </a:r>
          <a:r>
            <a:rPr lang="id-ID" dirty="0"/>
            <a:t> </a:t>
          </a:r>
          <a:r>
            <a:rPr lang="id-ID" dirty="0" err="1"/>
            <a:t>average</a:t>
          </a:r>
          <a:r>
            <a:rPr lang="id-ID" dirty="0"/>
            <a:t>: untuk </a:t>
          </a:r>
          <a:r>
            <a:rPr lang="id-ID" dirty="0" err="1"/>
            <a:t>precision</a:t>
          </a:r>
          <a:r>
            <a:rPr lang="id-ID" dirty="0"/>
            <a:t>, </a:t>
          </a:r>
          <a:r>
            <a:rPr lang="id-ID" dirty="0" err="1"/>
            <a:t>recall</a:t>
          </a:r>
          <a:r>
            <a:rPr lang="id-ID" dirty="0"/>
            <a:t>, dan f1-score semua nilai mendekati 1 sehingga model memiliki kinerja yang baik dalam memprediksi kelas.</a:t>
          </a:r>
          <a:endParaRPr lang="en-US" dirty="0"/>
        </a:p>
      </dgm:t>
    </dgm:pt>
    <dgm:pt modelId="{7C7687BF-D525-45B3-BC00-A75FA491197B}" type="parTrans" cxnId="{A211A6F2-0970-4C8B-A302-2E15907F40D9}">
      <dgm:prSet/>
      <dgm:spPr/>
      <dgm:t>
        <a:bodyPr/>
        <a:lstStyle/>
        <a:p>
          <a:endParaRPr lang="en-US"/>
        </a:p>
      </dgm:t>
    </dgm:pt>
    <dgm:pt modelId="{14BA0D30-5FEF-4D2B-B063-8BE48128EFA4}" type="sibTrans" cxnId="{A211A6F2-0970-4C8B-A302-2E15907F40D9}">
      <dgm:prSet/>
      <dgm:spPr/>
      <dgm:t>
        <a:bodyPr/>
        <a:lstStyle/>
        <a:p>
          <a:endParaRPr lang="en-US"/>
        </a:p>
      </dgm:t>
    </dgm:pt>
    <dgm:pt modelId="{42766C79-DEC9-4183-9D68-98D9074C27ED}">
      <dgm:prSet/>
      <dgm:spPr/>
      <dgm:t>
        <a:bodyPr/>
        <a:lstStyle/>
        <a:p>
          <a:r>
            <a:rPr lang="id-ID" dirty="0" err="1"/>
            <a:t>Weighted</a:t>
          </a:r>
          <a:r>
            <a:rPr lang="id-ID" dirty="0"/>
            <a:t> </a:t>
          </a:r>
          <a:r>
            <a:rPr lang="id-ID" dirty="0" err="1"/>
            <a:t>average</a:t>
          </a:r>
          <a:r>
            <a:rPr lang="id-ID" dirty="0"/>
            <a:t>: untuk </a:t>
          </a:r>
          <a:r>
            <a:rPr lang="id-ID" dirty="0" err="1"/>
            <a:t>precision</a:t>
          </a:r>
          <a:r>
            <a:rPr lang="id-ID" dirty="0"/>
            <a:t>, </a:t>
          </a:r>
          <a:r>
            <a:rPr lang="id-ID" dirty="0" err="1"/>
            <a:t>recall</a:t>
          </a:r>
          <a:r>
            <a:rPr lang="id-ID" dirty="0"/>
            <a:t>, dan f1-score semua nilai mendekati 1 sehingga model memiliki kinerja yang baik dalam memprediksi semua kelas, terutama pada kelas-kelas yang sering muncul dalam data set.</a:t>
          </a:r>
          <a:endParaRPr lang="en-US" dirty="0"/>
        </a:p>
      </dgm:t>
    </dgm:pt>
    <dgm:pt modelId="{DFBC29DB-1B69-444C-813B-C794AC238930}" type="parTrans" cxnId="{69BF73F2-C1B0-418E-9423-33242663529E}">
      <dgm:prSet/>
      <dgm:spPr/>
      <dgm:t>
        <a:bodyPr/>
        <a:lstStyle/>
        <a:p>
          <a:endParaRPr lang="en-US"/>
        </a:p>
      </dgm:t>
    </dgm:pt>
    <dgm:pt modelId="{EC75A86A-3B84-4989-AA07-8A5D4D034D70}" type="sibTrans" cxnId="{69BF73F2-C1B0-418E-9423-33242663529E}">
      <dgm:prSet/>
      <dgm:spPr/>
      <dgm:t>
        <a:bodyPr/>
        <a:lstStyle/>
        <a:p>
          <a:endParaRPr lang="en-US"/>
        </a:p>
      </dgm:t>
    </dgm:pt>
    <dgm:pt modelId="{561D44CE-2A7E-4620-9BE0-9C90DE3050A0}" type="pres">
      <dgm:prSet presAssocID="{41079092-933F-401B-95C0-4A46810B6153}" presName="linear" presStyleCnt="0">
        <dgm:presLayoutVars>
          <dgm:animLvl val="lvl"/>
          <dgm:resizeHandles val="exact"/>
        </dgm:presLayoutVars>
      </dgm:prSet>
      <dgm:spPr/>
    </dgm:pt>
    <dgm:pt modelId="{608935DC-E08D-4C0D-A3D3-301ABFB346A4}" type="pres">
      <dgm:prSet presAssocID="{2D6078D1-608E-4653-99D7-A3ED46841B77}" presName="parentText" presStyleLbl="node1" presStyleIdx="0" presStyleCnt="7">
        <dgm:presLayoutVars>
          <dgm:chMax val="0"/>
          <dgm:bulletEnabled val="1"/>
        </dgm:presLayoutVars>
      </dgm:prSet>
      <dgm:spPr/>
    </dgm:pt>
    <dgm:pt modelId="{8065FB8A-E7CF-4F12-B3E7-BAA684B55521}" type="pres">
      <dgm:prSet presAssocID="{D78F465E-251D-4973-9A8D-7F187285AB77}" presName="spacer" presStyleCnt="0"/>
      <dgm:spPr/>
    </dgm:pt>
    <dgm:pt modelId="{188E59C9-3619-4687-9B03-E6804F168C9B}" type="pres">
      <dgm:prSet presAssocID="{D1843676-DCC3-4833-B901-04693AA8F61F}" presName="parentText" presStyleLbl="node1" presStyleIdx="1" presStyleCnt="7">
        <dgm:presLayoutVars>
          <dgm:chMax val="0"/>
          <dgm:bulletEnabled val="1"/>
        </dgm:presLayoutVars>
      </dgm:prSet>
      <dgm:spPr/>
    </dgm:pt>
    <dgm:pt modelId="{01E61D7F-FF3E-4A62-A4CA-BE0B489A855C}" type="pres">
      <dgm:prSet presAssocID="{2ADCC368-675F-47AB-8BC4-7CE7DBB93262}" presName="spacer" presStyleCnt="0"/>
      <dgm:spPr/>
    </dgm:pt>
    <dgm:pt modelId="{82D7B802-0B54-402D-82E6-5AC091CE4AD5}" type="pres">
      <dgm:prSet presAssocID="{FC2AAA0B-098E-4DFD-9AB0-ECCE615F3056}" presName="parentText" presStyleLbl="node1" presStyleIdx="2" presStyleCnt="7">
        <dgm:presLayoutVars>
          <dgm:chMax val="0"/>
          <dgm:bulletEnabled val="1"/>
        </dgm:presLayoutVars>
      </dgm:prSet>
      <dgm:spPr/>
    </dgm:pt>
    <dgm:pt modelId="{E3FFE371-3184-4B0F-932C-90E4014AD517}" type="pres">
      <dgm:prSet presAssocID="{8F7433C3-E4E3-4795-9E8D-6D547E247389}" presName="spacer" presStyleCnt="0"/>
      <dgm:spPr/>
    </dgm:pt>
    <dgm:pt modelId="{C92D4117-0CFF-4B54-8165-E1934EB5CFFD}" type="pres">
      <dgm:prSet presAssocID="{D80C3A39-FDD4-40B8-A691-B21AB7B9B690}" presName="parentText" presStyleLbl="node1" presStyleIdx="3" presStyleCnt="7">
        <dgm:presLayoutVars>
          <dgm:chMax val="0"/>
          <dgm:bulletEnabled val="1"/>
        </dgm:presLayoutVars>
      </dgm:prSet>
      <dgm:spPr/>
    </dgm:pt>
    <dgm:pt modelId="{87A2DC5B-7161-4C00-BFED-DDBBF263B6D0}" type="pres">
      <dgm:prSet presAssocID="{E8C1B8E6-8374-42AB-B032-74F560805A64}" presName="spacer" presStyleCnt="0"/>
      <dgm:spPr/>
    </dgm:pt>
    <dgm:pt modelId="{DF11F982-6A89-4957-BAB1-08A79423D73A}" type="pres">
      <dgm:prSet presAssocID="{CDB8DFE5-BDE2-41B7-8BDF-7D2D1DEF42D1}" presName="parentText" presStyleLbl="node1" presStyleIdx="4" presStyleCnt="7">
        <dgm:presLayoutVars>
          <dgm:chMax val="0"/>
          <dgm:bulletEnabled val="1"/>
        </dgm:presLayoutVars>
      </dgm:prSet>
      <dgm:spPr/>
    </dgm:pt>
    <dgm:pt modelId="{A1C3FF6E-BB80-4909-AD3E-94F6C77FC07B}" type="pres">
      <dgm:prSet presAssocID="{6470D854-D040-4ED6-B0DC-10BE3D6F877D}" presName="spacer" presStyleCnt="0"/>
      <dgm:spPr/>
    </dgm:pt>
    <dgm:pt modelId="{6DA4E22A-E5EE-49D3-9F9B-4A30D46AD5DD}" type="pres">
      <dgm:prSet presAssocID="{0F86E90B-C952-4701-8340-D622CFD8947D}" presName="parentText" presStyleLbl="node1" presStyleIdx="5" presStyleCnt="7">
        <dgm:presLayoutVars>
          <dgm:chMax val="0"/>
          <dgm:bulletEnabled val="1"/>
        </dgm:presLayoutVars>
      </dgm:prSet>
      <dgm:spPr/>
    </dgm:pt>
    <dgm:pt modelId="{999648ED-E94A-46AA-A6E9-96395D364BA4}" type="pres">
      <dgm:prSet presAssocID="{14BA0D30-5FEF-4D2B-B063-8BE48128EFA4}" presName="spacer" presStyleCnt="0"/>
      <dgm:spPr/>
    </dgm:pt>
    <dgm:pt modelId="{7B4BB417-F110-490F-B388-7477FF1F844A}" type="pres">
      <dgm:prSet presAssocID="{42766C79-DEC9-4183-9D68-98D9074C27ED}" presName="parentText" presStyleLbl="node1" presStyleIdx="6" presStyleCnt="7">
        <dgm:presLayoutVars>
          <dgm:chMax val="0"/>
          <dgm:bulletEnabled val="1"/>
        </dgm:presLayoutVars>
      </dgm:prSet>
      <dgm:spPr/>
    </dgm:pt>
  </dgm:ptLst>
  <dgm:cxnLst>
    <dgm:cxn modelId="{CEEBC208-5C15-4E4B-83FE-21A0FCB262F4}" type="presOf" srcId="{41079092-933F-401B-95C0-4A46810B6153}" destId="{561D44CE-2A7E-4620-9BE0-9C90DE3050A0}" srcOrd="0" destOrd="0" presId="urn:microsoft.com/office/officeart/2005/8/layout/vList2"/>
    <dgm:cxn modelId="{458E620F-10CD-4930-9434-98F9A4D8C65A}" type="presOf" srcId="{42766C79-DEC9-4183-9D68-98D9074C27ED}" destId="{7B4BB417-F110-490F-B388-7477FF1F844A}" srcOrd="0" destOrd="0" presId="urn:microsoft.com/office/officeart/2005/8/layout/vList2"/>
    <dgm:cxn modelId="{D9D6671B-3F15-453B-8A17-93BBB049B684}" type="presOf" srcId="{2D6078D1-608E-4653-99D7-A3ED46841B77}" destId="{608935DC-E08D-4C0D-A3D3-301ABFB346A4}" srcOrd="0" destOrd="0" presId="urn:microsoft.com/office/officeart/2005/8/layout/vList2"/>
    <dgm:cxn modelId="{E7C9DE22-9D7B-41A1-A5C2-129BF1408ACF}" srcId="{41079092-933F-401B-95C0-4A46810B6153}" destId="{D1843676-DCC3-4833-B901-04693AA8F61F}" srcOrd="1" destOrd="0" parTransId="{80305983-4514-47C2-AECD-15F3FCE49744}" sibTransId="{2ADCC368-675F-47AB-8BC4-7CE7DBB93262}"/>
    <dgm:cxn modelId="{E60C2E29-6AE8-4BBD-B013-47BA02E42BF0}" type="presOf" srcId="{D1843676-DCC3-4833-B901-04693AA8F61F}" destId="{188E59C9-3619-4687-9B03-E6804F168C9B}" srcOrd="0" destOrd="0" presId="urn:microsoft.com/office/officeart/2005/8/layout/vList2"/>
    <dgm:cxn modelId="{F686F72E-ABCD-4B3A-8AFD-3DC55F96A077}" srcId="{41079092-933F-401B-95C0-4A46810B6153}" destId="{CDB8DFE5-BDE2-41B7-8BDF-7D2D1DEF42D1}" srcOrd="4" destOrd="0" parTransId="{B0E7BA08-C32A-4858-BA80-302C92D62E39}" sibTransId="{6470D854-D040-4ED6-B0DC-10BE3D6F877D}"/>
    <dgm:cxn modelId="{2D45F14B-CEB0-4BB2-B6DD-23566C40ACB9}" type="presOf" srcId="{CDB8DFE5-BDE2-41B7-8BDF-7D2D1DEF42D1}" destId="{DF11F982-6A89-4957-BAB1-08A79423D73A}" srcOrd="0" destOrd="0" presId="urn:microsoft.com/office/officeart/2005/8/layout/vList2"/>
    <dgm:cxn modelId="{A81F4480-00E9-45D9-98C1-340FDEF1E9ED}" type="presOf" srcId="{D80C3A39-FDD4-40B8-A691-B21AB7B9B690}" destId="{C92D4117-0CFF-4B54-8165-E1934EB5CFFD}" srcOrd="0" destOrd="0" presId="urn:microsoft.com/office/officeart/2005/8/layout/vList2"/>
    <dgm:cxn modelId="{BE3D3A82-B0BB-4AF0-B631-E62A4C474F78}" type="presOf" srcId="{0F86E90B-C952-4701-8340-D622CFD8947D}" destId="{6DA4E22A-E5EE-49D3-9F9B-4A30D46AD5DD}" srcOrd="0" destOrd="0" presId="urn:microsoft.com/office/officeart/2005/8/layout/vList2"/>
    <dgm:cxn modelId="{B1124A98-4FAB-4E7B-9600-ABCD7F60A3B6}" srcId="{41079092-933F-401B-95C0-4A46810B6153}" destId="{D80C3A39-FDD4-40B8-A691-B21AB7B9B690}" srcOrd="3" destOrd="0" parTransId="{8EEF1BB6-C8D2-4609-9D15-AAC707C6C699}" sibTransId="{E8C1B8E6-8374-42AB-B032-74F560805A64}"/>
    <dgm:cxn modelId="{5C3485B1-2AEE-4C34-8BD9-0C7029809DCE}" srcId="{41079092-933F-401B-95C0-4A46810B6153}" destId="{FC2AAA0B-098E-4DFD-9AB0-ECCE615F3056}" srcOrd="2" destOrd="0" parTransId="{C3220984-2737-49B3-AAAB-8AE711F0A166}" sibTransId="{8F7433C3-E4E3-4795-9E8D-6D547E247389}"/>
    <dgm:cxn modelId="{69BF73F2-C1B0-418E-9423-33242663529E}" srcId="{41079092-933F-401B-95C0-4A46810B6153}" destId="{42766C79-DEC9-4183-9D68-98D9074C27ED}" srcOrd="6" destOrd="0" parTransId="{DFBC29DB-1B69-444C-813B-C794AC238930}" sibTransId="{EC75A86A-3B84-4989-AA07-8A5D4D034D70}"/>
    <dgm:cxn modelId="{A211A6F2-0970-4C8B-A302-2E15907F40D9}" srcId="{41079092-933F-401B-95C0-4A46810B6153}" destId="{0F86E90B-C952-4701-8340-D622CFD8947D}" srcOrd="5" destOrd="0" parTransId="{7C7687BF-D525-45B3-BC00-A75FA491197B}" sibTransId="{14BA0D30-5FEF-4D2B-B063-8BE48128EFA4}"/>
    <dgm:cxn modelId="{3376EEFB-B184-4305-AF10-E1C22A465D76}" type="presOf" srcId="{FC2AAA0B-098E-4DFD-9AB0-ECCE615F3056}" destId="{82D7B802-0B54-402D-82E6-5AC091CE4AD5}" srcOrd="0" destOrd="0" presId="urn:microsoft.com/office/officeart/2005/8/layout/vList2"/>
    <dgm:cxn modelId="{B05ECFFF-1EAA-4D8F-8665-C3F3860E457E}" srcId="{41079092-933F-401B-95C0-4A46810B6153}" destId="{2D6078D1-608E-4653-99D7-A3ED46841B77}" srcOrd="0" destOrd="0" parTransId="{1BA27FE8-3E8A-4FC7-B9B0-F6A0ED9587AC}" sibTransId="{D78F465E-251D-4973-9A8D-7F187285AB77}"/>
    <dgm:cxn modelId="{18D88920-C24C-4902-BDFE-CE097FF76B75}" type="presParOf" srcId="{561D44CE-2A7E-4620-9BE0-9C90DE3050A0}" destId="{608935DC-E08D-4C0D-A3D3-301ABFB346A4}" srcOrd="0" destOrd="0" presId="urn:microsoft.com/office/officeart/2005/8/layout/vList2"/>
    <dgm:cxn modelId="{5A81D4B4-A939-40A0-A279-106F8EC806AA}" type="presParOf" srcId="{561D44CE-2A7E-4620-9BE0-9C90DE3050A0}" destId="{8065FB8A-E7CF-4F12-B3E7-BAA684B55521}" srcOrd="1" destOrd="0" presId="urn:microsoft.com/office/officeart/2005/8/layout/vList2"/>
    <dgm:cxn modelId="{A1B625D0-8CF2-4030-AF71-46C847633D5F}" type="presParOf" srcId="{561D44CE-2A7E-4620-9BE0-9C90DE3050A0}" destId="{188E59C9-3619-4687-9B03-E6804F168C9B}" srcOrd="2" destOrd="0" presId="urn:microsoft.com/office/officeart/2005/8/layout/vList2"/>
    <dgm:cxn modelId="{4D90CC39-A719-4D6C-BD34-560F4C6D94F5}" type="presParOf" srcId="{561D44CE-2A7E-4620-9BE0-9C90DE3050A0}" destId="{01E61D7F-FF3E-4A62-A4CA-BE0B489A855C}" srcOrd="3" destOrd="0" presId="urn:microsoft.com/office/officeart/2005/8/layout/vList2"/>
    <dgm:cxn modelId="{D2096E73-8C37-4F9C-850F-E19426FF791E}" type="presParOf" srcId="{561D44CE-2A7E-4620-9BE0-9C90DE3050A0}" destId="{82D7B802-0B54-402D-82E6-5AC091CE4AD5}" srcOrd="4" destOrd="0" presId="urn:microsoft.com/office/officeart/2005/8/layout/vList2"/>
    <dgm:cxn modelId="{DA8E8C78-3701-4804-88B9-05669150AD85}" type="presParOf" srcId="{561D44CE-2A7E-4620-9BE0-9C90DE3050A0}" destId="{E3FFE371-3184-4B0F-932C-90E4014AD517}" srcOrd="5" destOrd="0" presId="urn:microsoft.com/office/officeart/2005/8/layout/vList2"/>
    <dgm:cxn modelId="{FA910016-1506-4C73-89EE-1B6031E0DCAD}" type="presParOf" srcId="{561D44CE-2A7E-4620-9BE0-9C90DE3050A0}" destId="{C92D4117-0CFF-4B54-8165-E1934EB5CFFD}" srcOrd="6" destOrd="0" presId="urn:microsoft.com/office/officeart/2005/8/layout/vList2"/>
    <dgm:cxn modelId="{1E43A45A-6F08-41A6-BDD7-3253AA5F99FC}" type="presParOf" srcId="{561D44CE-2A7E-4620-9BE0-9C90DE3050A0}" destId="{87A2DC5B-7161-4C00-BFED-DDBBF263B6D0}" srcOrd="7" destOrd="0" presId="urn:microsoft.com/office/officeart/2005/8/layout/vList2"/>
    <dgm:cxn modelId="{BECE6601-7416-4004-8BC8-4BDC65972689}" type="presParOf" srcId="{561D44CE-2A7E-4620-9BE0-9C90DE3050A0}" destId="{DF11F982-6A89-4957-BAB1-08A79423D73A}" srcOrd="8" destOrd="0" presId="urn:microsoft.com/office/officeart/2005/8/layout/vList2"/>
    <dgm:cxn modelId="{B24BCA81-CB28-42E6-B031-C6311DE3C86D}" type="presParOf" srcId="{561D44CE-2A7E-4620-9BE0-9C90DE3050A0}" destId="{A1C3FF6E-BB80-4909-AD3E-94F6C77FC07B}" srcOrd="9" destOrd="0" presId="urn:microsoft.com/office/officeart/2005/8/layout/vList2"/>
    <dgm:cxn modelId="{4E0DF45C-77F7-4EE9-844C-49A46BF4ED08}" type="presParOf" srcId="{561D44CE-2A7E-4620-9BE0-9C90DE3050A0}" destId="{6DA4E22A-E5EE-49D3-9F9B-4A30D46AD5DD}" srcOrd="10" destOrd="0" presId="urn:microsoft.com/office/officeart/2005/8/layout/vList2"/>
    <dgm:cxn modelId="{11BF85FA-3202-4374-9F08-9D44B2182B4E}" type="presParOf" srcId="{561D44CE-2A7E-4620-9BE0-9C90DE3050A0}" destId="{999648ED-E94A-46AA-A6E9-96395D364BA4}" srcOrd="11" destOrd="0" presId="urn:microsoft.com/office/officeart/2005/8/layout/vList2"/>
    <dgm:cxn modelId="{F057DE9F-D00A-4DB6-8314-852613210063}" type="presParOf" srcId="{561D44CE-2A7E-4620-9BE0-9C90DE3050A0}" destId="{7B4BB417-F110-490F-B388-7477FF1F844A}"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0253065-C778-49F2-840D-26B64732448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940C093-F0DD-4475-B796-535FD5802AEF}">
      <dgm:prSet/>
      <dgm:spPr/>
      <dgm:t>
        <a:bodyPr/>
        <a:lstStyle/>
        <a:p>
          <a:r>
            <a:rPr lang="en-US" dirty="0"/>
            <a:t>Pada </a:t>
          </a:r>
          <a:r>
            <a:rPr lang="en-US" dirty="0" err="1"/>
            <a:t>iterasi</a:t>
          </a:r>
          <a:r>
            <a:rPr lang="en-US" dirty="0"/>
            <a:t> ke-0, model </a:t>
          </a:r>
          <a:r>
            <a:rPr lang="en-US" dirty="0" err="1"/>
            <a:t>memiliki</a:t>
          </a:r>
          <a:r>
            <a:rPr lang="en-US" dirty="0"/>
            <a:t> AUC </a:t>
          </a:r>
          <a:r>
            <a:rPr lang="en-US" dirty="0" err="1"/>
            <a:t>sebesar</a:t>
          </a:r>
          <a:r>
            <a:rPr lang="en-US" dirty="0"/>
            <a:t> 0.89917 pada data </a:t>
          </a:r>
          <a:r>
            <a:rPr lang="en-US" dirty="0" err="1"/>
            <a:t>validasi</a:t>
          </a:r>
          <a:r>
            <a:rPr lang="en-US" dirty="0"/>
            <a:t> 0 dan AUC </a:t>
          </a:r>
          <a:r>
            <a:rPr lang="en-US" dirty="0" err="1"/>
            <a:t>sebesar</a:t>
          </a:r>
          <a:r>
            <a:rPr lang="en-US" dirty="0"/>
            <a:t> 0.79712 pada data </a:t>
          </a:r>
          <a:r>
            <a:rPr lang="en-US" dirty="0" err="1"/>
            <a:t>validasi</a:t>
          </a:r>
          <a:r>
            <a:rPr lang="en-US" dirty="0"/>
            <a:t> 1. Ini </a:t>
          </a:r>
          <a:r>
            <a:rPr lang="en-US" dirty="0" err="1"/>
            <a:t>menunjukkan</a:t>
          </a:r>
          <a:r>
            <a:rPr lang="en-US" dirty="0"/>
            <a:t> </a:t>
          </a:r>
          <a:r>
            <a:rPr lang="en-US" dirty="0" err="1"/>
            <a:t>bahwa</a:t>
          </a:r>
          <a:r>
            <a:rPr lang="en-US" dirty="0"/>
            <a:t> model </a:t>
          </a:r>
          <a:r>
            <a:rPr lang="en-US" dirty="0" err="1"/>
            <a:t>dapat</a:t>
          </a:r>
          <a:r>
            <a:rPr lang="en-US" dirty="0"/>
            <a:t> </a:t>
          </a:r>
          <a:r>
            <a:rPr lang="en-US" dirty="0" err="1"/>
            <a:t>membedakan</a:t>
          </a:r>
          <a:r>
            <a:rPr lang="en-US" dirty="0"/>
            <a:t> </a:t>
          </a:r>
          <a:r>
            <a:rPr lang="en-US" dirty="0" err="1"/>
            <a:t>antara</a:t>
          </a:r>
          <a:r>
            <a:rPr lang="en-US" dirty="0"/>
            <a:t> </a:t>
          </a:r>
          <a:r>
            <a:rPr lang="en-US" dirty="0" err="1"/>
            <a:t>kelas</a:t>
          </a:r>
          <a:r>
            <a:rPr lang="en-US" dirty="0"/>
            <a:t> </a:t>
          </a:r>
          <a:r>
            <a:rPr lang="en-US" dirty="0" err="1"/>
            <a:t>positif</a:t>
          </a:r>
          <a:r>
            <a:rPr lang="en-US" dirty="0"/>
            <a:t> dan </a:t>
          </a:r>
          <a:r>
            <a:rPr lang="en-US" dirty="0" err="1"/>
            <a:t>negatif</a:t>
          </a:r>
          <a:r>
            <a:rPr lang="en-US" dirty="0"/>
            <a:t> </a:t>
          </a:r>
          <a:r>
            <a:rPr lang="en-US" dirty="0" err="1"/>
            <a:t>dengan</a:t>
          </a:r>
          <a:r>
            <a:rPr lang="en-US" dirty="0"/>
            <a:t> </a:t>
          </a:r>
          <a:r>
            <a:rPr lang="en-US" dirty="0" err="1"/>
            <a:t>baik</a:t>
          </a:r>
          <a:r>
            <a:rPr lang="en-US" dirty="0"/>
            <a:t> pada data </a:t>
          </a:r>
          <a:r>
            <a:rPr lang="en-US" dirty="0" err="1"/>
            <a:t>validasi</a:t>
          </a:r>
          <a:r>
            <a:rPr lang="en-US" dirty="0"/>
            <a:t> 0, </a:t>
          </a:r>
          <a:r>
            <a:rPr lang="en-US" dirty="0" err="1"/>
            <a:t>namun</a:t>
          </a:r>
          <a:r>
            <a:rPr lang="en-US" dirty="0"/>
            <a:t> </a:t>
          </a:r>
          <a:r>
            <a:rPr lang="en-US" dirty="0" err="1"/>
            <a:t>tidak</a:t>
          </a:r>
          <a:r>
            <a:rPr lang="en-US" dirty="0"/>
            <a:t> </a:t>
          </a:r>
          <a:r>
            <a:rPr lang="en-US" dirty="0" err="1"/>
            <a:t>sebaik</a:t>
          </a:r>
          <a:r>
            <a:rPr lang="en-US" dirty="0"/>
            <a:t> pada data </a:t>
          </a:r>
          <a:r>
            <a:rPr lang="en-US" dirty="0" err="1"/>
            <a:t>validasi</a:t>
          </a:r>
          <a:r>
            <a:rPr lang="en-US" dirty="0"/>
            <a:t> 1. Ada </a:t>
          </a:r>
          <a:r>
            <a:rPr lang="en-US" dirty="0" err="1"/>
            <a:t>kemungkinan</a:t>
          </a:r>
          <a:r>
            <a:rPr lang="en-US" dirty="0"/>
            <a:t> </a:t>
          </a:r>
          <a:r>
            <a:rPr lang="en-US" dirty="0" err="1"/>
            <a:t>bahwa</a:t>
          </a:r>
          <a:r>
            <a:rPr lang="en-US" dirty="0"/>
            <a:t> model </a:t>
          </a:r>
          <a:r>
            <a:rPr lang="en-US" dirty="0" err="1"/>
            <a:t>mengalami</a:t>
          </a:r>
          <a:r>
            <a:rPr lang="en-US" dirty="0"/>
            <a:t> overfitting pada data </a:t>
          </a:r>
          <a:r>
            <a:rPr lang="en-US" dirty="0" err="1"/>
            <a:t>validasi</a:t>
          </a:r>
          <a:r>
            <a:rPr lang="en-US" dirty="0"/>
            <a:t> 0.</a:t>
          </a:r>
        </a:p>
      </dgm:t>
    </dgm:pt>
    <dgm:pt modelId="{BDCEB2B4-3FFB-415A-9DB0-B1A3BDDA8E87}" type="parTrans" cxnId="{82C61353-3C0F-4D9C-8FED-382146322EA4}">
      <dgm:prSet/>
      <dgm:spPr/>
      <dgm:t>
        <a:bodyPr/>
        <a:lstStyle/>
        <a:p>
          <a:endParaRPr lang="en-US"/>
        </a:p>
      </dgm:t>
    </dgm:pt>
    <dgm:pt modelId="{E34F5923-848F-4F2E-9819-6131841158E0}" type="sibTrans" cxnId="{82C61353-3C0F-4D9C-8FED-382146322EA4}">
      <dgm:prSet/>
      <dgm:spPr/>
      <dgm:t>
        <a:bodyPr/>
        <a:lstStyle/>
        <a:p>
          <a:endParaRPr lang="en-US"/>
        </a:p>
      </dgm:t>
    </dgm:pt>
    <dgm:pt modelId="{4B22AA19-BA9B-449F-BD41-BC3AF698ACE0}">
      <dgm:prSet/>
      <dgm:spPr/>
      <dgm:t>
        <a:bodyPr/>
        <a:lstStyle/>
        <a:p>
          <a:r>
            <a:rPr lang="en-US" dirty="0"/>
            <a:t>Pada </a:t>
          </a:r>
          <a:r>
            <a:rPr lang="en-US" dirty="0" err="1"/>
            <a:t>iterasi</a:t>
          </a:r>
          <a:r>
            <a:rPr lang="en-US" dirty="0"/>
            <a:t> ke-1, model </a:t>
          </a:r>
          <a:r>
            <a:rPr lang="en-US" dirty="0" err="1"/>
            <a:t>memiliki</a:t>
          </a:r>
          <a:r>
            <a:rPr lang="en-US" dirty="0"/>
            <a:t> AUC </a:t>
          </a:r>
          <a:r>
            <a:rPr lang="en-US" dirty="0" err="1"/>
            <a:t>sebesar</a:t>
          </a:r>
          <a:r>
            <a:rPr lang="en-US" dirty="0"/>
            <a:t> 0.93737 pada data </a:t>
          </a:r>
          <a:r>
            <a:rPr lang="en-US" dirty="0" err="1"/>
            <a:t>validasi</a:t>
          </a:r>
          <a:r>
            <a:rPr lang="en-US" dirty="0"/>
            <a:t> 0 dan AUC </a:t>
          </a:r>
          <a:r>
            <a:rPr lang="en-US" dirty="0" err="1"/>
            <a:t>sebesar</a:t>
          </a:r>
          <a:r>
            <a:rPr lang="en-US" dirty="0"/>
            <a:t> 0.83739 pada data </a:t>
          </a:r>
          <a:r>
            <a:rPr lang="en-US" dirty="0" err="1"/>
            <a:t>validasi</a:t>
          </a:r>
          <a:r>
            <a:rPr lang="en-US" dirty="0"/>
            <a:t> 1. Ini </a:t>
          </a:r>
          <a:r>
            <a:rPr lang="en-US" dirty="0" err="1"/>
            <a:t>menunjukkan</a:t>
          </a:r>
          <a:r>
            <a:rPr lang="en-US" dirty="0"/>
            <a:t> </a:t>
          </a:r>
          <a:r>
            <a:rPr lang="en-US" dirty="0" err="1"/>
            <a:t>bahwa</a:t>
          </a:r>
          <a:r>
            <a:rPr lang="en-US" dirty="0"/>
            <a:t> model </a:t>
          </a:r>
          <a:r>
            <a:rPr lang="en-US" dirty="0" err="1"/>
            <a:t>dapat</a:t>
          </a:r>
          <a:r>
            <a:rPr lang="en-US" dirty="0"/>
            <a:t> </a:t>
          </a:r>
          <a:r>
            <a:rPr lang="en-US" dirty="0" err="1"/>
            <a:t>membedakan</a:t>
          </a:r>
          <a:r>
            <a:rPr lang="en-US" dirty="0"/>
            <a:t> </a:t>
          </a:r>
          <a:r>
            <a:rPr lang="en-US" dirty="0" err="1"/>
            <a:t>antara</a:t>
          </a:r>
          <a:r>
            <a:rPr lang="en-US" dirty="0"/>
            <a:t> </a:t>
          </a:r>
          <a:r>
            <a:rPr lang="en-US" dirty="0" err="1"/>
            <a:t>kelas</a:t>
          </a:r>
          <a:r>
            <a:rPr lang="en-US" dirty="0"/>
            <a:t> </a:t>
          </a:r>
          <a:r>
            <a:rPr lang="en-US" dirty="0" err="1"/>
            <a:t>positif</a:t>
          </a:r>
          <a:r>
            <a:rPr lang="en-US" dirty="0"/>
            <a:t> dan </a:t>
          </a:r>
          <a:r>
            <a:rPr lang="en-US" dirty="0" err="1"/>
            <a:t>negatif</a:t>
          </a:r>
          <a:r>
            <a:rPr lang="en-US" dirty="0"/>
            <a:t> </a:t>
          </a:r>
          <a:r>
            <a:rPr lang="en-US" dirty="0" err="1"/>
            <a:t>dengan</a:t>
          </a:r>
          <a:r>
            <a:rPr lang="en-US" dirty="0"/>
            <a:t> </a:t>
          </a:r>
          <a:r>
            <a:rPr lang="en-US" dirty="0" err="1"/>
            <a:t>lebih</a:t>
          </a:r>
          <a:r>
            <a:rPr lang="en-US" dirty="0"/>
            <a:t> </a:t>
          </a:r>
          <a:r>
            <a:rPr lang="en-US" dirty="0" err="1"/>
            <a:t>baik</a:t>
          </a:r>
          <a:r>
            <a:rPr lang="en-US" dirty="0"/>
            <a:t> pada </a:t>
          </a:r>
          <a:r>
            <a:rPr lang="en-US" dirty="0" err="1"/>
            <a:t>kedua</a:t>
          </a:r>
          <a:r>
            <a:rPr lang="en-US" dirty="0"/>
            <a:t> data </a:t>
          </a:r>
          <a:r>
            <a:rPr lang="en-US" dirty="0" err="1"/>
            <a:t>validasi</a:t>
          </a:r>
          <a:r>
            <a:rPr lang="en-US" dirty="0"/>
            <a:t>, </a:t>
          </a:r>
          <a:r>
            <a:rPr lang="en-US" dirty="0" err="1"/>
            <a:t>namun</a:t>
          </a:r>
          <a:r>
            <a:rPr lang="en-US" dirty="0"/>
            <a:t> </a:t>
          </a:r>
          <a:r>
            <a:rPr lang="en-US" dirty="0" err="1"/>
            <a:t>masih</a:t>
          </a:r>
          <a:r>
            <a:rPr lang="en-US" dirty="0"/>
            <a:t> </a:t>
          </a:r>
          <a:r>
            <a:rPr lang="en-US" dirty="0" err="1"/>
            <a:t>terdapat</a:t>
          </a:r>
          <a:r>
            <a:rPr lang="en-US" dirty="0"/>
            <a:t> </a:t>
          </a:r>
          <a:r>
            <a:rPr lang="en-US" dirty="0" err="1"/>
            <a:t>perbedaan</a:t>
          </a:r>
          <a:r>
            <a:rPr lang="en-US" dirty="0"/>
            <a:t> </a:t>
          </a:r>
          <a:r>
            <a:rPr lang="en-US" dirty="0" err="1"/>
            <a:t>dalam</a:t>
          </a:r>
          <a:r>
            <a:rPr lang="en-US" dirty="0"/>
            <a:t> </a:t>
          </a:r>
          <a:r>
            <a:rPr lang="en-US" dirty="0" err="1"/>
            <a:t>kinerja</a:t>
          </a:r>
          <a:r>
            <a:rPr lang="en-US" dirty="0"/>
            <a:t> </a:t>
          </a:r>
          <a:r>
            <a:rPr lang="en-US" dirty="0" err="1"/>
            <a:t>antara</a:t>
          </a:r>
          <a:r>
            <a:rPr lang="en-US" dirty="0"/>
            <a:t> data </a:t>
          </a:r>
          <a:r>
            <a:rPr lang="en-US" dirty="0" err="1"/>
            <a:t>validasi</a:t>
          </a:r>
          <a:r>
            <a:rPr lang="en-US" dirty="0"/>
            <a:t> 0 dan 1.</a:t>
          </a:r>
        </a:p>
      </dgm:t>
    </dgm:pt>
    <dgm:pt modelId="{505C6FB2-3410-42D7-941D-BEB44957819B}" type="parTrans" cxnId="{7C44FF8C-A79C-490D-8609-A0D054777B38}">
      <dgm:prSet/>
      <dgm:spPr/>
      <dgm:t>
        <a:bodyPr/>
        <a:lstStyle/>
        <a:p>
          <a:endParaRPr lang="en-US"/>
        </a:p>
      </dgm:t>
    </dgm:pt>
    <dgm:pt modelId="{55CEDB5B-86B2-4BD0-A11A-B5D70B421C4C}" type="sibTrans" cxnId="{7C44FF8C-A79C-490D-8609-A0D054777B38}">
      <dgm:prSet/>
      <dgm:spPr/>
      <dgm:t>
        <a:bodyPr/>
        <a:lstStyle/>
        <a:p>
          <a:endParaRPr lang="en-US"/>
        </a:p>
      </dgm:t>
    </dgm:pt>
    <dgm:pt modelId="{3CB59F6F-444B-46AE-8225-8E10DEC3F572}">
      <dgm:prSet/>
      <dgm:spPr/>
      <dgm:t>
        <a:bodyPr/>
        <a:lstStyle/>
        <a:p>
          <a:r>
            <a:rPr lang="en-US" dirty="0" err="1"/>
            <a:t>Secara</a:t>
          </a:r>
          <a:r>
            <a:rPr lang="en-US" dirty="0"/>
            <a:t> </a:t>
          </a:r>
          <a:r>
            <a:rPr lang="en-US" dirty="0" err="1"/>
            <a:t>umum</a:t>
          </a:r>
          <a:r>
            <a:rPr lang="en-US" dirty="0"/>
            <a:t>, </a:t>
          </a:r>
          <a:r>
            <a:rPr lang="en-US" dirty="0" err="1"/>
            <a:t>semakin</a:t>
          </a:r>
          <a:r>
            <a:rPr lang="en-US" dirty="0"/>
            <a:t> </a:t>
          </a:r>
          <a:r>
            <a:rPr lang="en-US" dirty="0" err="1"/>
            <a:t>tinggi</a:t>
          </a:r>
          <a:r>
            <a:rPr lang="en-US" dirty="0"/>
            <a:t> </a:t>
          </a:r>
          <a:r>
            <a:rPr lang="en-US" dirty="0" err="1"/>
            <a:t>nilai</a:t>
          </a:r>
          <a:r>
            <a:rPr lang="en-US" dirty="0"/>
            <a:t> AUC, </a:t>
          </a:r>
          <a:r>
            <a:rPr lang="en-US" dirty="0" err="1"/>
            <a:t>semakin</a:t>
          </a:r>
          <a:r>
            <a:rPr lang="en-US" dirty="0"/>
            <a:t> </a:t>
          </a:r>
          <a:r>
            <a:rPr lang="en-US" dirty="0" err="1"/>
            <a:t>baik</a:t>
          </a:r>
          <a:r>
            <a:rPr lang="en-US" dirty="0"/>
            <a:t> </a:t>
          </a:r>
          <a:r>
            <a:rPr lang="en-US" dirty="0" err="1"/>
            <a:t>kinerja</a:t>
          </a:r>
          <a:r>
            <a:rPr lang="en-US" dirty="0"/>
            <a:t> model </a:t>
          </a:r>
          <a:r>
            <a:rPr lang="en-US" dirty="0" err="1"/>
            <a:t>dalam</a:t>
          </a:r>
          <a:r>
            <a:rPr lang="en-US" dirty="0"/>
            <a:t> </a:t>
          </a:r>
          <a:r>
            <a:rPr lang="en-US" dirty="0" err="1"/>
            <a:t>membedakan</a:t>
          </a:r>
          <a:r>
            <a:rPr lang="en-US" dirty="0"/>
            <a:t> </a:t>
          </a:r>
          <a:r>
            <a:rPr lang="en-US" dirty="0" err="1"/>
            <a:t>antara</a:t>
          </a:r>
          <a:r>
            <a:rPr lang="en-US" dirty="0"/>
            <a:t> </a:t>
          </a:r>
          <a:r>
            <a:rPr lang="en-US" dirty="0" err="1"/>
            <a:t>kelas</a:t>
          </a:r>
          <a:r>
            <a:rPr lang="en-US" dirty="0"/>
            <a:t> </a:t>
          </a:r>
          <a:r>
            <a:rPr lang="en-US" dirty="0" err="1"/>
            <a:t>positif</a:t>
          </a:r>
          <a:r>
            <a:rPr lang="en-US" dirty="0"/>
            <a:t> dan </a:t>
          </a:r>
          <a:r>
            <a:rPr lang="en-US" dirty="0" err="1"/>
            <a:t>negatif</a:t>
          </a:r>
          <a:r>
            <a:rPr lang="en-US" dirty="0"/>
            <a:t>.</a:t>
          </a:r>
        </a:p>
      </dgm:t>
    </dgm:pt>
    <dgm:pt modelId="{A2AAAA8B-ABDD-4BA6-B22C-8EE07A1F01BF}" type="parTrans" cxnId="{FF2E764C-4F1F-452A-A6A7-1D298BFB42EE}">
      <dgm:prSet/>
      <dgm:spPr/>
      <dgm:t>
        <a:bodyPr/>
        <a:lstStyle/>
        <a:p>
          <a:endParaRPr lang="en-US"/>
        </a:p>
      </dgm:t>
    </dgm:pt>
    <dgm:pt modelId="{D1CD6D2B-ED0F-4553-8C08-2F0AA157CD62}" type="sibTrans" cxnId="{FF2E764C-4F1F-452A-A6A7-1D298BFB42EE}">
      <dgm:prSet/>
      <dgm:spPr/>
      <dgm:t>
        <a:bodyPr/>
        <a:lstStyle/>
        <a:p>
          <a:endParaRPr lang="en-US"/>
        </a:p>
      </dgm:t>
    </dgm:pt>
    <dgm:pt modelId="{4EF48F7B-88FB-48DF-A1EF-74FD5740006B}" type="pres">
      <dgm:prSet presAssocID="{70253065-C778-49F2-840D-26B64732448A}" presName="linear" presStyleCnt="0">
        <dgm:presLayoutVars>
          <dgm:animLvl val="lvl"/>
          <dgm:resizeHandles val="exact"/>
        </dgm:presLayoutVars>
      </dgm:prSet>
      <dgm:spPr/>
    </dgm:pt>
    <dgm:pt modelId="{B2CA70F4-93BA-494C-BDB5-F5B070FDEDA7}" type="pres">
      <dgm:prSet presAssocID="{7940C093-F0DD-4475-B796-535FD5802AEF}" presName="parentText" presStyleLbl="node1" presStyleIdx="0" presStyleCnt="3">
        <dgm:presLayoutVars>
          <dgm:chMax val="0"/>
          <dgm:bulletEnabled val="1"/>
        </dgm:presLayoutVars>
      </dgm:prSet>
      <dgm:spPr/>
    </dgm:pt>
    <dgm:pt modelId="{AF23E916-0BE6-4516-A75E-A8CA468780B4}" type="pres">
      <dgm:prSet presAssocID="{E34F5923-848F-4F2E-9819-6131841158E0}" presName="spacer" presStyleCnt="0"/>
      <dgm:spPr/>
    </dgm:pt>
    <dgm:pt modelId="{6A870C9C-476E-4205-BCF0-873792CAB641}" type="pres">
      <dgm:prSet presAssocID="{4B22AA19-BA9B-449F-BD41-BC3AF698ACE0}" presName="parentText" presStyleLbl="node1" presStyleIdx="1" presStyleCnt="3">
        <dgm:presLayoutVars>
          <dgm:chMax val="0"/>
          <dgm:bulletEnabled val="1"/>
        </dgm:presLayoutVars>
      </dgm:prSet>
      <dgm:spPr/>
    </dgm:pt>
    <dgm:pt modelId="{6BBD00DB-A734-477E-9685-679A2743A118}" type="pres">
      <dgm:prSet presAssocID="{55CEDB5B-86B2-4BD0-A11A-B5D70B421C4C}" presName="spacer" presStyleCnt="0"/>
      <dgm:spPr/>
    </dgm:pt>
    <dgm:pt modelId="{2AFB8111-1641-4DD8-A787-4D0CF3CD27FC}" type="pres">
      <dgm:prSet presAssocID="{3CB59F6F-444B-46AE-8225-8E10DEC3F572}" presName="parentText" presStyleLbl="node1" presStyleIdx="2" presStyleCnt="3">
        <dgm:presLayoutVars>
          <dgm:chMax val="0"/>
          <dgm:bulletEnabled val="1"/>
        </dgm:presLayoutVars>
      </dgm:prSet>
      <dgm:spPr/>
    </dgm:pt>
  </dgm:ptLst>
  <dgm:cxnLst>
    <dgm:cxn modelId="{FF2E764C-4F1F-452A-A6A7-1D298BFB42EE}" srcId="{70253065-C778-49F2-840D-26B64732448A}" destId="{3CB59F6F-444B-46AE-8225-8E10DEC3F572}" srcOrd="2" destOrd="0" parTransId="{A2AAAA8B-ABDD-4BA6-B22C-8EE07A1F01BF}" sibTransId="{D1CD6D2B-ED0F-4553-8C08-2F0AA157CD62}"/>
    <dgm:cxn modelId="{B06FF56F-5E28-4AAA-BF04-517FF6787BF7}" type="presOf" srcId="{7940C093-F0DD-4475-B796-535FD5802AEF}" destId="{B2CA70F4-93BA-494C-BDB5-F5B070FDEDA7}" srcOrd="0" destOrd="0" presId="urn:microsoft.com/office/officeart/2005/8/layout/vList2"/>
    <dgm:cxn modelId="{82C61353-3C0F-4D9C-8FED-382146322EA4}" srcId="{70253065-C778-49F2-840D-26B64732448A}" destId="{7940C093-F0DD-4475-B796-535FD5802AEF}" srcOrd="0" destOrd="0" parTransId="{BDCEB2B4-3FFB-415A-9DB0-B1A3BDDA8E87}" sibTransId="{E34F5923-848F-4F2E-9819-6131841158E0}"/>
    <dgm:cxn modelId="{38134486-D373-4394-AA04-EB789AA7E022}" type="presOf" srcId="{3CB59F6F-444B-46AE-8225-8E10DEC3F572}" destId="{2AFB8111-1641-4DD8-A787-4D0CF3CD27FC}" srcOrd="0" destOrd="0" presId="urn:microsoft.com/office/officeart/2005/8/layout/vList2"/>
    <dgm:cxn modelId="{7C44FF8C-A79C-490D-8609-A0D054777B38}" srcId="{70253065-C778-49F2-840D-26B64732448A}" destId="{4B22AA19-BA9B-449F-BD41-BC3AF698ACE0}" srcOrd="1" destOrd="0" parTransId="{505C6FB2-3410-42D7-941D-BEB44957819B}" sibTransId="{55CEDB5B-86B2-4BD0-A11A-B5D70B421C4C}"/>
    <dgm:cxn modelId="{550E8D99-E107-452F-8E59-7EA1337E67CA}" type="presOf" srcId="{4B22AA19-BA9B-449F-BD41-BC3AF698ACE0}" destId="{6A870C9C-476E-4205-BCF0-873792CAB641}" srcOrd="0" destOrd="0" presId="urn:microsoft.com/office/officeart/2005/8/layout/vList2"/>
    <dgm:cxn modelId="{E5EE5AFD-56D3-4580-BB97-A1577E0010F9}" type="presOf" srcId="{70253065-C778-49F2-840D-26B64732448A}" destId="{4EF48F7B-88FB-48DF-A1EF-74FD5740006B}" srcOrd="0" destOrd="0" presId="urn:microsoft.com/office/officeart/2005/8/layout/vList2"/>
    <dgm:cxn modelId="{462B4D20-6ADD-418E-BE0A-EB86B22E5442}" type="presParOf" srcId="{4EF48F7B-88FB-48DF-A1EF-74FD5740006B}" destId="{B2CA70F4-93BA-494C-BDB5-F5B070FDEDA7}" srcOrd="0" destOrd="0" presId="urn:microsoft.com/office/officeart/2005/8/layout/vList2"/>
    <dgm:cxn modelId="{DC8A9AEE-3BB1-4164-9BD7-C3720F56C9F7}" type="presParOf" srcId="{4EF48F7B-88FB-48DF-A1EF-74FD5740006B}" destId="{AF23E916-0BE6-4516-A75E-A8CA468780B4}" srcOrd="1" destOrd="0" presId="urn:microsoft.com/office/officeart/2005/8/layout/vList2"/>
    <dgm:cxn modelId="{1EC9DB1B-8C7F-48BC-B07D-8708B300F4F0}" type="presParOf" srcId="{4EF48F7B-88FB-48DF-A1EF-74FD5740006B}" destId="{6A870C9C-476E-4205-BCF0-873792CAB641}" srcOrd="2" destOrd="0" presId="urn:microsoft.com/office/officeart/2005/8/layout/vList2"/>
    <dgm:cxn modelId="{E50F3C62-8568-4A68-9C25-6AC9BC04E419}" type="presParOf" srcId="{4EF48F7B-88FB-48DF-A1EF-74FD5740006B}" destId="{6BBD00DB-A734-477E-9685-679A2743A118}" srcOrd="3" destOrd="0" presId="urn:microsoft.com/office/officeart/2005/8/layout/vList2"/>
    <dgm:cxn modelId="{19CA0DFE-A082-4341-8B4F-2A583DBE1911}" type="presParOf" srcId="{4EF48F7B-88FB-48DF-A1EF-74FD5740006B}" destId="{2AFB8111-1641-4DD8-A787-4D0CF3CD27F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795167-269F-4DC3-A26C-31997264AE0D}">
      <dsp:nvSpPr>
        <dsp:cNvPr id="0" name=""/>
        <dsp:cNvSpPr/>
      </dsp:nvSpPr>
      <dsp:spPr>
        <a:xfrm>
          <a:off x="0" y="467799"/>
          <a:ext cx="10972800" cy="67567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id-ID" sz="1600" kern="1200"/>
            <a:t>Fraud asuransi terjadi ketika individu atau organisasi membuat klaim palsu kepada perusahaan asuransi dengan tujuan untuk memperoleh manfaat atau kompensasi finansial yang sebenarnya tidak mereka berhak terima</a:t>
          </a:r>
          <a:r>
            <a:rPr lang="id-ID" sz="1600" kern="1200">
              <a:latin typeface="Posterama"/>
            </a:rPr>
            <a:t> [1].</a:t>
          </a:r>
          <a:endParaRPr lang="en-US" sz="1600" kern="1200"/>
        </a:p>
      </dsp:txBody>
      <dsp:txXfrm>
        <a:off x="32984" y="500783"/>
        <a:ext cx="10906832" cy="609706"/>
      </dsp:txXfrm>
    </dsp:sp>
    <dsp:sp modelId="{0951B945-75E4-4505-8661-088459055EA8}">
      <dsp:nvSpPr>
        <dsp:cNvPr id="0" name=""/>
        <dsp:cNvSpPr/>
      </dsp:nvSpPr>
      <dsp:spPr>
        <a:xfrm>
          <a:off x="0" y="1189554"/>
          <a:ext cx="10972800" cy="675674"/>
        </a:xfrm>
        <a:prstGeom prst="roundRect">
          <a:avLst/>
        </a:prstGeom>
        <a:solidFill>
          <a:schemeClr val="accent2">
            <a:hueOff val="5144199"/>
            <a:satOff val="-3143"/>
            <a:lumOff val="-173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d-ID" sz="1600" kern="1200" err="1"/>
            <a:t>Fraud</a:t>
          </a:r>
          <a:r>
            <a:rPr lang="id-ID" sz="1600" kern="1200"/>
            <a:t> asuransi dapat terjadi dalam banyak bentuk, seperti:</a:t>
          </a:r>
          <a:endParaRPr lang="en-US" sz="1600" kern="1200"/>
        </a:p>
      </dsp:txBody>
      <dsp:txXfrm>
        <a:off x="32984" y="1222538"/>
        <a:ext cx="10906832" cy="609706"/>
      </dsp:txXfrm>
    </dsp:sp>
    <dsp:sp modelId="{9BE91954-A4EA-4371-8597-A3258CBEB8DF}">
      <dsp:nvSpPr>
        <dsp:cNvPr id="0" name=""/>
        <dsp:cNvSpPr/>
      </dsp:nvSpPr>
      <dsp:spPr>
        <a:xfrm>
          <a:off x="0" y="1865229"/>
          <a:ext cx="10972800" cy="1026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6"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id-ID" sz="1200" kern="1200"/>
            <a:t>Memalsukan kecelakaan atau cedera untuk mengumpulkan pembayaran asuransi</a:t>
          </a:r>
          <a:endParaRPr lang="en-US" sz="1200" kern="1200"/>
        </a:p>
        <a:p>
          <a:pPr marL="114300" lvl="1" indent="-114300" algn="l" defTabSz="533400">
            <a:lnSpc>
              <a:spcPct val="90000"/>
            </a:lnSpc>
            <a:spcBef>
              <a:spcPct val="0"/>
            </a:spcBef>
            <a:spcAft>
              <a:spcPct val="20000"/>
            </a:spcAft>
            <a:buChar char="•"/>
          </a:pPr>
          <a:r>
            <a:rPr lang="id-ID" sz="1200" kern="1200"/>
            <a:t>Memalsukan klaim asuransi dengan melebih-lebihkan kerusakan atau kerugian</a:t>
          </a:r>
          <a:endParaRPr lang="en-US" sz="1200" kern="1200"/>
        </a:p>
        <a:p>
          <a:pPr marL="114300" lvl="1" indent="-114300" algn="l" defTabSz="533400">
            <a:lnSpc>
              <a:spcPct val="90000"/>
            </a:lnSpc>
            <a:spcBef>
              <a:spcPct val="0"/>
            </a:spcBef>
            <a:spcAft>
              <a:spcPct val="20000"/>
            </a:spcAft>
            <a:buChar char="•"/>
          </a:pPr>
          <a:r>
            <a:rPr lang="id-ID" sz="1200" kern="1200"/>
            <a:t>Mengajukan dokumen atau </a:t>
          </a:r>
          <a:r>
            <a:rPr lang="id-ID" sz="1200" kern="1200" err="1"/>
            <a:t>kwitansi</a:t>
          </a:r>
          <a:r>
            <a:rPr lang="id-ID" sz="1200" kern="1200"/>
            <a:t> palsu untuk mendukung klaim</a:t>
          </a:r>
          <a:endParaRPr lang="en-US" sz="1200" kern="1200"/>
        </a:p>
        <a:p>
          <a:pPr marL="114300" lvl="1" indent="-114300" algn="l" defTabSz="533400">
            <a:lnSpc>
              <a:spcPct val="90000"/>
            </a:lnSpc>
            <a:spcBef>
              <a:spcPct val="0"/>
            </a:spcBef>
            <a:spcAft>
              <a:spcPct val="20000"/>
            </a:spcAft>
            <a:buChar char="•"/>
          </a:pPr>
          <a:r>
            <a:rPr lang="id-ID" sz="1200" kern="1200"/>
            <a:t>Memberikan informasi palsu tentang properti atau individu yang diasuransikan</a:t>
          </a:r>
          <a:endParaRPr lang="en-US" sz="1200" kern="1200"/>
        </a:p>
        <a:p>
          <a:pPr marL="114300" lvl="1" indent="-114300" algn="l" defTabSz="533400">
            <a:lnSpc>
              <a:spcPct val="90000"/>
            </a:lnSpc>
            <a:spcBef>
              <a:spcPct val="0"/>
            </a:spcBef>
            <a:spcAft>
              <a:spcPct val="20000"/>
            </a:spcAft>
            <a:buChar char="•"/>
          </a:pPr>
          <a:r>
            <a:rPr lang="id-ID" sz="1200" kern="1200"/>
            <a:t>Tidak melaporkan semua informasi yang relevan tentang klaim</a:t>
          </a:r>
        </a:p>
      </dsp:txBody>
      <dsp:txXfrm>
        <a:off x="0" y="1865229"/>
        <a:ext cx="10972800" cy="1026720"/>
      </dsp:txXfrm>
    </dsp:sp>
    <dsp:sp modelId="{6BDE65BA-7F4F-4EFD-8108-3135AB5AD000}">
      <dsp:nvSpPr>
        <dsp:cNvPr id="0" name=""/>
        <dsp:cNvSpPr/>
      </dsp:nvSpPr>
      <dsp:spPr>
        <a:xfrm>
          <a:off x="0" y="2891950"/>
          <a:ext cx="10972800" cy="675674"/>
        </a:xfrm>
        <a:prstGeom prst="roundRect">
          <a:avLst/>
        </a:prstGeom>
        <a:solidFill>
          <a:schemeClr val="accent2">
            <a:hueOff val="10288398"/>
            <a:satOff val="-6286"/>
            <a:lumOff val="-347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id-ID" sz="1600" kern="1200" err="1"/>
            <a:t>Fraud</a:t>
          </a:r>
          <a:r>
            <a:rPr lang="id-ID" sz="1600" kern="1200"/>
            <a:t> asuransi adalah tindakan ilegal yang dapat merugikan perusahaan asuransi. Perusahaan asuransi</a:t>
          </a:r>
          <a:r>
            <a:rPr lang="id-ID" sz="1600" kern="1200">
              <a:latin typeface="Posterama"/>
            </a:rPr>
            <a:t> perlu</a:t>
          </a:r>
          <a:r>
            <a:rPr lang="id-ID" sz="1600" kern="1200"/>
            <a:t> memiliki langkah-langkah untuk mendeteksi dan mencegah penipuan, seperti menyelidiki klaim dengan teliti</a:t>
          </a:r>
          <a:r>
            <a:rPr lang="id-ID" sz="1600" kern="1200">
              <a:latin typeface="Posterama"/>
            </a:rPr>
            <a:t> [1].</a:t>
          </a:r>
          <a:endParaRPr lang="id-ID" sz="1600" kern="1200"/>
        </a:p>
      </dsp:txBody>
      <dsp:txXfrm>
        <a:off x="32984" y="2924934"/>
        <a:ext cx="10906832" cy="6097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9DDC17-30D7-4383-8881-2D758E730575}">
      <dsp:nvSpPr>
        <dsp:cNvPr id="0" name=""/>
        <dsp:cNvSpPr/>
      </dsp:nvSpPr>
      <dsp:spPr>
        <a:xfrm>
          <a:off x="0" y="609777"/>
          <a:ext cx="5860924" cy="656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err="1"/>
            <a:t>Accuracy</a:t>
          </a:r>
          <a:r>
            <a:rPr lang="id-ID" sz="1200" kern="1200" dirty="0"/>
            <a:t>: rasio dari banyaknya observasi yang diprediksi dengan tepat terhadap total observasi sebesar 83%.</a:t>
          </a:r>
          <a:endParaRPr lang="en-US" sz="1200" kern="1200" dirty="0"/>
        </a:p>
      </dsp:txBody>
      <dsp:txXfrm>
        <a:off x="32041" y="641818"/>
        <a:ext cx="5796842" cy="592287"/>
      </dsp:txXfrm>
    </dsp:sp>
    <dsp:sp modelId="{A0EA9426-13DB-4AEB-BC49-E053F08AAE07}">
      <dsp:nvSpPr>
        <dsp:cNvPr id="0" name=""/>
        <dsp:cNvSpPr/>
      </dsp:nvSpPr>
      <dsp:spPr>
        <a:xfrm>
          <a:off x="0" y="1300707"/>
          <a:ext cx="5860924" cy="656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err="1"/>
            <a:t>Precision</a:t>
          </a:r>
          <a:r>
            <a:rPr lang="id-ID" sz="1200" kern="1200" dirty="0"/>
            <a:t>: untuk observasi yang diprediksi dengan benar sebagai kelas positif (kelas 1) sebesar 63% dan untuk observasi yang diprediksi dengan benar sebagai kelas negatif (kelas 0) sebesar 94%.</a:t>
          </a:r>
          <a:endParaRPr lang="en-US" sz="1200" kern="1200" dirty="0"/>
        </a:p>
      </dsp:txBody>
      <dsp:txXfrm>
        <a:off x="32041" y="1332748"/>
        <a:ext cx="5796842" cy="592287"/>
      </dsp:txXfrm>
    </dsp:sp>
    <dsp:sp modelId="{10302CA8-5C43-4078-BFBA-82F3044F2790}">
      <dsp:nvSpPr>
        <dsp:cNvPr id="0" name=""/>
        <dsp:cNvSpPr/>
      </dsp:nvSpPr>
      <dsp:spPr>
        <a:xfrm>
          <a:off x="0" y="1991637"/>
          <a:ext cx="5860924" cy="656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err="1"/>
            <a:t>Recall</a:t>
          </a:r>
          <a:r>
            <a:rPr lang="id-ID" sz="1200" kern="1200" dirty="0"/>
            <a:t>: dari semua observasi yang merupakan kelas positif (kelas 1) sebesar 85% dapat diprediksi dengan tepat dan dari semua observasi yang merupakan kelas negatif (kelas 0) sebesar 82% dapat diprediksi dengan tepat.</a:t>
          </a:r>
          <a:endParaRPr lang="en-US" sz="1200" kern="1200" dirty="0"/>
        </a:p>
      </dsp:txBody>
      <dsp:txXfrm>
        <a:off x="32041" y="2023678"/>
        <a:ext cx="5796842" cy="592287"/>
      </dsp:txXfrm>
    </dsp:sp>
    <dsp:sp modelId="{EDED3022-F840-450E-8F47-E94D227B6387}">
      <dsp:nvSpPr>
        <dsp:cNvPr id="0" name=""/>
        <dsp:cNvSpPr/>
      </dsp:nvSpPr>
      <dsp:spPr>
        <a:xfrm>
          <a:off x="0" y="2682567"/>
          <a:ext cx="5860924" cy="656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a:t>F1-score: 72% (kelas positif) dan 88% (kelas negatif), keduanya mendekati 1 </a:t>
          </a:r>
          <a:r>
            <a:rPr lang="id-ID" sz="1200" kern="1200" dirty="0" err="1"/>
            <a:t>dimana</a:t>
          </a:r>
          <a:r>
            <a:rPr lang="id-ID" sz="1200" kern="1200" dirty="0"/>
            <a:t> model memiliki presisi dan </a:t>
          </a:r>
          <a:r>
            <a:rPr lang="id-ID" sz="1200" kern="1200" dirty="0" err="1"/>
            <a:t>recall</a:t>
          </a:r>
          <a:r>
            <a:rPr lang="id-ID" sz="1200" kern="1200" dirty="0"/>
            <a:t> yang baik dalam memprediksi kelas.</a:t>
          </a:r>
          <a:endParaRPr lang="en-US" sz="1200" kern="1200" dirty="0"/>
        </a:p>
      </dsp:txBody>
      <dsp:txXfrm>
        <a:off x="32041" y="2714608"/>
        <a:ext cx="5796842" cy="592287"/>
      </dsp:txXfrm>
    </dsp:sp>
    <dsp:sp modelId="{8F06E369-DC00-40CA-9F34-005DB39C2C32}">
      <dsp:nvSpPr>
        <dsp:cNvPr id="0" name=""/>
        <dsp:cNvSpPr/>
      </dsp:nvSpPr>
      <dsp:spPr>
        <a:xfrm>
          <a:off x="0" y="3373497"/>
          <a:ext cx="5860924" cy="656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err="1"/>
            <a:t>Support</a:t>
          </a:r>
          <a:r>
            <a:rPr lang="id-ID" sz="1200" kern="1200" dirty="0"/>
            <a:t>: 221 observasi berada pada kelas negatif dan 79 observasi berada pada kelas positif.</a:t>
          </a:r>
          <a:endParaRPr lang="en-US" sz="1200" kern="1200" dirty="0"/>
        </a:p>
      </dsp:txBody>
      <dsp:txXfrm>
        <a:off x="32041" y="3405538"/>
        <a:ext cx="5796842" cy="592287"/>
      </dsp:txXfrm>
    </dsp:sp>
    <dsp:sp modelId="{893695A1-79D9-46F9-A7C6-5637D3F3438E}">
      <dsp:nvSpPr>
        <dsp:cNvPr id="0" name=""/>
        <dsp:cNvSpPr/>
      </dsp:nvSpPr>
      <dsp:spPr>
        <a:xfrm>
          <a:off x="0" y="4064426"/>
          <a:ext cx="5860924" cy="656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err="1"/>
            <a:t>Macro</a:t>
          </a:r>
          <a:r>
            <a:rPr lang="id-ID" sz="1200" kern="1200" dirty="0"/>
            <a:t> </a:t>
          </a:r>
          <a:r>
            <a:rPr lang="id-ID" sz="1200" kern="1200" dirty="0" err="1"/>
            <a:t>average</a:t>
          </a:r>
          <a:r>
            <a:rPr lang="id-ID" sz="1200" kern="1200" dirty="0"/>
            <a:t>: untuk </a:t>
          </a:r>
          <a:r>
            <a:rPr lang="id-ID" sz="1200" kern="1200" dirty="0" err="1"/>
            <a:t>precision</a:t>
          </a:r>
          <a:r>
            <a:rPr lang="id-ID" sz="1200" kern="1200" dirty="0"/>
            <a:t>, </a:t>
          </a:r>
          <a:r>
            <a:rPr lang="id-ID" sz="1200" kern="1200" dirty="0" err="1"/>
            <a:t>recall</a:t>
          </a:r>
          <a:r>
            <a:rPr lang="id-ID" sz="1200" kern="1200" dirty="0"/>
            <a:t>, dan f1-score semua nilai mendekati 1 sehingga model memiliki kinerja yang baik dalam memprediksi kelas.</a:t>
          </a:r>
          <a:endParaRPr lang="en-US" sz="1200" kern="1200" dirty="0"/>
        </a:p>
      </dsp:txBody>
      <dsp:txXfrm>
        <a:off x="32041" y="4096467"/>
        <a:ext cx="5796842" cy="592287"/>
      </dsp:txXfrm>
    </dsp:sp>
    <dsp:sp modelId="{086812C6-E279-4F6F-8540-EEFF4D64C1B9}">
      <dsp:nvSpPr>
        <dsp:cNvPr id="0" name=""/>
        <dsp:cNvSpPr/>
      </dsp:nvSpPr>
      <dsp:spPr>
        <a:xfrm>
          <a:off x="0" y="4755356"/>
          <a:ext cx="5860924" cy="656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err="1"/>
            <a:t>Weighted</a:t>
          </a:r>
          <a:r>
            <a:rPr lang="id-ID" sz="1200" kern="1200" dirty="0"/>
            <a:t> </a:t>
          </a:r>
          <a:r>
            <a:rPr lang="id-ID" sz="1200" kern="1200" dirty="0" err="1"/>
            <a:t>average</a:t>
          </a:r>
          <a:r>
            <a:rPr lang="id-ID" sz="1200" kern="1200" dirty="0"/>
            <a:t>: untuk </a:t>
          </a:r>
          <a:r>
            <a:rPr lang="id-ID" sz="1200" kern="1200" dirty="0" err="1"/>
            <a:t>precision</a:t>
          </a:r>
          <a:r>
            <a:rPr lang="id-ID" sz="1200" kern="1200" dirty="0"/>
            <a:t>, </a:t>
          </a:r>
          <a:r>
            <a:rPr lang="id-ID" sz="1200" kern="1200" dirty="0" err="1"/>
            <a:t>recall</a:t>
          </a:r>
          <a:r>
            <a:rPr lang="id-ID" sz="1200" kern="1200" dirty="0"/>
            <a:t>, dan f1-score semua nilai mendekati 1 sehingga model memiliki kinerja yang baik dalam memprediksi semua kelas, terutama pada kelas-kelas yang sering muncul dalam data set.</a:t>
          </a:r>
          <a:endParaRPr lang="en-US" sz="1200" kern="1200" dirty="0"/>
        </a:p>
      </dsp:txBody>
      <dsp:txXfrm>
        <a:off x="32041" y="4787397"/>
        <a:ext cx="5796842" cy="59228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26D77-8060-4553-B9A8-159A9278D02B}">
      <dsp:nvSpPr>
        <dsp:cNvPr id="0" name=""/>
        <dsp:cNvSpPr/>
      </dsp:nvSpPr>
      <dsp:spPr>
        <a:xfrm>
          <a:off x="0" y="609777"/>
          <a:ext cx="5860924" cy="656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err="1"/>
            <a:t>Accuracy</a:t>
          </a:r>
          <a:r>
            <a:rPr lang="id-ID" sz="1200" kern="1200" dirty="0"/>
            <a:t>: rasio dari banyaknya observasi yang diprediksi dengan tepat terhadap total observasi sebesar 83%.</a:t>
          </a:r>
          <a:endParaRPr lang="en-US" sz="1200" kern="1200" dirty="0"/>
        </a:p>
      </dsp:txBody>
      <dsp:txXfrm>
        <a:off x="32041" y="641818"/>
        <a:ext cx="5796842" cy="592287"/>
      </dsp:txXfrm>
    </dsp:sp>
    <dsp:sp modelId="{C5D988A5-7F55-4A1F-AE4B-3902F9AA90CA}">
      <dsp:nvSpPr>
        <dsp:cNvPr id="0" name=""/>
        <dsp:cNvSpPr/>
      </dsp:nvSpPr>
      <dsp:spPr>
        <a:xfrm>
          <a:off x="0" y="1300707"/>
          <a:ext cx="5860924" cy="656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err="1"/>
            <a:t>Precision</a:t>
          </a:r>
          <a:r>
            <a:rPr lang="id-ID" sz="1200" kern="1200" dirty="0"/>
            <a:t>: untuk observasi yang diprediksi dengan benar sebagai kelas positif (kelas 1) sebesar 62% dan untuk observasi yang diprediksi dengan benar sebagai kelas negatif (kelas 0) sebesar 95%.</a:t>
          </a:r>
          <a:endParaRPr lang="en-US" sz="1200" kern="1200" dirty="0"/>
        </a:p>
      </dsp:txBody>
      <dsp:txXfrm>
        <a:off x="32041" y="1332748"/>
        <a:ext cx="5796842" cy="592287"/>
      </dsp:txXfrm>
    </dsp:sp>
    <dsp:sp modelId="{9CCCAF66-E57F-4FF1-AC46-9924F4E7159B}">
      <dsp:nvSpPr>
        <dsp:cNvPr id="0" name=""/>
        <dsp:cNvSpPr/>
      </dsp:nvSpPr>
      <dsp:spPr>
        <a:xfrm>
          <a:off x="0" y="1991637"/>
          <a:ext cx="5860924" cy="656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err="1"/>
            <a:t>Recall</a:t>
          </a:r>
          <a:r>
            <a:rPr lang="id-ID" sz="1200" kern="1200" dirty="0"/>
            <a:t>: dari semua observasi yang merupakan kelas positif (kelas 1) sebesar 87% dapat diprediksi dengan tepat dan dari semua observasi yang merupakan kelas negatif (kelas 0) sebesar 81% dapat diprediksi dengan tepat.</a:t>
          </a:r>
          <a:endParaRPr lang="en-US" sz="1200" kern="1200" dirty="0"/>
        </a:p>
      </dsp:txBody>
      <dsp:txXfrm>
        <a:off x="32041" y="2023678"/>
        <a:ext cx="5796842" cy="592287"/>
      </dsp:txXfrm>
    </dsp:sp>
    <dsp:sp modelId="{04838DB8-7394-44A0-8F5E-93D142ADAA98}">
      <dsp:nvSpPr>
        <dsp:cNvPr id="0" name=""/>
        <dsp:cNvSpPr/>
      </dsp:nvSpPr>
      <dsp:spPr>
        <a:xfrm>
          <a:off x="0" y="2682567"/>
          <a:ext cx="5860924" cy="656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a:t>F1-score: 73% (kelas positif) dan 87% (kelas negatif), keduanya mendekati 1 </a:t>
          </a:r>
          <a:r>
            <a:rPr lang="id-ID" sz="1200" kern="1200" dirty="0" err="1"/>
            <a:t>dimana</a:t>
          </a:r>
          <a:r>
            <a:rPr lang="id-ID" sz="1200" kern="1200" dirty="0"/>
            <a:t> model memiliki presisi dan </a:t>
          </a:r>
          <a:r>
            <a:rPr lang="id-ID" sz="1200" kern="1200" dirty="0" err="1"/>
            <a:t>recall</a:t>
          </a:r>
          <a:r>
            <a:rPr lang="id-ID" sz="1200" kern="1200" dirty="0"/>
            <a:t> yang baik dalam memprediksi kelas.</a:t>
          </a:r>
          <a:endParaRPr lang="en-US" sz="1200" kern="1200" dirty="0"/>
        </a:p>
      </dsp:txBody>
      <dsp:txXfrm>
        <a:off x="32041" y="2714608"/>
        <a:ext cx="5796842" cy="592287"/>
      </dsp:txXfrm>
    </dsp:sp>
    <dsp:sp modelId="{2927EB04-8546-4714-9F5F-52DAF9C3EB59}">
      <dsp:nvSpPr>
        <dsp:cNvPr id="0" name=""/>
        <dsp:cNvSpPr/>
      </dsp:nvSpPr>
      <dsp:spPr>
        <a:xfrm>
          <a:off x="0" y="3373497"/>
          <a:ext cx="5860924" cy="656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err="1"/>
            <a:t>Support</a:t>
          </a:r>
          <a:r>
            <a:rPr lang="id-ID" sz="1200" kern="1200" dirty="0"/>
            <a:t>: 221 observasi berada pada kelas negatif dan 79 observasi berada pada kelas positif.</a:t>
          </a:r>
          <a:endParaRPr lang="en-US" sz="1200" kern="1200" dirty="0"/>
        </a:p>
      </dsp:txBody>
      <dsp:txXfrm>
        <a:off x="32041" y="3405538"/>
        <a:ext cx="5796842" cy="592287"/>
      </dsp:txXfrm>
    </dsp:sp>
    <dsp:sp modelId="{A3D3009A-22CE-4B84-8273-B93CBE601BCC}">
      <dsp:nvSpPr>
        <dsp:cNvPr id="0" name=""/>
        <dsp:cNvSpPr/>
      </dsp:nvSpPr>
      <dsp:spPr>
        <a:xfrm>
          <a:off x="0" y="4064426"/>
          <a:ext cx="5860924" cy="656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err="1"/>
            <a:t>Macro</a:t>
          </a:r>
          <a:r>
            <a:rPr lang="id-ID" sz="1200" kern="1200" dirty="0"/>
            <a:t> </a:t>
          </a:r>
          <a:r>
            <a:rPr lang="id-ID" sz="1200" kern="1200" dirty="0" err="1"/>
            <a:t>average</a:t>
          </a:r>
          <a:r>
            <a:rPr lang="id-ID" sz="1200" kern="1200" dirty="0"/>
            <a:t>: untuk </a:t>
          </a:r>
          <a:r>
            <a:rPr lang="id-ID" sz="1200" kern="1200" dirty="0" err="1"/>
            <a:t>precision</a:t>
          </a:r>
          <a:r>
            <a:rPr lang="id-ID" sz="1200" kern="1200" dirty="0"/>
            <a:t>, </a:t>
          </a:r>
          <a:r>
            <a:rPr lang="id-ID" sz="1200" kern="1200" dirty="0" err="1"/>
            <a:t>recall</a:t>
          </a:r>
          <a:r>
            <a:rPr lang="id-ID" sz="1200" kern="1200" dirty="0"/>
            <a:t>, dan f1-score semua nilai mendekati 1 sehingga model memiliki kinerja yang baik dalam memprediksi kelas.</a:t>
          </a:r>
          <a:endParaRPr lang="en-US" sz="1200" kern="1200" dirty="0"/>
        </a:p>
      </dsp:txBody>
      <dsp:txXfrm>
        <a:off x="32041" y="4096467"/>
        <a:ext cx="5796842" cy="592287"/>
      </dsp:txXfrm>
    </dsp:sp>
    <dsp:sp modelId="{8278003B-634D-497F-A571-E3D80C4B400A}">
      <dsp:nvSpPr>
        <dsp:cNvPr id="0" name=""/>
        <dsp:cNvSpPr/>
      </dsp:nvSpPr>
      <dsp:spPr>
        <a:xfrm>
          <a:off x="0" y="4755356"/>
          <a:ext cx="5860924" cy="656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err="1"/>
            <a:t>Weighted</a:t>
          </a:r>
          <a:r>
            <a:rPr lang="id-ID" sz="1200" kern="1200" dirty="0"/>
            <a:t> </a:t>
          </a:r>
          <a:r>
            <a:rPr lang="id-ID" sz="1200" kern="1200" dirty="0" err="1"/>
            <a:t>average</a:t>
          </a:r>
          <a:r>
            <a:rPr lang="id-ID" sz="1200" kern="1200" dirty="0"/>
            <a:t>: untuk </a:t>
          </a:r>
          <a:r>
            <a:rPr lang="id-ID" sz="1200" kern="1200" dirty="0" err="1"/>
            <a:t>precision</a:t>
          </a:r>
          <a:r>
            <a:rPr lang="id-ID" sz="1200" kern="1200" dirty="0"/>
            <a:t>, </a:t>
          </a:r>
          <a:r>
            <a:rPr lang="id-ID" sz="1200" kern="1200" dirty="0" err="1"/>
            <a:t>recall</a:t>
          </a:r>
          <a:r>
            <a:rPr lang="id-ID" sz="1200" kern="1200" dirty="0"/>
            <a:t>, dan f1-score semua nilai mendekati 1 sehingga model memiliki kinerja yang baik dalam memprediksi semua kelas, terutama pada kelas-kelas yang sering muncul dalam data set.</a:t>
          </a:r>
          <a:endParaRPr lang="en-US" sz="1200" kern="1200" dirty="0"/>
        </a:p>
      </dsp:txBody>
      <dsp:txXfrm>
        <a:off x="32041" y="4787397"/>
        <a:ext cx="5796842" cy="59228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26D77-8060-4553-B9A8-159A9278D02B}">
      <dsp:nvSpPr>
        <dsp:cNvPr id="0" name=""/>
        <dsp:cNvSpPr/>
      </dsp:nvSpPr>
      <dsp:spPr>
        <a:xfrm>
          <a:off x="0" y="136841"/>
          <a:ext cx="5860924" cy="7011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err="1"/>
            <a:t>Accuracy</a:t>
          </a:r>
          <a:r>
            <a:rPr lang="id-ID" sz="1200" kern="1200" dirty="0"/>
            <a:t>: rasio dari banyaknya observasi yang diprediksi dengan tepat terhadap total observasi sebesar 83%.</a:t>
          </a:r>
          <a:endParaRPr lang="en-US" sz="1200" kern="1200" dirty="0"/>
        </a:p>
      </dsp:txBody>
      <dsp:txXfrm>
        <a:off x="34226" y="171067"/>
        <a:ext cx="5792472" cy="632670"/>
      </dsp:txXfrm>
    </dsp:sp>
    <dsp:sp modelId="{C5D988A5-7F55-4A1F-AE4B-3902F9AA90CA}">
      <dsp:nvSpPr>
        <dsp:cNvPr id="0" name=""/>
        <dsp:cNvSpPr/>
      </dsp:nvSpPr>
      <dsp:spPr>
        <a:xfrm>
          <a:off x="0" y="872524"/>
          <a:ext cx="5860924" cy="7011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err="1"/>
            <a:t>Precision</a:t>
          </a:r>
          <a:r>
            <a:rPr lang="id-ID" sz="1200" kern="1200" dirty="0"/>
            <a:t>: untuk observasi yang diprediksi dengan benar sebagai kelas positif (kelas 1) sebesar </a:t>
          </a:r>
          <a:r>
            <a:rPr lang="id-ID" sz="1200" kern="1200" dirty="0">
              <a:latin typeface="Posterama"/>
            </a:rPr>
            <a:t>65</a:t>
          </a:r>
          <a:r>
            <a:rPr lang="id-ID" sz="1200" kern="1200" dirty="0"/>
            <a:t>% dan untuk observasi yang diprediksi dengan benar sebagai kelas negatif (kelas 0) sebesar </a:t>
          </a:r>
          <a:r>
            <a:rPr lang="id-ID" sz="1200" kern="1200" dirty="0">
              <a:latin typeface="Posterama"/>
            </a:rPr>
            <a:t>92</a:t>
          </a:r>
          <a:r>
            <a:rPr lang="id-ID" sz="1200" kern="1200" dirty="0"/>
            <a:t>%.</a:t>
          </a:r>
          <a:endParaRPr lang="en-US" sz="1200" kern="1200" dirty="0"/>
        </a:p>
      </dsp:txBody>
      <dsp:txXfrm>
        <a:off x="34226" y="906750"/>
        <a:ext cx="5792472" cy="632670"/>
      </dsp:txXfrm>
    </dsp:sp>
    <dsp:sp modelId="{9CCCAF66-E57F-4FF1-AC46-9924F4E7159B}">
      <dsp:nvSpPr>
        <dsp:cNvPr id="0" name=""/>
        <dsp:cNvSpPr/>
      </dsp:nvSpPr>
      <dsp:spPr>
        <a:xfrm>
          <a:off x="0" y="1608206"/>
          <a:ext cx="5860924" cy="7011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err="1"/>
            <a:t>Recall</a:t>
          </a:r>
          <a:r>
            <a:rPr lang="id-ID" sz="1200" kern="1200" dirty="0"/>
            <a:t>: dari semua observasi yang merupakan kelas positif (kelas 1) sebesar </a:t>
          </a:r>
          <a:r>
            <a:rPr lang="id-ID" sz="1200" kern="1200" dirty="0">
              <a:latin typeface="Posterama"/>
            </a:rPr>
            <a:t>78</a:t>
          </a:r>
          <a:r>
            <a:rPr lang="id-ID" sz="1200" kern="1200" dirty="0"/>
            <a:t>% dapat diprediksi dengan tepat dan dari semua observasi yang merupakan kelas negatif (kelas 0) sebesar </a:t>
          </a:r>
          <a:r>
            <a:rPr lang="id-ID" sz="1200" kern="1200" dirty="0">
              <a:latin typeface="Posterama"/>
            </a:rPr>
            <a:t>85</a:t>
          </a:r>
          <a:r>
            <a:rPr lang="id-ID" sz="1200" kern="1200" dirty="0"/>
            <a:t>% dapat diprediksi dengan tepat.</a:t>
          </a:r>
          <a:endParaRPr lang="en-US" sz="1200" kern="1200" dirty="0"/>
        </a:p>
      </dsp:txBody>
      <dsp:txXfrm>
        <a:off x="34226" y="1642432"/>
        <a:ext cx="5792472" cy="632670"/>
      </dsp:txXfrm>
    </dsp:sp>
    <dsp:sp modelId="{04838DB8-7394-44A0-8F5E-93D142ADAA98}">
      <dsp:nvSpPr>
        <dsp:cNvPr id="0" name=""/>
        <dsp:cNvSpPr/>
      </dsp:nvSpPr>
      <dsp:spPr>
        <a:xfrm>
          <a:off x="0" y="2343889"/>
          <a:ext cx="5860924" cy="7011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a:t>F1-score: </a:t>
          </a:r>
          <a:r>
            <a:rPr lang="id-ID" sz="1200" kern="1200" dirty="0">
              <a:latin typeface="Posterama"/>
            </a:rPr>
            <a:t>71</a:t>
          </a:r>
          <a:r>
            <a:rPr lang="id-ID" sz="1200" kern="1200" dirty="0"/>
            <a:t>% (kelas positif) dan </a:t>
          </a:r>
          <a:r>
            <a:rPr lang="id-ID" sz="1200" kern="1200" dirty="0">
              <a:latin typeface="Posterama"/>
            </a:rPr>
            <a:t>88</a:t>
          </a:r>
          <a:r>
            <a:rPr lang="id-ID" sz="1200" kern="1200" dirty="0"/>
            <a:t>% (kelas negatif), keduanya mendekati 1 </a:t>
          </a:r>
          <a:r>
            <a:rPr lang="id-ID" sz="1200" kern="1200" dirty="0" err="1"/>
            <a:t>dimana</a:t>
          </a:r>
          <a:r>
            <a:rPr lang="id-ID" sz="1200" kern="1200" dirty="0"/>
            <a:t> model memiliki presisi dan </a:t>
          </a:r>
          <a:r>
            <a:rPr lang="id-ID" sz="1200" kern="1200" dirty="0" err="1"/>
            <a:t>recall</a:t>
          </a:r>
          <a:r>
            <a:rPr lang="id-ID" sz="1200" kern="1200" dirty="0"/>
            <a:t> yang baik dalam memprediksi kelas.</a:t>
          </a:r>
          <a:endParaRPr lang="en-US" sz="1200" kern="1200" dirty="0"/>
        </a:p>
      </dsp:txBody>
      <dsp:txXfrm>
        <a:off x="34226" y="2378115"/>
        <a:ext cx="5792472" cy="632670"/>
      </dsp:txXfrm>
    </dsp:sp>
    <dsp:sp modelId="{2927EB04-8546-4714-9F5F-52DAF9C3EB59}">
      <dsp:nvSpPr>
        <dsp:cNvPr id="0" name=""/>
        <dsp:cNvSpPr/>
      </dsp:nvSpPr>
      <dsp:spPr>
        <a:xfrm>
          <a:off x="0" y="3079571"/>
          <a:ext cx="5860924" cy="7011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err="1"/>
            <a:t>Support</a:t>
          </a:r>
          <a:r>
            <a:rPr lang="id-ID" sz="1200" kern="1200" dirty="0"/>
            <a:t>: 221 observasi berada pada kelas negatif dan 79 observasi berada pada kelas positif.</a:t>
          </a:r>
          <a:endParaRPr lang="en-US" sz="1200" kern="1200" dirty="0"/>
        </a:p>
      </dsp:txBody>
      <dsp:txXfrm>
        <a:off x="34226" y="3113797"/>
        <a:ext cx="5792472" cy="632670"/>
      </dsp:txXfrm>
    </dsp:sp>
    <dsp:sp modelId="{A3D3009A-22CE-4B84-8273-B93CBE601BCC}">
      <dsp:nvSpPr>
        <dsp:cNvPr id="0" name=""/>
        <dsp:cNvSpPr/>
      </dsp:nvSpPr>
      <dsp:spPr>
        <a:xfrm>
          <a:off x="0" y="3815254"/>
          <a:ext cx="5860924" cy="7011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err="1"/>
            <a:t>Macro</a:t>
          </a:r>
          <a:r>
            <a:rPr lang="id-ID" sz="1200" kern="1200" dirty="0"/>
            <a:t> </a:t>
          </a:r>
          <a:r>
            <a:rPr lang="id-ID" sz="1200" kern="1200" dirty="0" err="1"/>
            <a:t>average</a:t>
          </a:r>
          <a:r>
            <a:rPr lang="id-ID" sz="1200" kern="1200" dirty="0"/>
            <a:t>: untuk </a:t>
          </a:r>
          <a:r>
            <a:rPr lang="id-ID" sz="1200" kern="1200" dirty="0" err="1"/>
            <a:t>precision</a:t>
          </a:r>
          <a:r>
            <a:rPr lang="id-ID" sz="1200" kern="1200" dirty="0"/>
            <a:t>, </a:t>
          </a:r>
          <a:r>
            <a:rPr lang="id-ID" sz="1200" kern="1200" dirty="0" err="1"/>
            <a:t>recall</a:t>
          </a:r>
          <a:r>
            <a:rPr lang="id-ID" sz="1200" kern="1200" dirty="0"/>
            <a:t>, dan f1-score semua nilai mendekati 1 sehingga model memiliki kinerja yang baik dalam memprediksi kelas.</a:t>
          </a:r>
          <a:endParaRPr lang="en-US" sz="1200" kern="1200" dirty="0"/>
        </a:p>
      </dsp:txBody>
      <dsp:txXfrm>
        <a:off x="34226" y="3849480"/>
        <a:ext cx="5792472" cy="632670"/>
      </dsp:txXfrm>
    </dsp:sp>
    <dsp:sp modelId="{8278003B-634D-497F-A571-E3D80C4B400A}">
      <dsp:nvSpPr>
        <dsp:cNvPr id="0" name=""/>
        <dsp:cNvSpPr/>
      </dsp:nvSpPr>
      <dsp:spPr>
        <a:xfrm>
          <a:off x="0" y="4550936"/>
          <a:ext cx="5860924" cy="7011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err="1"/>
            <a:t>Weighted</a:t>
          </a:r>
          <a:r>
            <a:rPr lang="id-ID" sz="1200" kern="1200" dirty="0"/>
            <a:t> </a:t>
          </a:r>
          <a:r>
            <a:rPr lang="id-ID" sz="1200" kern="1200" dirty="0" err="1"/>
            <a:t>average</a:t>
          </a:r>
          <a:r>
            <a:rPr lang="id-ID" sz="1200" kern="1200" dirty="0"/>
            <a:t>: untuk </a:t>
          </a:r>
          <a:r>
            <a:rPr lang="id-ID" sz="1200" kern="1200" dirty="0" err="1"/>
            <a:t>precision</a:t>
          </a:r>
          <a:r>
            <a:rPr lang="id-ID" sz="1200" kern="1200" dirty="0"/>
            <a:t>, </a:t>
          </a:r>
          <a:r>
            <a:rPr lang="id-ID" sz="1200" kern="1200" dirty="0" err="1"/>
            <a:t>recall</a:t>
          </a:r>
          <a:r>
            <a:rPr lang="id-ID" sz="1200" kern="1200" dirty="0"/>
            <a:t>, dan f1-score semua nilai mendekati 1 sehingga model memiliki kinerja yang baik dalam memprediksi semua kelas, terutama pada kelas-kelas yang sering muncul dalam data set.</a:t>
          </a:r>
          <a:endParaRPr lang="en-US" sz="1200" kern="1200" dirty="0"/>
        </a:p>
      </dsp:txBody>
      <dsp:txXfrm>
        <a:off x="34226" y="4585162"/>
        <a:ext cx="5792472" cy="63267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26D77-8060-4553-B9A8-159A9278D02B}">
      <dsp:nvSpPr>
        <dsp:cNvPr id="0" name=""/>
        <dsp:cNvSpPr/>
      </dsp:nvSpPr>
      <dsp:spPr>
        <a:xfrm>
          <a:off x="0" y="172161"/>
          <a:ext cx="5860924" cy="6910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err="1"/>
            <a:t>Accuracy</a:t>
          </a:r>
          <a:r>
            <a:rPr lang="id-ID" sz="1200" kern="1200" dirty="0"/>
            <a:t>: rasio dari banyaknya observasi yang diprediksi dengan tepat terhadap total observasi sebesar </a:t>
          </a:r>
          <a:r>
            <a:rPr lang="id-ID" sz="1200" kern="1200" dirty="0">
              <a:latin typeface="Posterama"/>
            </a:rPr>
            <a:t>81</a:t>
          </a:r>
          <a:r>
            <a:rPr lang="id-ID" sz="1200" kern="1200" dirty="0"/>
            <a:t>%.</a:t>
          </a:r>
          <a:endParaRPr lang="en-US" sz="1200" kern="1200" dirty="0"/>
        </a:p>
      </dsp:txBody>
      <dsp:txXfrm>
        <a:off x="33733" y="205894"/>
        <a:ext cx="5793458" cy="623565"/>
      </dsp:txXfrm>
    </dsp:sp>
    <dsp:sp modelId="{C5D988A5-7F55-4A1F-AE4B-3902F9AA90CA}">
      <dsp:nvSpPr>
        <dsp:cNvPr id="0" name=""/>
        <dsp:cNvSpPr/>
      </dsp:nvSpPr>
      <dsp:spPr>
        <a:xfrm>
          <a:off x="0" y="897752"/>
          <a:ext cx="5860924" cy="6910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err="1"/>
            <a:t>Precision</a:t>
          </a:r>
          <a:r>
            <a:rPr lang="id-ID" sz="1200" kern="1200" dirty="0"/>
            <a:t>: untuk observasi yang diprediksi dengan benar sebagai kelas positif (kelas 1) sebesar </a:t>
          </a:r>
          <a:r>
            <a:rPr lang="id-ID" sz="1200" kern="1200" dirty="0">
              <a:latin typeface="Posterama"/>
            </a:rPr>
            <a:t>61</a:t>
          </a:r>
          <a:r>
            <a:rPr lang="id-ID" sz="1200" kern="1200" dirty="0"/>
            <a:t>% dan untuk observasi yang diprediksi dengan benar sebagai kelas negatif (kelas 0) sebesar </a:t>
          </a:r>
          <a:r>
            <a:rPr lang="id-ID" sz="1200" kern="1200" dirty="0">
              <a:latin typeface="Posterama"/>
            </a:rPr>
            <a:t>90</a:t>
          </a:r>
          <a:r>
            <a:rPr lang="id-ID" sz="1200" kern="1200" dirty="0"/>
            <a:t>%.</a:t>
          </a:r>
          <a:endParaRPr lang="en-US" sz="1200" kern="1200" dirty="0"/>
        </a:p>
      </dsp:txBody>
      <dsp:txXfrm>
        <a:off x="33733" y="931485"/>
        <a:ext cx="5793458" cy="623565"/>
      </dsp:txXfrm>
    </dsp:sp>
    <dsp:sp modelId="{9CCCAF66-E57F-4FF1-AC46-9924F4E7159B}">
      <dsp:nvSpPr>
        <dsp:cNvPr id="0" name=""/>
        <dsp:cNvSpPr/>
      </dsp:nvSpPr>
      <dsp:spPr>
        <a:xfrm>
          <a:off x="0" y="1623343"/>
          <a:ext cx="5860924" cy="6910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err="1"/>
            <a:t>Recall</a:t>
          </a:r>
          <a:r>
            <a:rPr lang="id-ID" sz="1200" kern="1200" dirty="0"/>
            <a:t>: dari semua observasi yang merupakan kelas positif (kelas 1) sebesar </a:t>
          </a:r>
          <a:r>
            <a:rPr lang="id-ID" sz="1200" kern="1200" dirty="0">
              <a:latin typeface="Posterama"/>
            </a:rPr>
            <a:t>73</a:t>
          </a:r>
          <a:r>
            <a:rPr lang="id-ID" sz="1200" kern="1200" dirty="0"/>
            <a:t>% dapat diprediksi dengan tepat dan dari semua observasi yang merupakan kelas negatif (kelas 0) sebesar </a:t>
          </a:r>
          <a:r>
            <a:rPr lang="id-ID" sz="1200" kern="1200" dirty="0">
              <a:latin typeface="Posterama"/>
            </a:rPr>
            <a:t>83</a:t>
          </a:r>
          <a:r>
            <a:rPr lang="id-ID" sz="1200" kern="1200" dirty="0"/>
            <a:t>% dapat diprediksi dengan tepat.</a:t>
          </a:r>
          <a:endParaRPr lang="en-US" sz="1200" kern="1200" dirty="0"/>
        </a:p>
      </dsp:txBody>
      <dsp:txXfrm>
        <a:off x="33733" y="1657076"/>
        <a:ext cx="5793458" cy="623565"/>
      </dsp:txXfrm>
    </dsp:sp>
    <dsp:sp modelId="{04838DB8-7394-44A0-8F5E-93D142ADAA98}">
      <dsp:nvSpPr>
        <dsp:cNvPr id="0" name=""/>
        <dsp:cNvSpPr/>
      </dsp:nvSpPr>
      <dsp:spPr>
        <a:xfrm>
          <a:off x="0" y="2348934"/>
          <a:ext cx="5860924" cy="6910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a:t>F1-score: </a:t>
          </a:r>
          <a:r>
            <a:rPr lang="id-ID" sz="1200" kern="1200" dirty="0">
              <a:latin typeface="Posterama"/>
            </a:rPr>
            <a:t>67</a:t>
          </a:r>
          <a:r>
            <a:rPr lang="id-ID" sz="1200" kern="1200" dirty="0"/>
            <a:t>% (kelas positif) dan </a:t>
          </a:r>
          <a:r>
            <a:rPr lang="id-ID" sz="1200" kern="1200" dirty="0">
              <a:latin typeface="Posterama"/>
            </a:rPr>
            <a:t>86</a:t>
          </a:r>
          <a:r>
            <a:rPr lang="id-ID" sz="1200" kern="1200" dirty="0"/>
            <a:t>% (kelas negatif), keduanya mendekati 1 </a:t>
          </a:r>
          <a:r>
            <a:rPr lang="id-ID" sz="1200" kern="1200" dirty="0" err="1"/>
            <a:t>dimana</a:t>
          </a:r>
          <a:r>
            <a:rPr lang="id-ID" sz="1200" kern="1200" dirty="0"/>
            <a:t> model memiliki presisi dan </a:t>
          </a:r>
          <a:r>
            <a:rPr lang="id-ID" sz="1200" kern="1200" dirty="0" err="1"/>
            <a:t>recall</a:t>
          </a:r>
          <a:r>
            <a:rPr lang="id-ID" sz="1200" kern="1200" dirty="0"/>
            <a:t> yang baik dalam memprediksi kelas.</a:t>
          </a:r>
          <a:endParaRPr lang="en-US" sz="1200" kern="1200" dirty="0"/>
        </a:p>
      </dsp:txBody>
      <dsp:txXfrm>
        <a:off x="33733" y="2382667"/>
        <a:ext cx="5793458" cy="623565"/>
      </dsp:txXfrm>
    </dsp:sp>
    <dsp:sp modelId="{2927EB04-8546-4714-9F5F-52DAF9C3EB59}">
      <dsp:nvSpPr>
        <dsp:cNvPr id="0" name=""/>
        <dsp:cNvSpPr/>
      </dsp:nvSpPr>
      <dsp:spPr>
        <a:xfrm>
          <a:off x="0" y="3074526"/>
          <a:ext cx="5860924" cy="6910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err="1"/>
            <a:t>Support</a:t>
          </a:r>
          <a:r>
            <a:rPr lang="id-ID" sz="1200" kern="1200" dirty="0"/>
            <a:t>: 221 observasi berada pada kelas negatif dan 79 observasi berada pada kelas positif.</a:t>
          </a:r>
          <a:endParaRPr lang="en-US" sz="1200" kern="1200" dirty="0"/>
        </a:p>
      </dsp:txBody>
      <dsp:txXfrm>
        <a:off x="33733" y="3108259"/>
        <a:ext cx="5793458" cy="623565"/>
      </dsp:txXfrm>
    </dsp:sp>
    <dsp:sp modelId="{A3D3009A-22CE-4B84-8273-B93CBE601BCC}">
      <dsp:nvSpPr>
        <dsp:cNvPr id="0" name=""/>
        <dsp:cNvSpPr/>
      </dsp:nvSpPr>
      <dsp:spPr>
        <a:xfrm>
          <a:off x="0" y="3800117"/>
          <a:ext cx="5860924" cy="6910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err="1"/>
            <a:t>Macro</a:t>
          </a:r>
          <a:r>
            <a:rPr lang="id-ID" sz="1200" kern="1200" dirty="0"/>
            <a:t> </a:t>
          </a:r>
          <a:r>
            <a:rPr lang="id-ID" sz="1200" kern="1200" dirty="0" err="1"/>
            <a:t>average</a:t>
          </a:r>
          <a:r>
            <a:rPr lang="id-ID" sz="1200" kern="1200" dirty="0"/>
            <a:t>: untuk </a:t>
          </a:r>
          <a:r>
            <a:rPr lang="id-ID" sz="1200" kern="1200" dirty="0" err="1"/>
            <a:t>precision</a:t>
          </a:r>
          <a:r>
            <a:rPr lang="id-ID" sz="1200" kern="1200" dirty="0"/>
            <a:t>, </a:t>
          </a:r>
          <a:r>
            <a:rPr lang="id-ID" sz="1200" kern="1200" dirty="0" err="1"/>
            <a:t>recall</a:t>
          </a:r>
          <a:r>
            <a:rPr lang="id-ID" sz="1200" kern="1200" dirty="0"/>
            <a:t>, dan f1-score semua nilai mendekati 1 sehingga model memiliki kinerja yang baik dalam memprediksi kelas.</a:t>
          </a:r>
          <a:endParaRPr lang="en-US" sz="1200" kern="1200" dirty="0"/>
        </a:p>
      </dsp:txBody>
      <dsp:txXfrm>
        <a:off x="33733" y="3833850"/>
        <a:ext cx="5793458" cy="623565"/>
      </dsp:txXfrm>
    </dsp:sp>
    <dsp:sp modelId="{8278003B-634D-497F-A571-E3D80C4B400A}">
      <dsp:nvSpPr>
        <dsp:cNvPr id="0" name=""/>
        <dsp:cNvSpPr/>
      </dsp:nvSpPr>
      <dsp:spPr>
        <a:xfrm>
          <a:off x="0" y="4525708"/>
          <a:ext cx="5860924" cy="6910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err="1"/>
            <a:t>Weighted</a:t>
          </a:r>
          <a:r>
            <a:rPr lang="id-ID" sz="1200" kern="1200" dirty="0"/>
            <a:t> </a:t>
          </a:r>
          <a:r>
            <a:rPr lang="id-ID" sz="1200" kern="1200" dirty="0" err="1"/>
            <a:t>average</a:t>
          </a:r>
          <a:r>
            <a:rPr lang="id-ID" sz="1200" kern="1200" dirty="0"/>
            <a:t>: untuk </a:t>
          </a:r>
          <a:r>
            <a:rPr lang="id-ID" sz="1200" kern="1200" dirty="0" err="1"/>
            <a:t>precision</a:t>
          </a:r>
          <a:r>
            <a:rPr lang="id-ID" sz="1200" kern="1200" dirty="0"/>
            <a:t>, </a:t>
          </a:r>
          <a:r>
            <a:rPr lang="id-ID" sz="1200" kern="1200" dirty="0" err="1"/>
            <a:t>recall</a:t>
          </a:r>
          <a:r>
            <a:rPr lang="id-ID" sz="1200" kern="1200" dirty="0"/>
            <a:t>, dan f1-score semua nilai mendekati 1 sehingga model memiliki kinerja yang baik dalam memprediksi semua kelas, terutama pada kelas-kelas yang sering muncul dalam data set.</a:t>
          </a:r>
          <a:endParaRPr lang="en-US" sz="1200" kern="1200" dirty="0"/>
        </a:p>
      </dsp:txBody>
      <dsp:txXfrm>
        <a:off x="33733" y="4559441"/>
        <a:ext cx="5793458" cy="62356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9C8237-F2F6-45D1-8747-0893A47AAACA}">
      <dsp:nvSpPr>
        <dsp:cNvPr id="0" name=""/>
        <dsp:cNvSpPr/>
      </dsp:nvSpPr>
      <dsp:spPr>
        <a:xfrm>
          <a:off x="0" y="37397"/>
          <a:ext cx="10972800" cy="127413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id-ID" sz="2400" kern="1200" dirty="0">
              <a:solidFill>
                <a:srgbClr val="262626"/>
              </a:solidFill>
              <a:latin typeface="Arial"/>
              <a:cs typeface="Arial"/>
            </a:rPr>
            <a:t>Bagaimana memperoleh informasi mengenai variabel penting di dalam </a:t>
          </a:r>
          <a:r>
            <a:rPr lang="id-ID" sz="2400" kern="1200" dirty="0" err="1">
              <a:solidFill>
                <a:srgbClr val="262626"/>
              </a:solidFill>
              <a:latin typeface="Arial"/>
              <a:cs typeface="Arial"/>
            </a:rPr>
            <a:t>dataset</a:t>
          </a:r>
          <a:r>
            <a:rPr lang="id-ID" sz="2400" kern="1200" dirty="0">
              <a:solidFill>
                <a:srgbClr val="262626"/>
              </a:solidFill>
              <a:latin typeface="Arial"/>
              <a:cs typeface="Arial"/>
            </a:rPr>
            <a:t> </a:t>
          </a:r>
          <a:r>
            <a:rPr lang="id-ID" sz="2400" kern="1200" dirty="0" err="1">
              <a:solidFill>
                <a:srgbClr val="262626"/>
              </a:solidFill>
              <a:latin typeface="Arial"/>
              <a:cs typeface="Arial"/>
            </a:rPr>
            <a:t>fraud</a:t>
          </a:r>
          <a:r>
            <a:rPr lang="id-ID" sz="2400" kern="1200" dirty="0">
              <a:solidFill>
                <a:srgbClr val="262626"/>
              </a:solidFill>
              <a:latin typeface="Arial"/>
              <a:cs typeface="Arial"/>
            </a:rPr>
            <a:t> asuransi?</a:t>
          </a:r>
          <a:endParaRPr lang="en-US" sz="2400" kern="1200" dirty="0">
            <a:solidFill>
              <a:srgbClr val="262626"/>
            </a:solidFill>
            <a:latin typeface="Arial"/>
            <a:cs typeface="Arial"/>
          </a:endParaRPr>
        </a:p>
      </dsp:txBody>
      <dsp:txXfrm>
        <a:off x="62198" y="99595"/>
        <a:ext cx="10848404" cy="1149734"/>
      </dsp:txXfrm>
    </dsp:sp>
    <dsp:sp modelId="{375D751F-4D0E-49EA-8DEA-E91FB79AA925}">
      <dsp:nvSpPr>
        <dsp:cNvPr id="0" name=""/>
        <dsp:cNvSpPr/>
      </dsp:nvSpPr>
      <dsp:spPr>
        <a:xfrm>
          <a:off x="0" y="1380647"/>
          <a:ext cx="10972800" cy="127413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id-ID" sz="2400" kern="1200" dirty="0">
              <a:solidFill>
                <a:srgbClr val="262626"/>
              </a:solidFill>
              <a:latin typeface="Arial"/>
              <a:cs typeface="Arial"/>
            </a:rPr>
            <a:t>Bagaimana interpretasi model XGBOOST menggunakan metode </a:t>
          </a:r>
          <a:r>
            <a:rPr lang="id-ID" sz="2400" kern="1200" dirty="0" err="1">
              <a:solidFill>
                <a:srgbClr val="262626"/>
              </a:solidFill>
              <a:latin typeface="Arial"/>
              <a:cs typeface="Arial"/>
            </a:rPr>
            <a:t>Partial</a:t>
          </a:r>
          <a:r>
            <a:rPr lang="id-ID" sz="2400" kern="1200" dirty="0">
              <a:solidFill>
                <a:srgbClr val="262626"/>
              </a:solidFill>
              <a:latin typeface="Arial"/>
              <a:cs typeface="Arial"/>
            </a:rPr>
            <a:t> </a:t>
          </a:r>
          <a:r>
            <a:rPr lang="id-ID" sz="2400" kern="1200" dirty="0" err="1">
              <a:solidFill>
                <a:srgbClr val="262626"/>
              </a:solidFill>
              <a:latin typeface="Arial"/>
              <a:cs typeface="Arial"/>
            </a:rPr>
            <a:t>Dependence</a:t>
          </a:r>
          <a:r>
            <a:rPr lang="id-ID" sz="2400" kern="1200" dirty="0">
              <a:solidFill>
                <a:srgbClr val="262626"/>
              </a:solidFill>
              <a:latin typeface="Arial"/>
              <a:cs typeface="Arial"/>
            </a:rPr>
            <a:t> </a:t>
          </a:r>
          <a:r>
            <a:rPr lang="id-ID" sz="2400" kern="1200" dirty="0" err="1">
              <a:solidFill>
                <a:srgbClr val="262626"/>
              </a:solidFill>
              <a:latin typeface="Arial"/>
              <a:cs typeface="Arial"/>
            </a:rPr>
            <a:t>Plots</a:t>
          </a:r>
          <a:r>
            <a:rPr lang="id-ID" sz="2400" kern="1200" dirty="0">
              <a:solidFill>
                <a:srgbClr val="262626"/>
              </a:solidFill>
              <a:latin typeface="Arial"/>
              <a:cs typeface="Arial"/>
            </a:rPr>
            <a:t> (PDP) dan Individual </a:t>
          </a:r>
          <a:r>
            <a:rPr lang="id-ID" sz="2400" kern="1200" dirty="0" err="1">
              <a:solidFill>
                <a:srgbClr val="262626"/>
              </a:solidFill>
              <a:latin typeface="Arial"/>
              <a:cs typeface="Arial"/>
            </a:rPr>
            <a:t>Conditional</a:t>
          </a:r>
          <a:r>
            <a:rPr lang="id-ID" sz="2400" kern="1200" dirty="0">
              <a:solidFill>
                <a:srgbClr val="262626"/>
              </a:solidFill>
              <a:latin typeface="Arial"/>
              <a:cs typeface="Arial"/>
            </a:rPr>
            <a:t> </a:t>
          </a:r>
          <a:r>
            <a:rPr lang="id-ID" sz="2400" kern="1200" dirty="0" err="1">
              <a:solidFill>
                <a:srgbClr val="262626"/>
              </a:solidFill>
              <a:latin typeface="Arial"/>
              <a:cs typeface="Arial"/>
            </a:rPr>
            <a:t>Expectation</a:t>
          </a:r>
          <a:r>
            <a:rPr lang="id-ID" sz="2400" kern="1200" dirty="0">
              <a:solidFill>
                <a:srgbClr val="262626"/>
              </a:solidFill>
              <a:latin typeface="Arial"/>
              <a:cs typeface="Arial"/>
            </a:rPr>
            <a:t> (</a:t>
          </a:r>
          <a:r>
            <a:rPr lang="id-ID" sz="2400" i="0" kern="1200" dirty="0">
              <a:solidFill>
                <a:srgbClr val="262626"/>
              </a:solidFill>
              <a:latin typeface="Arial"/>
              <a:cs typeface="Arial"/>
            </a:rPr>
            <a:t>ICE)?</a:t>
          </a:r>
          <a:endParaRPr lang="en-US" sz="2400" i="0" kern="1200" dirty="0">
            <a:solidFill>
              <a:srgbClr val="262626"/>
            </a:solidFill>
            <a:latin typeface="Arial"/>
            <a:cs typeface="Arial"/>
          </a:endParaRPr>
        </a:p>
      </dsp:txBody>
      <dsp:txXfrm>
        <a:off x="62198" y="1442845"/>
        <a:ext cx="10848404" cy="1149734"/>
      </dsp:txXfrm>
    </dsp:sp>
    <dsp:sp modelId="{DD7D81C3-5B85-4E6B-BA96-BEF3B95D3AA6}">
      <dsp:nvSpPr>
        <dsp:cNvPr id="0" name=""/>
        <dsp:cNvSpPr/>
      </dsp:nvSpPr>
      <dsp:spPr>
        <a:xfrm>
          <a:off x="0" y="2723897"/>
          <a:ext cx="10972800" cy="127413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id-ID" sz="2400" i="0" kern="1200" dirty="0">
              <a:solidFill>
                <a:srgbClr val="262626"/>
              </a:solidFill>
              <a:latin typeface="Arial"/>
              <a:cs typeface="Arial"/>
            </a:rPr>
            <a:t>Bagaimana </a:t>
          </a:r>
          <a:r>
            <a:rPr lang="id-ID" sz="2400" i="0" kern="1200" dirty="0" err="1">
              <a:solidFill>
                <a:srgbClr val="262626"/>
              </a:solidFill>
              <a:latin typeface="Arial"/>
              <a:cs typeface="Arial"/>
            </a:rPr>
            <a:t>statistical</a:t>
          </a:r>
          <a:r>
            <a:rPr lang="id-ID" sz="2400" i="0" kern="1200" dirty="0">
              <a:solidFill>
                <a:srgbClr val="262626"/>
              </a:solidFill>
              <a:latin typeface="Arial"/>
              <a:cs typeface="Arial"/>
            </a:rPr>
            <a:t> </a:t>
          </a:r>
          <a:r>
            <a:rPr lang="id-ID" sz="2400" i="0" kern="1200" dirty="0" err="1">
              <a:solidFill>
                <a:srgbClr val="262626"/>
              </a:solidFill>
              <a:latin typeface="Arial"/>
              <a:cs typeface="Arial"/>
            </a:rPr>
            <a:t>performance</a:t>
          </a:r>
          <a:r>
            <a:rPr lang="id-ID" sz="2400" i="0" kern="1200" dirty="0">
              <a:solidFill>
                <a:srgbClr val="262626"/>
              </a:solidFill>
              <a:latin typeface="Arial"/>
              <a:cs typeface="Arial"/>
            </a:rPr>
            <a:t> yang dapat membandingkan model terbaik dalam mengklasifikasi terkait fraud asuransi?</a:t>
          </a:r>
          <a:endParaRPr lang="en-US" sz="2400" i="0" kern="1200" dirty="0">
            <a:solidFill>
              <a:srgbClr val="262626"/>
            </a:solidFill>
            <a:latin typeface="Arial"/>
            <a:cs typeface="Arial"/>
          </a:endParaRPr>
        </a:p>
      </dsp:txBody>
      <dsp:txXfrm>
        <a:off x="62198" y="2786095"/>
        <a:ext cx="10848404" cy="114973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0BAC4-5CB3-45A3-B86C-BB6422BD2F66}">
      <dsp:nvSpPr>
        <dsp:cNvPr id="0" name=""/>
        <dsp:cNvSpPr/>
      </dsp:nvSpPr>
      <dsp:spPr>
        <a:xfrm>
          <a:off x="3214" y="232489"/>
          <a:ext cx="2550318" cy="35704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33" tIns="330200" rIns="198833" bIns="330200" numCol="1" spcCol="1270" anchor="t" anchorCtr="0">
          <a:noAutofit/>
        </a:bodyPr>
        <a:lstStyle/>
        <a:p>
          <a:pPr marL="0" lvl="0" indent="0" algn="l" defTabSz="666750">
            <a:lnSpc>
              <a:spcPct val="90000"/>
            </a:lnSpc>
            <a:spcBef>
              <a:spcPct val="0"/>
            </a:spcBef>
            <a:spcAft>
              <a:spcPct val="35000"/>
            </a:spcAft>
            <a:buNone/>
          </a:pPr>
          <a:r>
            <a:rPr lang="id-ID" sz="1500" kern="1200">
              <a:latin typeface="Posterama"/>
            </a:rPr>
            <a:t>Pemilihan</a:t>
          </a:r>
          <a:r>
            <a:rPr lang="id-ID" sz="1500" kern="1200"/>
            <a:t>, penggabungan, dan modifikasi fitur</a:t>
          </a:r>
          <a:endParaRPr lang="en-US" sz="1500" kern="1200"/>
        </a:p>
      </dsp:txBody>
      <dsp:txXfrm>
        <a:off x="3214" y="1589258"/>
        <a:ext cx="2550318" cy="2142267"/>
      </dsp:txXfrm>
    </dsp:sp>
    <dsp:sp modelId="{771FD71F-1E60-48D5-AF02-0B3F63FDD383}">
      <dsp:nvSpPr>
        <dsp:cNvPr id="0" name=""/>
        <dsp:cNvSpPr/>
      </dsp:nvSpPr>
      <dsp:spPr>
        <a:xfrm>
          <a:off x="742807" y="589534"/>
          <a:ext cx="1071133" cy="107113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510" tIns="12700" rIns="83510" bIns="12700" numCol="1" spcCol="1270" anchor="ctr" anchorCtr="0">
          <a:noAutofit/>
        </a:bodyPr>
        <a:lstStyle/>
        <a:p>
          <a:pPr marL="0" lvl="0" indent="0" algn="ctr" defTabSz="977900">
            <a:lnSpc>
              <a:spcPct val="90000"/>
            </a:lnSpc>
            <a:spcBef>
              <a:spcPct val="0"/>
            </a:spcBef>
            <a:spcAft>
              <a:spcPct val="35000"/>
            </a:spcAft>
            <a:buNone/>
          </a:pPr>
          <a:r>
            <a:rPr lang="en-US" sz="2200" kern="1200"/>
            <a:t>1</a:t>
          </a:r>
        </a:p>
      </dsp:txBody>
      <dsp:txXfrm>
        <a:off x="899671" y="746398"/>
        <a:ext cx="757405" cy="757405"/>
      </dsp:txXfrm>
    </dsp:sp>
    <dsp:sp modelId="{5B416EDC-61BA-4A61-8A89-6C6CE906D7CC}">
      <dsp:nvSpPr>
        <dsp:cNvPr id="0" name=""/>
        <dsp:cNvSpPr/>
      </dsp:nvSpPr>
      <dsp:spPr>
        <a:xfrm>
          <a:off x="3214" y="3802863"/>
          <a:ext cx="2550318"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948AA-9246-4C18-BC8D-18664EFC9A9F}">
      <dsp:nvSpPr>
        <dsp:cNvPr id="0" name=""/>
        <dsp:cNvSpPr/>
      </dsp:nvSpPr>
      <dsp:spPr>
        <a:xfrm>
          <a:off x="2808565" y="232489"/>
          <a:ext cx="2550318" cy="35704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33" tIns="330200" rIns="198833" bIns="330200" numCol="1" spcCol="1270" anchor="t" anchorCtr="0">
          <a:noAutofit/>
        </a:bodyPr>
        <a:lstStyle/>
        <a:p>
          <a:pPr marL="0" lvl="0" indent="0" algn="l" defTabSz="666750" rtl="0">
            <a:lnSpc>
              <a:spcPct val="90000"/>
            </a:lnSpc>
            <a:spcBef>
              <a:spcPct val="0"/>
            </a:spcBef>
            <a:spcAft>
              <a:spcPct val="35000"/>
            </a:spcAft>
            <a:buNone/>
          </a:pPr>
          <a:r>
            <a:rPr lang="en-US" sz="1500" kern="1200"/>
            <a:t>Transformasi data yang hilang (missing value)</a:t>
          </a:r>
        </a:p>
      </dsp:txBody>
      <dsp:txXfrm>
        <a:off x="2808565" y="1589258"/>
        <a:ext cx="2550318" cy="2142267"/>
      </dsp:txXfrm>
    </dsp:sp>
    <dsp:sp modelId="{76D94598-C8A6-4ABC-B560-5630B4C5C25D}">
      <dsp:nvSpPr>
        <dsp:cNvPr id="0" name=""/>
        <dsp:cNvSpPr/>
      </dsp:nvSpPr>
      <dsp:spPr>
        <a:xfrm>
          <a:off x="3548157" y="589534"/>
          <a:ext cx="1071133" cy="107113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510" tIns="12700" rIns="83510" bIns="12700" numCol="1" spcCol="1270" anchor="ctr" anchorCtr="0">
          <a:noAutofit/>
        </a:bodyPr>
        <a:lstStyle/>
        <a:p>
          <a:pPr marL="0" lvl="0" indent="0" algn="ctr" defTabSz="977900">
            <a:lnSpc>
              <a:spcPct val="90000"/>
            </a:lnSpc>
            <a:spcBef>
              <a:spcPct val="0"/>
            </a:spcBef>
            <a:spcAft>
              <a:spcPct val="35000"/>
            </a:spcAft>
            <a:buNone/>
          </a:pPr>
          <a:r>
            <a:rPr lang="en-US" sz="2200" kern="1200"/>
            <a:t>2</a:t>
          </a:r>
        </a:p>
        <a:p>
          <a:pPr marL="0" lvl="0" indent="0" algn="ctr" defTabSz="977900">
            <a:lnSpc>
              <a:spcPct val="90000"/>
            </a:lnSpc>
            <a:spcBef>
              <a:spcPct val="0"/>
            </a:spcBef>
            <a:spcAft>
              <a:spcPct val="35000"/>
            </a:spcAft>
            <a:buNone/>
          </a:pPr>
          <a:endParaRPr lang="id-ID" sz="2200" kern="1200"/>
        </a:p>
      </dsp:txBody>
      <dsp:txXfrm>
        <a:off x="3705021" y="746398"/>
        <a:ext cx="757405" cy="757405"/>
      </dsp:txXfrm>
    </dsp:sp>
    <dsp:sp modelId="{F02CB0AA-89DE-4A89-946F-1495707B3345}">
      <dsp:nvSpPr>
        <dsp:cNvPr id="0" name=""/>
        <dsp:cNvSpPr/>
      </dsp:nvSpPr>
      <dsp:spPr>
        <a:xfrm>
          <a:off x="2808565" y="3802863"/>
          <a:ext cx="2550318"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CBF9E4-7297-44F8-894B-9BBE591CB7A2}">
      <dsp:nvSpPr>
        <dsp:cNvPr id="0" name=""/>
        <dsp:cNvSpPr/>
      </dsp:nvSpPr>
      <dsp:spPr>
        <a:xfrm>
          <a:off x="5613915" y="232489"/>
          <a:ext cx="2550318" cy="35704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33" tIns="330200" rIns="198833" bIns="330200" numCol="1" spcCol="1270" anchor="t" anchorCtr="0">
          <a:noAutofit/>
        </a:bodyPr>
        <a:lstStyle/>
        <a:p>
          <a:pPr marL="0" lvl="0" indent="0" algn="l" defTabSz="666750">
            <a:lnSpc>
              <a:spcPct val="90000"/>
            </a:lnSpc>
            <a:spcBef>
              <a:spcPct val="0"/>
            </a:spcBef>
            <a:spcAft>
              <a:spcPct val="35000"/>
            </a:spcAft>
            <a:buNone/>
          </a:pPr>
          <a:r>
            <a:rPr lang="en-US" sz="1500" kern="1200"/>
            <a:t>One hot encoding fitur kategorik</a:t>
          </a:r>
        </a:p>
      </dsp:txBody>
      <dsp:txXfrm>
        <a:off x="5613915" y="1589258"/>
        <a:ext cx="2550318" cy="2142267"/>
      </dsp:txXfrm>
    </dsp:sp>
    <dsp:sp modelId="{7EA5A50E-C1F8-47A7-9F18-0F66E1692B55}">
      <dsp:nvSpPr>
        <dsp:cNvPr id="0" name=""/>
        <dsp:cNvSpPr/>
      </dsp:nvSpPr>
      <dsp:spPr>
        <a:xfrm>
          <a:off x="6353508" y="589534"/>
          <a:ext cx="1071133" cy="107113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510" tIns="12700" rIns="83510" bIns="12700" numCol="1" spcCol="1270" anchor="ctr" anchorCtr="0">
          <a:noAutofit/>
        </a:bodyPr>
        <a:lstStyle/>
        <a:p>
          <a:pPr marL="0" lvl="0" indent="0" algn="ctr" defTabSz="977900">
            <a:lnSpc>
              <a:spcPct val="90000"/>
            </a:lnSpc>
            <a:spcBef>
              <a:spcPct val="0"/>
            </a:spcBef>
            <a:spcAft>
              <a:spcPct val="35000"/>
            </a:spcAft>
            <a:buNone/>
          </a:pPr>
          <a:r>
            <a:rPr lang="en-US" sz="2200" kern="1200"/>
            <a:t>3</a:t>
          </a:r>
        </a:p>
        <a:p>
          <a:pPr marL="0" lvl="0" indent="0" algn="ctr" defTabSz="977900">
            <a:lnSpc>
              <a:spcPct val="90000"/>
            </a:lnSpc>
            <a:spcBef>
              <a:spcPct val="0"/>
            </a:spcBef>
            <a:spcAft>
              <a:spcPct val="35000"/>
            </a:spcAft>
            <a:buNone/>
          </a:pPr>
          <a:endParaRPr lang="id-ID" sz="2200" kern="1200"/>
        </a:p>
      </dsp:txBody>
      <dsp:txXfrm>
        <a:off x="6510372" y="746398"/>
        <a:ext cx="757405" cy="757405"/>
      </dsp:txXfrm>
    </dsp:sp>
    <dsp:sp modelId="{908BA843-34CE-43E0-AA38-DF8F94E874D3}">
      <dsp:nvSpPr>
        <dsp:cNvPr id="0" name=""/>
        <dsp:cNvSpPr/>
      </dsp:nvSpPr>
      <dsp:spPr>
        <a:xfrm>
          <a:off x="5613915" y="3802863"/>
          <a:ext cx="2550318"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51EEE6-E7AF-4428-AA34-6F9CF52C362B}">
      <dsp:nvSpPr>
        <dsp:cNvPr id="0" name=""/>
        <dsp:cNvSpPr/>
      </dsp:nvSpPr>
      <dsp:spPr>
        <a:xfrm>
          <a:off x="8419266" y="232489"/>
          <a:ext cx="2550318" cy="35704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33" tIns="330200" rIns="198833" bIns="330200" numCol="1" spcCol="1270" anchor="t" anchorCtr="0">
          <a:noAutofit/>
        </a:bodyPr>
        <a:lstStyle/>
        <a:p>
          <a:pPr marL="0" lvl="0" indent="0" algn="l" defTabSz="666750">
            <a:lnSpc>
              <a:spcPct val="90000"/>
            </a:lnSpc>
            <a:spcBef>
              <a:spcPct val="0"/>
            </a:spcBef>
            <a:spcAft>
              <a:spcPct val="35000"/>
            </a:spcAft>
            <a:buNone/>
          </a:pPr>
          <a:r>
            <a:rPr lang="en-US" sz="1500" kern="1200"/>
            <a:t>Scalling fitur numerik</a:t>
          </a:r>
        </a:p>
      </dsp:txBody>
      <dsp:txXfrm>
        <a:off x="8419266" y="1589258"/>
        <a:ext cx="2550318" cy="2142267"/>
      </dsp:txXfrm>
    </dsp:sp>
    <dsp:sp modelId="{3C1407FD-1372-464A-B3C3-5C9565F4ED23}">
      <dsp:nvSpPr>
        <dsp:cNvPr id="0" name=""/>
        <dsp:cNvSpPr/>
      </dsp:nvSpPr>
      <dsp:spPr>
        <a:xfrm>
          <a:off x="9158859" y="589534"/>
          <a:ext cx="1071133" cy="107113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510" tIns="12700" rIns="83510" bIns="12700" numCol="1" spcCol="1270" anchor="ctr" anchorCtr="0">
          <a:noAutofit/>
        </a:bodyPr>
        <a:lstStyle/>
        <a:p>
          <a:pPr marL="0" lvl="0" indent="0" algn="ctr" defTabSz="977900">
            <a:lnSpc>
              <a:spcPct val="90000"/>
            </a:lnSpc>
            <a:spcBef>
              <a:spcPct val="0"/>
            </a:spcBef>
            <a:spcAft>
              <a:spcPct val="35000"/>
            </a:spcAft>
            <a:buNone/>
          </a:pPr>
          <a:r>
            <a:rPr lang="en-US" sz="2200" kern="1200"/>
            <a:t>4</a:t>
          </a:r>
        </a:p>
        <a:p>
          <a:pPr marL="0" lvl="0" indent="0" algn="ctr" defTabSz="977900">
            <a:lnSpc>
              <a:spcPct val="90000"/>
            </a:lnSpc>
            <a:spcBef>
              <a:spcPct val="0"/>
            </a:spcBef>
            <a:spcAft>
              <a:spcPct val="35000"/>
            </a:spcAft>
            <a:buNone/>
          </a:pPr>
          <a:endParaRPr lang="id-ID" sz="2200" kern="1200"/>
        </a:p>
      </dsp:txBody>
      <dsp:txXfrm>
        <a:off x="9315723" y="746398"/>
        <a:ext cx="757405" cy="757405"/>
      </dsp:txXfrm>
    </dsp:sp>
    <dsp:sp modelId="{778B924F-79EE-4915-AAF8-5FFBBD9441CD}">
      <dsp:nvSpPr>
        <dsp:cNvPr id="0" name=""/>
        <dsp:cNvSpPr/>
      </dsp:nvSpPr>
      <dsp:spPr>
        <a:xfrm>
          <a:off x="8419266" y="3802863"/>
          <a:ext cx="2550318"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A95039-B5F5-43D6-B5D7-2A91D42329F9}">
      <dsp:nvSpPr>
        <dsp:cNvPr id="0" name=""/>
        <dsp:cNvSpPr/>
      </dsp:nvSpPr>
      <dsp:spPr>
        <a:xfrm>
          <a:off x="2481961" y="617227"/>
          <a:ext cx="475422" cy="91440"/>
        </a:xfrm>
        <a:custGeom>
          <a:avLst/>
          <a:gdLst/>
          <a:ahLst/>
          <a:cxnLst/>
          <a:rect l="0" t="0" r="0" b="0"/>
          <a:pathLst>
            <a:path>
              <a:moveTo>
                <a:pt x="0" y="45720"/>
              </a:moveTo>
              <a:lnTo>
                <a:pt x="47542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07022" y="660415"/>
        <a:ext cx="25301" cy="5065"/>
      </dsp:txXfrm>
    </dsp:sp>
    <dsp:sp modelId="{576F6DB8-9DFB-4A09-A212-F11885DDE3F5}">
      <dsp:nvSpPr>
        <dsp:cNvPr id="0" name=""/>
        <dsp:cNvSpPr/>
      </dsp:nvSpPr>
      <dsp:spPr>
        <a:xfrm>
          <a:off x="283665" y="2919"/>
          <a:ext cx="2200096" cy="132005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807" tIns="113162" rIns="107807" bIns="113162" numCol="1" spcCol="1270" anchor="ctr" anchorCtr="0">
          <a:noAutofit/>
        </a:bodyPr>
        <a:lstStyle/>
        <a:p>
          <a:pPr marL="0" lvl="0" indent="0" algn="ctr" defTabSz="533400" rtl="0">
            <a:lnSpc>
              <a:spcPct val="90000"/>
            </a:lnSpc>
            <a:spcBef>
              <a:spcPct val="0"/>
            </a:spcBef>
            <a:spcAft>
              <a:spcPct val="35000"/>
            </a:spcAft>
            <a:buNone/>
          </a:pPr>
          <a:r>
            <a:rPr lang="id-ID" sz="1200" kern="1200" err="1">
              <a:latin typeface="Posterama"/>
            </a:rPr>
            <a:t>Incident_location</a:t>
          </a:r>
          <a:r>
            <a:rPr lang="id-ID" sz="1200" kern="1200">
              <a:latin typeface="Posterama"/>
            </a:rPr>
            <a:t>, tidak signifikan dalam memprediksi.</a:t>
          </a:r>
          <a:endParaRPr lang="id-ID" sz="1200" kern="1200"/>
        </a:p>
      </dsp:txBody>
      <dsp:txXfrm>
        <a:off x="283665" y="2919"/>
        <a:ext cx="2200096" cy="1320057"/>
      </dsp:txXfrm>
    </dsp:sp>
    <dsp:sp modelId="{96A1C8DE-8D10-4C54-B915-4B0E07BD8054}">
      <dsp:nvSpPr>
        <dsp:cNvPr id="0" name=""/>
        <dsp:cNvSpPr/>
      </dsp:nvSpPr>
      <dsp:spPr>
        <a:xfrm>
          <a:off x="1383713" y="1321176"/>
          <a:ext cx="2706118" cy="475422"/>
        </a:xfrm>
        <a:custGeom>
          <a:avLst/>
          <a:gdLst/>
          <a:ahLst/>
          <a:cxnLst/>
          <a:rect l="0" t="0" r="0" b="0"/>
          <a:pathLst>
            <a:path>
              <a:moveTo>
                <a:pt x="2706118" y="0"/>
              </a:moveTo>
              <a:lnTo>
                <a:pt x="2706118" y="254811"/>
              </a:lnTo>
              <a:lnTo>
                <a:pt x="0" y="254811"/>
              </a:lnTo>
              <a:lnTo>
                <a:pt x="0" y="475422"/>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d-ID" sz="500" kern="1200"/>
        </a:p>
      </dsp:txBody>
      <dsp:txXfrm>
        <a:off x="2667947" y="1556355"/>
        <a:ext cx="137651" cy="5065"/>
      </dsp:txXfrm>
    </dsp:sp>
    <dsp:sp modelId="{18FC5B7C-0147-4EC2-A235-5796FF46C6BF}">
      <dsp:nvSpPr>
        <dsp:cNvPr id="0" name=""/>
        <dsp:cNvSpPr/>
      </dsp:nvSpPr>
      <dsp:spPr>
        <a:xfrm>
          <a:off x="2989784" y="2919"/>
          <a:ext cx="2200096" cy="132005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807" tIns="113162" rIns="107807" bIns="113162" numCol="1" spcCol="1270" anchor="ctr" anchorCtr="0">
          <a:noAutofit/>
        </a:bodyPr>
        <a:lstStyle/>
        <a:p>
          <a:pPr marL="0" lvl="0" indent="0" algn="ctr" defTabSz="533400" rtl="0">
            <a:lnSpc>
              <a:spcPct val="90000"/>
            </a:lnSpc>
            <a:spcBef>
              <a:spcPct val="0"/>
            </a:spcBef>
            <a:spcAft>
              <a:spcPct val="35000"/>
            </a:spcAft>
            <a:buNone/>
          </a:pPr>
          <a:r>
            <a:rPr lang="en-US" sz="1200" kern="1200" err="1">
              <a:latin typeface="Posterama"/>
            </a:rPr>
            <a:t>Policy_bind_date</a:t>
          </a:r>
          <a:r>
            <a:rPr lang="en-US" sz="1200" kern="1200">
              <a:latin typeface="Posterama"/>
            </a:rPr>
            <a:t> &amp; </a:t>
          </a:r>
          <a:r>
            <a:rPr lang="en-US" sz="1200" kern="1200" err="1">
              <a:latin typeface="Posterama"/>
            </a:rPr>
            <a:t>Incident_date</a:t>
          </a:r>
          <a:r>
            <a:rPr lang="en-US" sz="1200" kern="1200">
              <a:latin typeface="Posterama"/>
            </a:rPr>
            <a:t> </a:t>
          </a:r>
          <a:r>
            <a:rPr lang="en-US" sz="1200" kern="1200" err="1">
              <a:latin typeface="Posterama"/>
            </a:rPr>
            <a:t>tidak</a:t>
          </a:r>
          <a:r>
            <a:rPr lang="en-US" sz="1200" kern="1200">
              <a:latin typeface="Posterama"/>
            </a:rPr>
            <a:t> </a:t>
          </a:r>
          <a:r>
            <a:rPr lang="en-US" sz="1200" kern="1200" err="1">
              <a:latin typeface="Posterama"/>
            </a:rPr>
            <a:t>informatif</a:t>
          </a:r>
          <a:r>
            <a:rPr lang="en-US" sz="1200" kern="1200">
              <a:latin typeface="Posterama"/>
            </a:rPr>
            <a:t>, </a:t>
          </a:r>
          <a:r>
            <a:rPr lang="en-US" sz="1200" kern="1200" err="1">
              <a:latin typeface="Posterama"/>
            </a:rPr>
            <a:t>sehingga</a:t>
          </a:r>
          <a:r>
            <a:rPr lang="en-US" sz="1200" kern="1200">
              <a:latin typeface="Posterama"/>
            </a:rPr>
            <a:t> </a:t>
          </a:r>
          <a:r>
            <a:rPr lang="en-US" sz="1200" kern="1200" err="1">
              <a:latin typeface="Posterama"/>
            </a:rPr>
            <a:t>dibuat</a:t>
          </a:r>
          <a:r>
            <a:rPr lang="en-US" sz="1200" kern="1200">
              <a:latin typeface="Posterama"/>
            </a:rPr>
            <a:t> </a:t>
          </a:r>
          <a:r>
            <a:rPr lang="en-US" sz="1200" kern="1200" err="1">
              <a:latin typeface="Posterama"/>
            </a:rPr>
            <a:t>fitur</a:t>
          </a:r>
          <a:r>
            <a:rPr lang="en-US" sz="1200" kern="1200">
              <a:latin typeface="Posterama"/>
            </a:rPr>
            <a:t> </a:t>
          </a:r>
          <a:r>
            <a:rPr lang="en-US" sz="1200" kern="1200" err="1">
              <a:latin typeface="Posterama"/>
            </a:rPr>
            <a:t>baru</a:t>
          </a:r>
          <a:r>
            <a:rPr lang="en-US" sz="1200" kern="1200">
              <a:latin typeface="Posterama"/>
            </a:rPr>
            <a:t>: </a:t>
          </a:r>
          <a:r>
            <a:rPr lang="en-US" sz="1200" kern="1200" err="1">
              <a:latin typeface="Posterama"/>
            </a:rPr>
            <a:t>Policy_duration</a:t>
          </a:r>
          <a:endParaRPr lang="en-US" sz="1200" kern="1200"/>
        </a:p>
      </dsp:txBody>
      <dsp:txXfrm>
        <a:off x="2989784" y="2919"/>
        <a:ext cx="2200096" cy="1320057"/>
      </dsp:txXfrm>
    </dsp:sp>
    <dsp:sp modelId="{57F0CE0F-A5B7-4D50-B157-79981736C5E0}">
      <dsp:nvSpPr>
        <dsp:cNvPr id="0" name=""/>
        <dsp:cNvSpPr/>
      </dsp:nvSpPr>
      <dsp:spPr>
        <a:xfrm>
          <a:off x="2481961" y="2443308"/>
          <a:ext cx="475422" cy="91440"/>
        </a:xfrm>
        <a:custGeom>
          <a:avLst/>
          <a:gdLst/>
          <a:ahLst/>
          <a:cxnLst/>
          <a:rect l="0" t="0" r="0" b="0"/>
          <a:pathLst>
            <a:path>
              <a:moveTo>
                <a:pt x="0" y="45720"/>
              </a:moveTo>
              <a:lnTo>
                <a:pt x="475422"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d-ID" sz="500" kern="1200"/>
        </a:p>
      </dsp:txBody>
      <dsp:txXfrm>
        <a:off x="2707022" y="2486495"/>
        <a:ext cx="25301" cy="5065"/>
      </dsp:txXfrm>
    </dsp:sp>
    <dsp:sp modelId="{05E50BFD-4904-465D-B8C7-CC91A3896442}">
      <dsp:nvSpPr>
        <dsp:cNvPr id="0" name=""/>
        <dsp:cNvSpPr/>
      </dsp:nvSpPr>
      <dsp:spPr>
        <a:xfrm>
          <a:off x="283665" y="1828999"/>
          <a:ext cx="2200096" cy="132005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807" tIns="113162" rIns="107807" bIns="113162" numCol="1" spcCol="1270" anchor="ctr" anchorCtr="0">
          <a:noAutofit/>
        </a:bodyPr>
        <a:lstStyle/>
        <a:p>
          <a:pPr marL="0" lvl="0" indent="0" algn="ctr" defTabSz="533400" rtl="0">
            <a:lnSpc>
              <a:spcPct val="90000"/>
            </a:lnSpc>
            <a:spcBef>
              <a:spcPct val="0"/>
            </a:spcBef>
            <a:spcAft>
              <a:spcPct val="35000"/>
            </a:spcAft>
            <a:buNone/>
          </a:pPr>
          <a:r>
            <a:rPr lang="en-US" sz="1200" kern="1200" err="1">
              <a:latin typeface="Posterama"/>
            </a:rPr>
            <a:t>Auto_make</a:t>
          </a:r>
          <a:r>
            <a:rPr lang="en-US" sz="1200" kern="1200">
              <a:latin typeface="Posterama"/>
            </a:rPr>
            <a:t> &amp; </a:t>
          </a:r>
          <a:r>
            <a:rPr lang="en-US" sz="1200" kern="1200" err="1">
              <a:latin typeface="Posterama"/>
            </a:rPr>
            <a:t>Auto_brand</a:t>
          </a:r>
          <a:r>
            <a:rPr lang="en-US" sz="1200" kern="1200">
              <a:latin typeface="Posterama"/>
            </a:rPr>
            <a:t> </a:t>
          </a:r>
          <a:r>
            <a:rPr lang="en-US" sz="1200" kern="1200" err="1">
              <a:latin typeface="Posterama"/>
            </a:rPr>
            <a:t>digabungkan</a:t>
          </a:r>
          <a:r>
            <a:rPr lang="en-US" sz="1200" kern="1200">
              <a:latin typeface="Posterama"/>
            </a:rPr>
            <a:t>, </a:t>
          </a:r>
          <a:r>
            <a:rPr lang="en-US" sz="1200" kern="1200" err="1">
              <a:latin typeface="Posterama"/>
            </a:rPr>
            <a:t>karena</a:t>
          </a:r>
          <a:r>
            <a:rPr lang="en-US" sz="1200" kern="1200">
              <a:latin typeface="Posterama"/>
            </a:rPr>
            <a:t> </a:t>
          </a:r>
          <a:r>
            <a:rPr lang="en-US" sz="1200" kern="1200" err="1">
              <a:latin typeface="Posterama"/>
            </a:rPr>
            <a:t>jika</a:t>
          </a:r>
          <a:r>
            <a:rPr lang="en-US" sz="1200" kern="1200">
              <a:latin typeface="Posterama"/>
            </a:rPr>
            <a:t> </a:t>
          </a:r>
          <a:r>
            <a:rPr lang="en-US" sz="1200" kern="1200" err="1">
              <a:latin typeface="Posterama"/>
            </a:rPr>
            <a:t>dipisahkan</a:t>
          </a:r>
          <a:r>
            <a:rPr lang="en-US" sz="1200" kern="1200">
              <a:latin typeface="Posterama"/>
            </a:rPr>
            <a:t> </a:t>
          </a:r>
          <a:r>
            <a:rPr lang="en-US" sz="1200" kern="1200" err="1">
              <a:latin typeface="Posterama"/>
            </a:rPr>
            <a:t>maka</a:t>
          </a:r>
          <a:r>
            <a:rPr lang="en-US" sz="1200" kern="1200">
              <a:latin typeface="Posterama"/>
            </a:rPr>
            <a:t> </a:t>
          </a:r>
          <a:r>
            <a:rPr lang="en-US" sz="1200" kern="1200" err="1">
              <a:latin typeface="Posterama"/>
            </a:rPr>
            <a:t>memiliki</a:t>
          </a:r>
          <a:r>
            <a:rPr lang="en-US" sz="1200" kern="1200">
              <a:latin typeface="Posterama"/>
            </a:rPr>
            <a:t> 53 variable dummy.</a:t>
          </a:r>
        </a:p>
      </dsp:txBody>
      <dsp:txXfrm>
        <a:off x="283665" y="1828999"/>
        <a:ext cx="2200096" cy="1320057"/>
      </dsp:txXfrm>
    </dsp:sp>
    <dsp:sp modelId="{962DE662-AAFE-4034-BFD6-E20F098419FC}">
      <dsp:nvSpPr>
        <dsp:cNvPr id="0" name=""/>
        <dsp:cNvSpPr/>
      </dsp:nvSpPr>
      <dsp:spPr>
        <a:xfrm>
          <a:off x="1383713" y="3147256"/>
          <a:ext cx="2706118" cy="475422"/>
        </a:xfrm>
        <a:custGeom>
          <a:avLst/>
          <a:gdLst/>
          <a:ahLst/>
          <a:cxnLst/>
          <a:rect l="0" t="0" r="0" b="0"/>
          <a:pathLst>
            <a:path>
              <a:moveTo>
                <a:pt x="2706118" y="0"/>
              </a:moveTo>
              <a:lnTo>
                <a:pt x="2706118" y="254811"/>
              </a:lnTo>
              <a:lnTo>
                <a:pt x="0" y="254811"/>
              </a:lnTo>
              <a:lnTo>
                <a:pt x="0" y="475422"/>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d-ID" sz="500" kern="1200"/>
        </a:p>
      </dsp:txBody>
      <dsp:txXfrm>
        <a:off x="2667947" y="3382435"/>
        <a:ext cx="137651" cy="5065"/>
      </dsp:txXfrm>
    </dsp:sp>
    <dsp:sp modelId="{ACD28671-6A59-4BB6-8314-8003EA514016}">
      <dsp:nvSpPr>
        <dsp:cNvPr id="0" name=""/>
        <dsp:cNvSpPr/>
      </dsp:nvSpPr>
      <dsp:spPr>
        <a:xfrm>
          <a:off x="2989784" y="1828999"/>
          <a:ext cx="2200096" cy="132005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807" tIns="113162" rIns="107807" bIns="113162" numCol="1" spcCol="1270" anchor="ctr" anchorCtr="0">
          <a:noAutofit/>
        </a:bodyPr>
        <a:lstStyle/>
        <a:p>
          <a:pPr marL="0" lvl="0" indent="0" algn="ctr" defTabSz="533400">
            <a:lnSpc>
              <a:spcPct val="90000"/>
            </a:lnSpc>
            <a:spcBef>
              <a:spcPct val="0"/>
            </a:spcBef>
            <a:spcAft>
              <a:spcPct val="35000"/>
            </a:spcAft>
            <a:buNone/>
          </a:pPr>
          <a:r>
            <a:rPr lang="en-US" sz="1200" kern="1200" err="1">
              <a:latin typeface="Posterama"/>
            </a:rPr>
            <a:t>Policy_number</a:t>
          </a:r>
          <a:r>
            <a:rPr lang="en-US" sz="1200" kern="1200">
              <a:latin typeface="Posterama"/>
            </a:rPr>
            <a:t>, </a:t>
          </a:r>
          <a:r>
            <a:rPr lang="en-US" sz="1200" kern="1200" err="1">
              <a:latin typeface="Posterama"/>
            </a:rPr>
            <a:t>karena</a:t>
          </a:r>
          <a:r>
            <a:rPr lang="en-US" sz="1200" kern="1200">
              <a:latin typeface="Posterama"/>
            </a:rPr>
            <a:t> </a:t>
          </a:r>
          <a:r>
            <a:rPr lang="en-US" sz="1200" kern="1200" err="1">
              <a:latin typeface="Posterama"/>
            </a:rPr>
            <a:t>tidak</a:t>
          </a:r>
          <a:r>
            <a:rPr lang="en-US" sz="1200" kern="1200">
              <a:latin typeface="Posterama"/>
            </a:rPr>
            <a:t> </a:t>
          </a:r>
          <a:r>
            <a:rPr lang="en-US" sz="1200" kern="1200" err="1">
              <a:latin typeface="Posterama"/>
            </a:rPr>
            <a:t>informatif</a:t>
          </a:r>
          <a:r>
            <a:rPr lang="en-US" sz="1200" kern="1200">
              <a:latin typeface="Posterama"/>
            </a:rPr>
            <a:t>.</a:t>
          </a:r>
          <a:endParaRPr lang="id-ID" sz="1200" kern="1200"/>
        </a:p>
      </dsp:txBody>
      <dsp:txXfrm>
        <a:off x="2989784" y="1828999"/>
        <a:ext cx="2200096" cy="1320057"/>
      </dsp:txXfrm>
    </dsp:sp>
    <dsp:sp modelId="{5AD7B739-0A22-4906-91B0-61D683E46AA0}">
      <dsp:nvSpPr>
        <dsp:cNvPr id="0" name=""/>
        <dsp:cNvSpPr/>
      </dsp:nvSpPr>
      <dsp:spPr>
        <a:xfrm>
          <a:off x="283665" y="3655079"/>
          <a:ext cx="2200096" cy="132005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807" tIns="113162" rIns="107807" bIns="113162" numCol="1" spcCol="1270" anchor="ctr" anchorCtr="0">
          <a:noAutofit/>
        </a:bodyPr>
        <a:lstStyle/>
        <a:p>
          <a:pPr marL="0" lvl="0" indent="0" algn="ctr" defTabSz="533400">
            <a:lnSpc>
              <a:spcPct val="90000"/>
            </a:lnSpc>
            <a:spcBef>
              <a:spcPct val="0"/>
            </a:spcBef>
            <a:spcAft>
              <a:spcPct val="35000"/>
            </a:spcAft>
            <a:buNone/>
          </a:pPr>
          <a:r>
            <a:rPr lang="en-US" sz="1200" kern="1200" err="1">
              <a:latin typeface="Posterama"/>
            </a:rPr>
            <a:t>Total_claim_amount</a:t>
          </a:r>
          <a:r>
            <a:rPr lang="en-US" sz="1200" kern="1200">
              <a:latin typeface="Posterama"/>
            </a:rPr>
            <a:t>, </a:t>
          </a:r>
          <a:r>
            <a:rPr lang="en-US" sz="1200" kern="1200" err="1">
              <a:latin typeface="Posterama"/>
            </a:rPr>
            <a:t>karena</a:t>
          </a:r>
          <a:r>
            <a:rPr lang="en-US" sz="1200" kern="1200">
              <a:latin typeface="Posterama"/>
            </a:rPr>
            <a:t> </a:t>
          </a:r>
          <a:r>
            <a:rPr lang="en-US" sz="1200" kern="1200" err="1">
              <a:latin typeface="Posterama"/>
            </a:rPr>
            <a:t>memiliki</a:t>
          </a:r>
          <a:r>
            <a:rPr lang="en-US" sz="1200" kern="1200">
              <a:latin typeface="Posterama"/>
            </a:rPr>
            <a:t> </a:t>
          </a:r>
          <a:r>
            <a:rPr lang="en-US" sz="1200" kern="1200" err="1">
              <a:latin typeface="Posterama"/>
            </a:rPr>
            <a:t>korelasi</a:t>
          </a:r>
          <a:r>
            <a:rPr lang="en-US" sz="1200" kern="1200">
              <a:latin typeface="Posterama"/>
            </a:rPr>
            <a:t> </a:t>
          </a:r>
          <a:r>
            <a:rPr lang="en-US" sz="1200" kern="1200" err="1">
              <a:latin typeface="Posterama"/>
            </a:rPr>
            <a:t>kuat</a:t>
          </a:r>
          <a:r>
            <a:rPr lang="en-US" sz="1200" kern="1200">
              <a:latin typeface="Posterama"/>
            </a:rPr>
            <a:t> </a:t>
          </a:r>
          <a:r>
            <a:rPr lang="en-US" sz="1200" kern="1200" err="1">
              <a:latin typeface="Posterama"/>
            </a:rPr>
            <a:t>dengan</a:t>
          </a:r>
          <a:r>
            <a:rPr lang="en-US" sz="1200" kern="1200">
              <a:latin typeface="Posterama"/>
            </a:rPr>
            <a:t> </a:t>
          </a:r>
          <a:r>
            <a:rPr lang="en-US" sz="1200" kern="1200" err="1">
              <a:latin typeface="Posterama"/>
            </a:rPr>
            <a:t>injury_claim</a:t>
          </a:r>
          <a:r>
            <a:rPr lang="en-US" sz="1200" kern="1200">
              <a:latin typeface="Posterama"/>
            </a:rPr>
            <a:t>, </a:t>
          </a:r>
          <a:r>
            <a:rPr lang="en-US" sz="1200" kern="1200" err="1">
              <a:latin typeface="Posterama"/>
            </a:rPr>
            <a:t>vehicle_claim</a:t>
          </a:r>
          <a:r>
            <a:rPr lang="en-US" sz="1200" kern="1200">
              <a:latin typeface="Posterama"/>
            </a:rPr>
            <a:t>, dan </a:t>
          </a:r>
          <a:r>
            <a:rPr lang="en-US" sz="1200" kern="1200" err="1">
              <a:latin typeface="Posterama"/>
            </a:rPr>
            <a:t>property_claim</a:t>
          </a:r>
          <a:r>
            <a:rPr lang="en-US" sz="1200" kern="1200">
              <a:latin typeface="Posterama"/>
            </a:rPr>
            <a:t>.</a:t>
          </a:r>
          <a:endParaRPr lang="id-ID" sz="1200" kern="1200"/>
        </a:p>
      </dsp:txBody>
      <dsp:txXfrm>
        <a:off x="283665" y="3655079"/>
        <a:ext cx="2200096" cy="1320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9C8237-F2F6-45D1-8747-0893A47AAACA}">
      <dsp:nvSpPr>
        <dsp:cNvPr id="0" name=""/>
        <dsp:cNvSpPr/>
      </dsp:nvSpPr>
      <dsp:spPr>
        <a:xfrm>
          <a:off x="0" y="244599"/>
          <a:ext cx="10972800" cy="114367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id-ID" sz="2000" kern="1200"/>
            <a:t>Bagaimana kinerja dari model Imbalance-XGBoost dengan weighted function dan focal loss dalam mendeteksi fraud asuransi?</a:t>
          </a:r>
          <a:endParaRPr lang="en-US" sz="2000" kern="1200"/>
        </a:p>
      </dsp:txBody>
      <dsp:txXfrm>
        <a:off x="55830" y="300429"/>
        <a:ext cx="10861140" cy="1032015"/>
      </dsp:txXfrm>
    </dsp:sp>
    <dsp:sp modelId="{F6B9BE89-74EE-4239-9B8E-1ED27820269D}">
      <dsp:nvSpPr>
        <dsp:cNvPr id="0" name=""/>
        <dsp:cNvSpPr/>
      </dsp:nvSpPr>
      <dsp:spPr>
        <a:xfrm>
          <a:off x="0" y="1445874"/>
          <a:ext cx="10972800" cy="114367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id-ID" sz="2000" kern="1200"/>
            <a:t>Bagaimana perbandingan kinerja kedua model Imbalance-XGBoost terhadap XGBoost tanpa penanganan imbalance class, XGBoost dengan oversampling, dan XGBoost dengan pembobotan data sebagai penanganan standar pada masalah imbalance class?</a:t>
          </a:r>
          <a:endParaRPr lang="id-ID" sz="2000" kern="1200">
            <a:latin typeface="Posterama"/>
          </a:endParaRPr>
        </a:p>
      </dsp:txBody>
      <dsp:txXfrm>
        <a:off x="55830" y="1501704"/>
        <a:ext cx="10861140" cy="1032015"/>
      </dsp:txXfrm>
    </dsp:sp>
    <dsp:sp modelId="{375D751F-4D0E-49EA-8DEA-E91FB79AA925}">
      <dsp:nvSpPr>
        <dsp:cNvPr id="0" name=""/>
        <dsp:cNvSpPr/>
      </dsp:nvSpPr>
      <dsp:spPr>
        <a:xfrm>
          <a:off x="0" y="2647149"/>
          <a:ext cx="10972800" cy="114367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id-ID" sz="2000" kern="1200">
              <a:latin typeface="Posterama"/>
            </a:rPr>
            <a:t>Bagaimana hasil klasifikasi dari interpretasi </a:t>
          </a:r>
          <a:r>
            <a:rPr lang="id-ID" sz="2000" kern="1200" err="1">
              <a:latin typeface="Posterama"/>
            </a:rPr>
            <a:t>XGBoost</a:t>
          </a:r>
          <a:r>
            <a:rPr lang="id-ID" sz="2000" kern="1200">
              <a:latin typeface="Posterama"/>
            </a:rPr>
            <a:t> berupa jalur keputusan (</a:t>
          </a:r>
          <a:r>
            <a:rPr lang="id-ID" sz="2000" i="1" kern="1200">
              <a:latin typeface="Posterama"/>
            </a:rPr>
            <a:t>decision rule</a:t>
          </a:r>
          <a:r>
            <a:rPr lang="id-ID" sz="2000" i="0" kern="1200">
              <a:latin typeface="Posterama"/>
            </a:rPr>
            <a:t>)?</a:t>
          </a:r>
        </a:p>
      </dsp:txBody>
      <dsp:txXfrm>
        <a:off x="55830" y="2702979"/>
        <a:ext cx="10861140" cy="10320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B2093-37BF-4FA6-9BF2-8A04DCC4FEAB}">
      <dsp:nvSpPr>
        <dsp:cNvPr id="0" name=""/>
        <dsp:cNvSpPr/>
      </dsp:nvSpPr>
      <dsp:spPr>
        <a:xfrm>
          <a:off x="0" y="155944"/>
          <a:ext cx="10972800" cy="120085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id-ID" sz="2100" kern="1200"/>
            <a:t>Menganalisis kinerja dari model Imbalance-XGBoost dengan weighted function dan focal loss dalam mendeteksi fraud asuransi.</a:t>
          </a:r>
        </a:p>
      </dsp:txBody>
      <dsp:txXfrm>
        <a:off x="58621" y="214565"/>
        <a:ext cx="10855558" cy="1083616"/>
      </dsp:txXfrm>
    </dsp:sp>
    <dsp:sp modelId="{0FD1228A-62A2-45D7-B2D9-53926C71C479}">
      <dsp:nvSpPr>
        <dsp:cNvPr id="0" name=""/>
        <dsp:cNvSpPr/>
      </dsp:nvSpPr>
      <dsp:spPr>
        <a:xfrm>
          <a:off x="0" y="1417283"/>
          <a:ext cx="10972800" cy="120085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id-ID" sz="2100" kern="1200"/>
            <a:t>Membandingkan kinerja kedua model Imbalance-XGBoost terhadap XGBoost tanpa penanganan imbalance class, XGBoost dengan oversampling, dan XGBoost dengan pembobotan data sebagai penanganan standar pada masalah imbalance class.</a:t>
          </a:r>
          <a:endParaRPr lang="id-ID" sz="2100" kern="1200">
            <a:latin typeface="Posterama"/>
          </a:endParaRPr>
        </a:p>
      </dsp:txBody>
      <dsp:txXfrm>
        <a:off x="58621" y="1475904"/>
        <a:ext cx="10855558" cy="1083616"/>
      </dsp:txXfrm>
    </dsp:sp>
    <dsp:sp modelId="{90C57ECD-DCF4-4F35-8539-DDD29A64F457}">
      <dsp:nvSpPr>
        <dsp:cNvPr id="0" name=""/>
        <dsp:cNvSpPr/>
      </dsp:nvSpPr>
      <dsp:spPr>
        <a:xfrm>
          <a:off x="0" y="2678621"/>
          <a:ext cx="10972800" cy="120085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id-ID" sz="2100" kern="1200">
              <a:latin typeface="Posterama"/>
            </a:rPr>
            <a:t>Membuat klasifikasi dari interpretasi </a:t>
          </a:r>
          <a:r>
            <a:rPr lang="id-ID" sz="2100" i="0" kern="1200" err="1">
              <a:latin typeface="Posterama"/>
            </a:rPr>
            <a:t>XGBoost</a:t>
          </a:r>
          <a:r>
            <a:rPr lang="id-ID" sz="2100" i="0" kern="1200">
              <a:latin typeface="Posterama"/>
            </a:rPr>
            <a:t> berupa jalur keputusan guna mendeteksi fraud asuransi.</a:t>
          </a:r>
          <a:endParaRPr lang="id-ID" sz="2100" i="1" kern="1200">
            <a:latin typeface="Posterama"/>
          </a:endParaRPr>
        </a:p>
      </dsp:txBody>
      <dsp:txXfrm>
        <a:off x="58621" y="2737242"/>
        <a:ext cx="10855558" cy="10836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E3AB7E-11C3-4F00-AC8C-FB9703DBB931}">
      <dsp:nvSpPr>
        <dsp:cNvPr id="0" name=""/>
        <dsp:cNvSpPr/>
      </dsp:nvSpPr>
      <dsp:spPr>
        <a:xfrm>
          <a:off x="0" y="0"/>
          <a:ext cx="3428999" cy="403542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7338" tIns="330200" rIns="267338" bIns="330200" numCol="1" spcCol="1270" anchor="t" anchorCtr="0">
          <a:noAutofit/>
        </a:bodyPr>
        <a:lstStyle/>
        <a:p>
          <a:pPr marL="0" lvl="0" indent="0" algn="l" defTabSz="755650" rtl="0">
            <a:lnSpc>
              <a:spcPct val="90000"/>
            </a:lnSpc>
            <a:spcBef>
              <a:spcPct val="0"/>
            </a:spcBef>
            <a:spcAft>
              <a:spcPct val="35000"/>
            </a:spcAft>
            <a:buNone/>
          </a:pPr>
          <a:r>
            <a:rPr lang="id-ID" sz="1700" kern="1200"/>
            <a:t>Model machine learning dibangun berdasarkan data automobile insurance claim yang dipublikasikan oleh Roshan Sharma di situs Kaggle pada tahun 2019.</a:t>
          </a:r>
        </a:p>
      </dsp:txBody>
      <dsp:txXfrm>
        <a:off x="0" y="1533461"/>
        <a:ext cx="3428999" cy="2421255"/>
      </dsp:txXfrm>
    </dsp:sp>
    <dsp:sp modelId="{3E50EB08-1C54-435F-8781-3AB187BE6A33}">
      <dsp:nvSpPr>
        <dsp:cNvPr id="0" name=""/>
        <dsp:cNvSpPr/>
      </dsp:nvSpPr>
      <dsp:spPr>
        <a:xfrm>
          <a:off x="1109186" y="403542"/>
          <a:ext cx="1210627" cy="1210627"/>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5" tIns="12700" rIns="94385" bIns="12700" numCol="1" spcCol="1270" anchor="ctr" anchorCtr="0">
          <a:noAutofit/>
        </a:bodyPr>
        <a:lstStyle/>
        <a:p>
          <a:pPr marL="0" lvl="0" indent="0" algn="ctr" defTabSz="2133600">
            <a:lnSpc>
              <a:spcPct val="90000"/>
            </a:lnSpc>
            <a:spcBef>
              <a:spcPct val="0"/>
            </a:spcBef>
            <a:spcAft>
              <a:spcPct val="35000"/>
            </a:spcAft>
            <a:buNone/>
          </a:pPr>
          <a:endParaRPr lang="id-ID" sz="4800" kern="1200"/>
        </a:p>
      </dsp:txBody>
      <dsp:txXfrm>
        <a:off x="1286478" y="580834"/>
        <a:ext cx="856043" cy="856043"/>
      </dsp:txXfrm>
    </dsp:sp>
    <dsp:sp modelId="{46CC7A10-AE08-4527-B2FF-63E3D968B2F6}">
      <dsp:nvSpPr>
        <dsp:cNvPr id="0" name=""/>
        <dsp:cNvSpPr/>
      </dsp:nvSpPr>
      <dsp:spPr>
        <a:xfrm>
          <a:off x="0" y="4035353"/>
          <a:ext cx="3428999"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5E9FD1-63CE-4EC2-8982-6589053B6DBC}">
      <dsp:nvSpPr>
        <dsp:cNvPr id="0" name=""/>
        <dsp:cNvSpPr/>
      </dsp:nvSpPr>
      <dsp:spPr>
        <a:xfrm>
          <a:off x="3771899" y="0"/>
          <a:ext cx="3428999" cy="4035425"/>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7338" tIns="330200" rIns="267338" bIns="330200" numCol="1" spcCol="1270" anchor="t" anchorCtr="0">
          <a:noAutofit/>
        </a:bodyPr>
        <a:lstStyle/>
        <a:p>
          <a:pPr marL="0" lvl="0" indent="0" algn="l" defTabSz="755650" rtl="0">
            <a:lnSpc>
              <a:spcPct val="90000"/>
            </a:lnSpc>
            <a:spcBef>
              <a:spcPct val="0"/>
            </a:spcBef>
            <a:spcAft>
              <a:spcPct val="35000"/>
            </a:spcAft>
            <a:buNone/>
          </a:pPr>
          <a:r>
            <a:rPr lang="id-ID" sz="1700" kern="1200"/>
            <a:t>Analisis kinerja model dilakukan berdasarkan empat metrik berikut: recall, precision, f1-score, dan Area Under Curve (AUC).</a:t>
          </a:r>
          <a:endParaRPr lang="id-ID" sz="1700" kern="1200">
            <a:latin typeface="Posterama"/>
          </a:endParaRPr>
        </a:p>
      </dsp:txBody>
      <dsp:txXfrm>
        <a:off x="3771899" y="1533461"/>
        <a:ext cx="3428999" cy="2421255"/>
      </dsp:txXfrm>
    </dsp:sp>
    <dsp:sp modelId="{7F882F1A-C5AE-4CCF-B9D4-DD9C084A909C}">
      <dsp:nvSpPr>
        <dsp:cNvPr id="0" name=""/>
        <dsp:cNvSpPr/>
      </dsp:nvSpPr>
      <dsp:spPr>
        <a:xfrm>
          <a:off x="4881086" y="403542"/>
          <a:ext cx="1210627" cy="1210627"/>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5" tIns="12700" rIns="94385" bIns="12700" numCol="1" spcCol="1270" anchor="ctr" anchorCtr="0">
          <a:noAutofit/>
        </a:bodyPr>
        <a:lstStyle/>
        <a:p>
          <a:pPr marL="0" lvl="0" indent="0" algn="ctr" defTabSz="2133600">
            <a:lnSpc>
              <a:spcPct val="90000"/>
            </a:lnSpc>
            <a:spcBef>
              <a:spcPct val="0"/>
            </a:spcBef>
            <a:spcAft>
              <a:spcPct val="35000"/>
            </a:spcAft>
            <a:buNone/>
          </a:pPr>
          <a:endParaRPr lang="id-ID" sz="4800" kern="1200"/>
        </a:p>
      </dsp:txBody>
      <dsp:txXfrm>
        <a:off x="5058378" y="580834"/>
        <a:ext cx="856043" cy="856043"/>
      </dsp:txXfrm>
    </dsp:sp>
    <dsp:sp modelId="{DFCA774A-1D07-4DD1-AF32-80D577FA4574}">
      <dsp:nvSpPr>
        <dsp:cNvPr id="0" name=""/>
        <dsp:cNvSpPr/>
      </dsp:nvSpPr>
      <dsp:spPr>
        <a:xfrm>
          <a:off x="3771899" y="4035353"/>
          <a:ext cx="3428999"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30A9DF-3B30-4030-9ECC-E4A8CA33A704}">
      <dsp:nvSpPr>
        <dsp:cNvPr id="0" name=""/>
        <dsp:cNvSpPr/>
      </dsp:nvSpPr>
      <dsp:spPr>
        <a:xfrm>
          <a:off x="7543800" y="0"/>
          <a:ext cx="3428999" cy="4035425"/>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7338" tIns="330200" rIns="267338" bIns="330200" numCol="1" spcCol="1270" anchor="t" anchorCtr="0">
          <a:noAutofit/>
        </a:bodyPr>
        <a:lstStyle/>
        <a:p>
          <a:pPr marL="0" lvl="0" indent="0" algn="l" defTabSz="755650" rtl="0">
            <a:lnSpc>
              <a:spcPct val="90000"/>
            </a:lnSpc>
            <a:spcBef>
              <a:spcPct val="0"/>
            </a:spcBef>
            <a:spcAft>
              <a:spcPct val="35000"/>
            </a:spcAft>
            <a:buNone/>
          </a:pPr>
          <a:r>
            <a:rPr lang="id-ID" sz="1700" kern="1200">
              <a:latin typeface="Posterama"/>
            </a:rPr>
            <a:t>Analisis pohon keputusan untuk kasus </a:t>
          </a:r>
          <a:r>
            <a:rPr lang="id-ID" sz="1700" kern="1200" err="1">
              <a:latin typeface="Posterama"/>
            </a:rPr>
            <a:t>XGBoost</a:t>
          </a:r>
          <a:r>
            <a:rPr lang="id-ID" sz="1700" kern="1200">
              <a:latin typeface="Posterama"/>
            </a:rPr>
            <a:t> tanpa penanganan kelas tak seimbang, </a:t>
          </a:r>
          <a:r>
            <a:rPr lang="id-ID" sz="1700" kern="1200" err="1">
              <a:latin typeface="Posterama"/>
            </a:rPr>
            <a:t>XGBoost</a:t>
          </a:r>
          <a:r>
            <a:rPr lang="id-ID" sz="1700" kern="1200">
              <a:latin typeface="Posterama"/>
            </a:rPr>
            <a:t> dengan </a:t>
          </a:r>
          <a:r>
            <a:rPr lang="id-ID" sz="1700" kern="1200" err="1">
              <a:latin typeface="Posterama"/>
            </a:rPr>
            <a:t>oversampling</a:t>
          </a:r>
          <a:r>
            <a:rPr lang="id-ID" sz="1700" kern="1200">
              <a:latin typeface="Posterama"/>
            </a:rPr>
            <a:t>, dan </a:t>
          </a:r>
          <a:r>
            <a:rPr lang="id-ID" sz="1700" kern="1200" err="1">
              <a:latin typeface="Posterama"/>
            </a:rPr>
            <a:t>XGBoost</a:t>
          </a:r>
          <a:r>
            <a:rPr lang="id-ID" sz="1700" kern="1200">
              <a:latin typeface="Posterama"/>
            </a:rPr>
            <a:t> dengan pembobotan data.</a:t>
          </a:r>
        </a:p>
      </dsp:txBody>
      <dsp:txXfrm>
        <a:off x="7543800" y="1533461"/>
        <a:ext cx="3428999" cy="2421255"/>
      </dsp:txXfrm>
    </dsp:sp>
    <dsp:sp modelId="{11516D48-BC77-4B75-9F19-323522C644C9}">
      <dsp:nvSpPr>
        <dsp:cNvPr id="0" name=""/>
        <dsp:cNvSpPr/>
      </dsp:nvSpPr>
      <dsp:spPr>
        <a:xfrm>
          <a:off x="8652986" y="403542"/>
          <a:ext cx="1210627" cy="1210627"/>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5" tIns="12700" rIns="94385" bIns="12700" numCol="1" spcCol="1270" anchor="ctr" anchorCtr="0">
          <a:noAutofit/>
        </a:bodyPr>
        <a:lstStyle/>
        <a:p>
          <a:pPr marL="0" lvl="0" indent="0" algn="ctr" defTabSz="2133600">
            <a:lnSpc>
              <a:spcPct val="90000"/>
            </a:lnSpc>
            <a:spcBef>
              <a:spcPct val="0"/>
            </a:spcBef>
            <a:spcAft>
              <a:spcPct val="35000"/>
            </a:spcAft>
            <a:buNone/>
          </a:pPr>
          <a:endParaRPr lang="id-ID" sz="4800" kern="1200"/>
        </a:p>
      </dsp:txBody>
      <dsp:txXfrm>
        <a:off x="8830278" y="580834"/>
        <a:ext cx="856043" cy="856043"/>
      </dsp:txXfrm>
    </dsp:sp>
    <dsp:sp modelId="{DDC34650-591F-41CE-AFE2-E83F359F8ED3}">
      <dsp:nvSpPr>
        <dsp:cNvPr id="0" name=""/>
        <dsp:cNvSpPr/>
      </dsp:nvSpPr>
      <dsp:spPr>
        <a:xfrm>
          <a:off x="7543800" y="4035353"/>
          <a:ext cx="3428999"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0BAC4-5CB3-45A3-B86C-BB6422BD2F66}">
      <dsp:nvSpPr>
        <dsp:cNvPr id="0" name=""/>
        <dsp:cNvSpPr/>
      </dsp:nvSpPr>
      <dsp:spPr>
        <a:xfrm>
          <a:off x="3214" y="232489"/>
          <a:ext cx="2550318" cy="35704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33" tIns="330200" rIns="198833" bIns="330200" numCol="1" spcCol="1270" anchor="t" anchorCtr="0">
          <a:noAutofit/>
        </a:bodyPr>
        <a:lstStyle/>
        <a:p>
          <a:pPr marL="0" lvl="0" indent="0" algn="l" defTabSz="666750">
            <a:lnSpc>
              <a:spcPct val="90000"/>
            </a:lnSpc>
            <a:spcBef>
              <a:spcPct val="0"/>
            </a:spcBef>
            <a:spcAft>
              <a:spcPct val="35000"/>
            </a:spcAft>
            <a:buNone/>
          </a:pPr>
          <a:r>
            <a:rPr lang="id-ID" sz="1500" kern="1200">
              <a:latin typeface="Posterama"/>
            </a:rPr>
            <a:t>Pemilihan</a:t>
          </a:r>
          <a:r>
            <a:rPr lang="id-ID" sz="1500" kern="1200"/>
            <a:t>, penggabungan, dan modifikasi fitur</a:t>
          </a:r>
          <a:endParaRPr lang="en-US" sz="1500" kern="1200"/>
        </a:p>
      </dsp:txBody>
      <dsp:txXfrm>
        <a:off x="3214" y="1589258"/>
        <a:ext cx="2550318" cy="2142267"/>
      </dsp:txXfrm>
    </dsp:sp>
    <dsp:sp modelId="{771FD71F-1E60-48D5-AF02-0B3F63FDD383}">
      <dsp:nvSpPr>
        <dsp:cNvPr id="0" name=""/>
        <dsp:cNvSpPr/>
      </dsp:nvSpPr>
      <dsp:spPr>
        <a:xfrm>
          <a:off x="742807" y="589534"/>
          <a:ext cx="1071133" cy="107113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510" tIns="12700" rIns="83510" bIns="12700" numCol="1" spcCol="1270" anchor="ctr" anchorCtr="0">
          <a:noAutofit/>
        </a:bodyPr>
        <a:lstStyle/>
        <a:p>
          <a:pPr marL="0" lvl="0" indent="0" algn="ctr" defTabSz="977900">
            <a:lnSpc>
              <a:spcPct val="90000"/>
            </a:lnSpc>
            <a:spcBef>
              <a:spcPct val="0"/>
            </a:spcBef>
            <a:spcAft>
              <a:spcPct val="35000"/>
            </a:spcAft>
            <a:buNone/>
          </a:pPr>
          <a:r>
            <a:rPr lang="en-US" sz="2200" kern="1200"/>
            <a:t>1</a:t>
          </a:r>
        </a:p>
      </dsp:txBody>
      <dsp:txXfrm>
        <a:off x="899671" y="746398"/>
        <a:ext cx="757405" cy="757405"/>
      </dsp:txXfrm>
    </dsp:sp>
    <dsp:sp modelId="{5B416EDC-61BA-4A61-8A89-6C6CE906D7CC}">
      <dsp:nvSpPr>
        <dsp:cNvPr id="0" name=""/>
        <dsp:cNvSpPr/>
      </dsp:nvSpPr>
      <dsp:spPr>
        <a:xfrm>
          <a:off x="3214" y="3802863"/>
          <a:ext cx="2550318"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948AA-9246-4C18-BC8D-18664EFC9A9F}">
      <dsp:nvSpPr>
        <dsp:cNvPr id="0" name=""/>
        <dsp:cNvSpPr/>
      </dsp:nvSpPr>
      <dsp:spPr>
        <a:xfrm>
          <a:off x="2808565" y="232489"/>
          <a:ext cx="2550318" cy="35704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33" tIns="330200" rIns="198833" bIns="330200" numCol="1" spcCol="1270" anchor="t" anchorCtr="0">
          <a:noAutofit/>
        </a:bodyPr>
        <a:lstStyle/>
        <a:p>
          <a:pPr marL="0" lvl="0" indent="0" algn="l" defTabSz="666750" rtl="0">
            <a:lnSpc>
              <a:spcPct val="90000"/>
            </a:lnSpc>
            <a:spcBef>
              <a:spcPct val="0"/>
            </a:spcBef>
            <a:spcAft>
              <a:spcPct val="35000"/>
            </a:spcAft>
            <a:buNone/>
          </a:pPr>
          <a:r>
            <a:rPr lang="en-US" sz="1500" kern="1200"/>
            <a:t>Transformasi data yang hilang (missing value)</a:t>
          </a:r>
        </a:p>
      </dsp:txBody>
      <dsp:txXfrm>
        <a:off x="2808565" y="1589258"/>
        <a:ext cx="2550318" cy="2142267"/>
      </dsp:txXfrm>
    </dsp:sp>
    <dsp:sp modelId="{76D94598-C8A6-4ABC-B560-5630B4C5C25D}">
      <dsp:nvSpPr>
        <dsp:cNvPr id="0" name=""/>
        <dsp:cNvSpPr/>
      </dsp:nvSpPr>
      <dsp:spPr>
        <a:xfrm>
          <a:off x="3548157" y="589534"/>
          <a:ext cx="1071133" cy="107113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510" tIns="12700" rIns="83510" bIns="12700" numCol="1" spcCol="1270" anchor="ctr" anchorCtr="0">
          <a:noAutofit/>
        </a:bodyPr>
        <a:lstStyle/>
        <a:p>
          <a:pPr marL="0" lvl="0" indent="0" algn="ctr" defTabSz="977900">
            <a:lnSpc>
              <a:spcPct val="90000"/>
            </a:lnSpc>
            <a:spcBef>
              <a:spcPct val="0"/>
            </a:spcBef>
            <a:spcAft>
              <a:spcPct val="35000"/>
            </a:spcAft>
            <a:buNone/>
          </a:pPr>
          <a:r>
            <a:rPr lang="en-US" sz="2200" kern="1200"/>
            <a:t>2</a:t>
          </a:r>
        </a:p>
        <a:p>
          <a:pPr marL="0" lvl="0" indent="0" algn="ctr" defTabSz="977900">
            <a:lnSpc>
              <a:spcPct val="90000"/>
            </a:lnSpc>
            <a:spcBef>
              <a:spcPct val="0"/>
            </a:spcBef>
            <a:spcAft>
              <a:spcPct val="35000"/>
            </a:spcAft>
            <a:buNone/>
          </a:pPr>
          <a:endParaRPr lang="id-ID" sz="2200" kern="1200"/>
        </a:p>
      </dsp:txBody>
      <dsp:txXfrm>
        <a:off x="3705021" y="746398"/>
        <a:ext cx="757405" cy="757405"/>
      </dsp:txXfrm>
    </dsp:sp>
    <dsp:sp modelId="{F02CB0AA-89DE-4A89-946F-1495707B3345}">
      <dsp:nvSpPr>
        <dsp:cNvPr id="0" name=""/>
        <dsp:cNvSpPr/>
      </dsp:nvSpPr>
      <dsp:spPr>
        <a:xfrm>
          <a:off x="2808565" y="3802863"/>
          <a:ext cx="2550318"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CBF9E4-7297-44F8-894B-9BBE591CB7A2}">
      <dsp:nvSpPr>
        <dsp:cNvPr id="0" name=""/>
        <dsp:cNvSpPr/>
      </dsp:nvSpPr>
      <dsp:spPr>
        <a:xfrm>
          <a:off x="5613915" y="232489"/>
          <a:ext cx="2550318" cy="35704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33" tIns="330200" rIns="198833" bIns="330200" numCol="1" spcCol="1270" anchor="t" anchorCtr="0">
          <a:noAutofit/>
        </a:bodyPr>
        <a:lstStyle/>
        <a:p>
          <a:pPr marL="0" lvl="0" indent="0" algn="l" defTabSz="666750">
            <a:lnSpc>
              <a:spcPct val="90000"/>
            </a:lnSpc>
            <a:spcBef>
              <a:spcPct val="0"/>
            </a:spcBef>
            <a:spcAft>
              <a:spcPct val="35000"/>
            </a:spcAft>
            <a:buNone/>
          </a:pPr>
          <a:r>
            <a:rPr lang="en-US" sz="1500" kern="1200"/>
            <a:t>One hot encoding fitur kategorik</a:t>
          </a:r>
        </a:p>
      </dsp:txBody>
      <dsp:txXfrm>
        <a:off x="5613915" y="1589258"/>
        <a:ext cx="2550318" cy="2142267"/>
      </dsp:txXfrm>
    </dsp:sp>
    <dsp:sp modelId="{7EA5A50E-C1F8-47A7-9F18-0F66E1692B55}">
      <dsp:nvSpPr>
        <dsp:cNvPr id="0" name=""/>
        <dsp:cNvSpPr/>
      </dsp:nvSpPr>
      <dsp:spPr>
        <a:xfrm>
          <a:off x="6353508" y="589534"/>
          <a:ext cx="1071133" cy="107113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510" tIns="12700" rIns="83510" bIns="12700" numCol="1" spcCol="1270" anchor="ctr" anchorCtr="0">
          <a:noAutofit/>
        </a:bodyPr>
        <a:lstStyle/>
        <a:p>
          <a:pPr marL="0" lvl="0" indent="0" algn="ctr" defTabSz="977900">
            <a:lnSpc>
              <a:spcPct val="90000"/>
            </a:lnSpc>
            <a:spcBef>
              <a:spcPct val="0"/>
            </a:spcBef>
            <a:spcAft>
              <a:spcPct val="35000"/>
            </a:spcAft>
            <a:buNone/>
          </a:pPr>
          <a:r>
            <a:rPr lang="en-US" sz="2200" kern="1200"/>
            <a:t>3</a:t>
          </a:r>
        </a:p>
        <a:p>
          <a:pPr marL="0" lvl="0" indent="0" algn="ctr" defTabSz="977900">
            <a:lnSpc>
              <a:spcPct val="90000"/>
            </a:lnSpc>
            <a:spcBef>
              <a:spcPct val="0"/>
            </a:spcBef>
            <a:spcAft>
              <a:spcPct val="35000"/>
            </a:spcAft>
            <a:buNone/>
          </a:pPr>
          <a:endParaRPr lang="id-ID" sz="2200" kern="1200"/>
        </a:p>
      </dsp:txBody>
      <dsp:txXfrm>
        <a:off x="6510372" y="746398"/>
        <a:ext cx="757405" cy="757405"/>
      </dsp:txXfrm>
    </dsp:sp>
    <dsp:sp modelId="{908BA843-34CE-43E0-AA38-DF8F94E874D3}">
      <dsp:nvSpPr>
        <dsp:cNvPr id="0" name=""/>
        <dsp:cNvSpPr/>
      </dsp:nvSpPr>
      <dsp:spPr>
        <a:xfrm>
          <a:off x="5613915" y="3802863"/>
          <a:ext cx="2550318"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51EEE6-E7AF-4428-AA34-6F9CF52C362B}">
      <dsp:nvSpPr>
        <dsp:cNvPr id="0" name=""/>
        <dsp:cNvSpPr/>
      </dsp:nvSpPr>
      <dsp:spPr>
        <a:xfrm>
          <a:off x="8419266" y="232489"/>
          <a:ext cx="2550318" cy="35704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33" tIns="330200" rIns="198833" bIns="330200" numCol="1" spcCol="1270" anchor="t" anchorCtr="0">
          <a:noAutofit/>
        </a:bodyPr>
        <a:lstStyle/>
        <a:p>
          <a:pPr marL="0" lvl="0" indent="0" algn="l" defTabSz="666750">
            <a:lnSpc>
              <a:spcPct val="90000"/>
            </a:lnSpc>
            <a:spcBef>
              <a:spcPct val="0"/>
            </a:spcBef>
            <a:spcAft>
              <a:spcPct val="35000"/>
            </a:spcAft>
            <a:buNone/>
          </a:pPr>
          <a:r>
            <a:rPr lang="en-US" sz="1500" kern="1200"/>
            <a:t>Scalling fitur numerik</a:t>
          </a:r>
        </a:p>
      </dsp:txBody>
      <dsp:txXfrm>
        <a:off x="8419266" y="1589258"/>
        <a:ext cx="2550318" cy="2142267"/>
      </dsp:txXfrm>
    </dsp:sp>
    <dsp:sp modelId="{3C1407FD-1372-464A-B3C3-5C9565F4ED23}">
      <dsp:nvSpPr>
        <dsp:cNvPr id="0" name=""/>
        <dsp:cNvSpPr/>
      </dsp:nvSpPr>
      <dsp:spPr>
        <a:xfrm>
          <a:off x="9158859" y="589534"/>
          <a:ext cx="1071133" cy="107113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510" tIns="12700" rIns="83510" bIns="12700" numCol="1" spcCol="1270" anchor="ctr" anchorCtr="0">
          <a:noAutofit/>
        </a:bodyPr>
        <a:lstStyle/>
        <a:p>
          <a:pPr marL="0" lvl="0" indent="0" algn="ctr" defTabSz="977900">
            <a:lnSpc>
              <a:spcPct val="90000"/>
            </a:lnSpc>
            <a:spcBef>
              <a:spcPct val="0"/>
            </a:spcBef>
            <a:spcAft>
              <a:spcPct val="35000"/>
            </a:spcAft>
            <a:buNone/>
          </a:pPr>
          <a:r>
            <a:rPr lang="en-US" sz="2200" kern="1200"/>
            <a:t>4</a:t>
          </a:r>
        </a:p>
        <a:p>
          <a:pPr marL="0" lvl="0" indent="0" algn="ctr" defTabSz="977900">
            <a:lnSpc>
              <a:spcPct val="90000"/>
            </a:lnSpc>
            <a:spcBef>
              <a:spcPct val="0"/>
            </a:spcBef>
            <a:spcAft>
              <a:spcPct val="35000"/>
            </a:spcAft>
            <a:buNone/>
          </a:pPr>
          <a:endParaRPr lang="id-ID" sz="2200" kern="1200"/>
        </a:p>
      </dsp:txBody>
      <dsp:txXfrm>
        <a:off x="9315723" y="746398"/>
        <a:ext cx="757405" cy="757405"/>
      </dsp:txXfrm>
    </dsp:sp>
    <dsp:sp modelId="{778B924F-79EE-4915-AAF8-5FFBBD9441CD}">
      <dsp:nvSpPr>
        <dsp:cNvPr id="0" name=""/>
        <dsp:cNvSpPr/>
      </dsp:nvSpPr>
      <dsp:spPr>
        <a:xfrm>
          <a:off x="8419266" y="3802863"/>
          <a:ext cx="2550318"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A95039-B5F5-43D6-B5D7-2A91D42329F9}">
      <dsp:nvSpPr>
        <dsp:cNvPr id="0" name=""/>
        <dsp:cNvSpPr/>
      </dsp:nvSpPr>
      <dsp:spPr>
        <a:xfrm>
          <a:off x="2481961" y="617227"/>
          <a:ext cx="475422" cy="91440"/>
        </a:xfrm>
        <a:custGeom>
          <a:avLst/>
          <a:gdLst/>
          <a:ahLst/>
          <a:cxnLst/>
          <a:rect l="0" t="0" r="0" b="0"/>
          <a:pathLst>
            <a:path>
              <a:moveTo>
                <a:pt x="0" y="45720"/>
              </a:moveTo>
              <a:lnTo>
                <a:pt x="47542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07022" y="660415"/>
        <a:ext cx="25301" cy="5065"/>
      </dsp:txXfrm>
    </dsp:sp>
    <dsp:sp modelId="{576F6DB8-9DFB-4A09-A212-F11885DDE3F5}">
      <dsp:nvSpPr>
        <dsp:cNvPr id="0" name=""/>
        <dsp:cNvSpPr/>
      </dsp:nvSpPr>
      <dsp:spPr>
        <a:xfrm>
          <a:off x="283665" y="2919"/>
          <a:ext cx="2200096" cy="132005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807" tIns="113162" rIns="107807" bIns="113162" numCol="1" spcCol="1270" anchor="ctr" anchorCtr="0">
          <a:noAutofit/>
        </a:bodyPr>
        <a:lstStyle/>
        <a:p>
          <a:pPr marL="0" lvl="0" indent="0" algn="ctr" defTabSz="533400" rtl="0">
            <a:lnSpc>
              <a:spcPct val="90000"/>
            </a:lnSpc>
            <a:spcBef>
              <a:spcPct val="0"/>
            </a:spcBef>
            <a:spcAft>
              <a:spcPct val="35000"/>
            </a:spcAft>
            <a:buNone/>
          </a:pPr>
          <a:r>
            <a:rPr lang="id-ID" sz="1200" kern="1200" err="1">
              <a:latin typeface="Posterama"/>
            </a:rPr>
            <a:t>Incident_location</a:t>
          </a:r>
          <a:r>
            <a:rPr lang="id-ID" sz="1200" kern="1200">
              <a:latin typeface="Posterama"/>
            </a:rPr>
            <a:t>, tidak signifikan dalam memprediksi.</a:t>
          </a:r>
          <a:endParaRPr lang="id-ID" sz="1200" kern="1200"/>
        </a:p>
      </dsp:txBody>
      <dsp:txXfrm>
        <a:off x="283665" y="2919"/>
        <a:ext cx="2200096" cy="1320057"/>
      </dsp:txXfrm>
    </dsp:sp>
    <dsp:sp modelId="{96A1C8DE-8D10-4C54-B915-4B0E07BD8054}">
      <dsp:nvSpPr>
        <dsp:cNvPr id="0" name=""/>
        <dsp:cNvSpPr/>
      </dsp:nvSpPr>
      <dsp:spPr>
        <a:xfrm>
          <a:off x="1383713" y="1321176"/>
          <a:ext cx="2706118" cy="475422"/>
        </a:xfrm>
        <a:custGeom>
          <a:avLst/>
          <a:gdLst/>
          <a:ahLst/>
          <a:cxnLst/>
          <a:rect l="0" t="0" r="0" b="0"/>
          <a:pathLst>
            <a:path>
              <a:moveTo>
                <a:pt x="2706118" y="0"/>
              </a:moveTo>
              <a:lnTo>
                <a:pt x="2706118" y="254811"/>
              </a:lnTo>
              <a:lnTo>
                <a:pt x="0" y="254811"/>
              </a:lnTo>
              <a:lnTo>
                <a:pt x="0" y="475422"/>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d-ID" sz="500" kern="1200"/>
        </a:p>
      </dsp:txBody>
      <dsp:txXfrm>
        <a:off x="2667947" y="1556355"/>
        <a:ext cx="137651" cy="5065"/>
      </dsp:txXfrm>
    </dsp:sp>
    <dsp:sp modelId="{18FC5B7C-0147-4EC2-A235-5796FF46C6BF}">
      <dsp:nvSpPr>
        <dsp:cNvPr id="0" name=""/>
        <dsp:cNvSpPr/>
      </dsp:nvSpPr>
      <dsp:spPr>
        <a:xfrm>
          <a:off x="2989784" y="2919"/>
          <a:ext cx="2200096" cy="132005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807" tIns="113162" rIns="107807" bIns="113162" numCol="1" spcCol="1270" anchor="ctr" anchorCtr="0">
          <a:noAutofit/>
        </a:bodyPr>
        <a:lstStyle/>
        <a:p>
          <a:pPr marL="0" lvl="0" indent="0" algn="ctr" defTabSz="533400" rtl="0">
            <a:lnSpc>
              <a:spcPct val="90000"/>
            </a:lnSpc>
            <a:spcBef>
              <a:spcPct val="0"/>
            </a:spcBef>
            <a:spcAft>
              <a:spcPct val="35000"/>
            </a:spcAft>
            <a:buNone/>
          </a:pPr>
          <a:r>
            <a:rPr lang="en-US" sz="1200" kern="1200" err="1">
              <a:latin typeface="Posterama"/>
            </a:rPr>
            <a:t>Policy_bind_date</a:t>
          </a:r>
          <a:r>
            <a:rPr lang="en-US" sz="1200" kern="1200">
              <a:latin typeface="Posterama"/>
            </a:rPr>
            <a:t> &amp; </a:t>
          </a:r>
          <a:r>
            <a:rPr lang="en-US" sz="1200" kern="1200" err="1">
              <a:latin typeface="Posterama"/>
            </a:rPr>
            <a:t>Incident_date</a:t>
          </a:r>
          <a:r>
            <a:rPr lang="en-US" sz="1200" kern="1200">
              <a:latin typeface="Posterama"/>
            </a:rPr>
            <a:t> </a:t>
          </a:r>
          <a:r>
            <a:rPr lang="en-US" sz="1200" kern="1200" err="1">
              <a:latin typeface="Posterama"/>
            </a:rPr>
            <a:t>tidak</a:t>
          </a:r>
          <a:r>
            <a:rPr lang="en-US" sz="1200" kern="1200">
              <a:latin typeface="Posterama"/>
            </a:rPr>
            <a:t> </a:t>
          </a:r>
          <a:r>
            <a:rPr lang="en-US" sz="1200" kern="1200" err="1">
              <a:latin typeface="Posterama"/>
            </a:rPr>
            <a:t>informatif</a:t>
          </a:r>
          <a:r>
            <a:rPr lang="en-US" sz="1200" kern="1200">
              <a:latin typeface="Posterama"/>
            </a:rPr>
            <a:t>, </a:t>
          </a:r>
          <a:r>
            <a:rPr lang="en-US" sz="1200" kern="1200" err="1">
              <a:latin typeface="Posterama"/>
            </a:rPr>
            <a:t>sehingga</a:t>
          </a:r>
          <a:r>
            <a:rPr lang="en-US" sz="1200" kern="1200">
              <a:latin typeface="Posterama"/>
            </a:rPr>
            <a:t> </a:t>
          </a:r>
          <a:r>
            <a:rPr lang="en-US" sz="1200" kern="1200" err="1">
              <a:latin typeface="Posterama"/>
            </a:rPr>
            <a:t>dibuat</a:t>
          </a:r>
          <a:r>
            <a:rPr lang="en-US" sz="1200" kern="1200">
              <a:latin typeface="Posterama"/>
            </a:rPr>
            <a:t> </a:t>
          </a:r>
          <a:r>
            <a:rPr lang="en-US" sz="1200" kern="1200" err="1">
              <a:latin typeface="Posterama"/>
            </a:rPr>
            <a:t>fitur</a:t>
          </a:r>
          <a:r>
            <a:rPr lang="en-US" sz="1200" kern="1200">
              <a:latin typeface="Posterama"/>
            </a:rPr>
            <a:t> </a:t>
          </a:r>
          <a:r>
            <a:rPr lang="en-US" sz="1200" kern="1200" err="1">
              <a:latin typeface="Posterama"/>
            </a:rPr>
            <a:t>baru</a:t>
          </a:r>
          <a:r>
            <a:rPr lang="en-US" sz="1200" kern="1200">
              <a:latin typeface="Posterama"/>
            </a:rPr>
            <a:t>: </a:t>
          </a:r>
          <a:r>
            <a:rPr lang="en-US" sz="1200" kern="1200" err="1">
              <a:latin typeface="Posterama"/>
            </a:rPr>
            <a:t>Policy_duration</a:t>
          </a:r>
          <a:endParaRPr lang="en-US" sz="1200" kern="1200"/>
        </a:p>
      </dsp:txBody>
      <dsp:txXfrm>
        <a:off x="2989784" y="2919"/>
        <a:ext cx="2200096" cy="1320057"/>
      </dsp:txXfrm>
    </dsp:sp>
    <dsp:sp modelId="{57F0CE0F-A5B7-4D50-B157-79981736C5E0}">
      <dsp:nvSpPr>
        <dsp:cNvPr id="0" name=""/>
        <dsp:cNvSpPr/>
      </dsp:nvSpPr>
      <dsp:spPr>
        <a:xfrm>
          <a:off x="2481961" y="2443308"/>
          <a:ext cx="475422" cy="91440"/>
        </a:xfrm>
        <a:custGeom>
          <a:avLst/>
          <a:gdLst/>
          <a:ahLst/>
          <a:cxnLst/>
          <a:rect l="0" t="0" r="0" b="0"/>
          <a:pathLst>
            <a:path>
              <a:moveTo>
                <a:pt x="0" y="45720"/>
              </a:moveTo>
              <a:lnTo>
                <a:pt x="475422"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d-ID" sz="500" kern="1200"/>
        </a:p>
      </dsp:txBody>
      <dsp:txXfrm>
        <a:off x="2707022" y="2486495"/>
        <a:ext cx="25301" cy="5065"/>
      </dsp:txXfrm>
    </dsp:sp>
    <dsp:sp modelId="{05E50BFD-4904-465D-B8C7-CC91A3896442}">
      <dsp:nvSpPr>
        <dsp:cNvPr id="0" name=""/>
        <dsp:cNvSpPr/>
      </dsp:nvSpPr>
      <dsp:spPr>
        <a:xfrm>
          <a:off x="283665" y="1828999"/>
          <a:ext cx="2200096" cy="132005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807" tIns="113162" rIns="107807" bIns="113162" numCol="1" spcCol="1270" anchor="ctr" anchorCtr="0">
          <a:noAutofit/>
        </a:bodyPr>
        <a:lstStyle/>
        <a:p>
          <a:pPr marL="0" lvl="0" indent="0" algn="ctr" defTabSz="533400" rtl="0">
            <a:lnSpc>
              <a:spcPct val="90000"/>
            </a:lnSpc>
            <a:spcBef>
              <a:spcPct val="0"/>
            </a:spcBef>
            <a:spcAft>
              <a:spcPct val="35000"/>
            </a:spcAft>
            <a:buNone/>
          </a:pPr>
          <a:r>
            <a:rPr lang="en-US" sz="1200" kern="1200" err="1">
              <a:latin typeface="Posterama"/>
            </a:rPr>
            <a:t>Auto_make</a:t>
          </a:r>
          <a:r>
            <a:rPr lang="en-US" sz="1200" kern="1200">
              <a:latin typeface="Posterama"/>
            </a:rPr>
            <a:t> &amp; </a:t>
          </a:r>
          <a:r>
            <a:rPr lang="en-US" sz="1200" kern="1200" err="1">
              <a:latin typeface="Posterama"/>
            </a:rPr>
            <a:t>Auto_brand</a:t>
          </a:r>
          <a:r>
            <a:rPr lang="en-US" sz="1200" kern="1200">
              <a:latin typeface="Posterama"/>
            </a:rPr>
            <a:t> </a:t>
          </a:r>
          <a:r>
            <a:rPr lang="en-US" sz="1200" kern="1200" err="1">
              <a:latin typeface="Posterama"/>
            </a:rPr>
            <a:t>digabungkan</a:t>
          </a:r>
          <a:r>
            <a:rPr lang="en-US" sz="1200" kern="1200">
              <a:latin typeface="Posterama"/>
            </a:rPr>
            <a:t>, </a:t>
          </a:r>
          <a:r>
            <a:rPr lang="en-US" sz="1200" kern="1200" err="1">
              <a:latin typeface="Posterama"/>
            </a:rPr>
            <a:t>karena</a:t>
          </a:r>
          <a:r>
            <a:rPr lang="en-US" sz="1200" kern="1200">
              <a:latin typeface="Posterama"/>
            </a:rPr>
            <a:t> </a:t>
          </a:r>
          <a:r>
            <a:rPr lang="en-US" sz="1200" kern="1200" err="1">
              <a:latin typeface="Posterama"/>
            </a:rPr>
            <a:t>jika</a:t>
          </a:r>
          <a:r>
            <a:rPr lang="en-US" sz="1200" kern="1200">
              <a:latin typeface="Posterama"/>
            </a:rPr>
            <a:t> </a:t>
          </a:r>
          <a:r>
            <a:rPr lang="en-US" sz="1200" kern="1200" err="1">
              <a:latin typeface="Posterama"/>
            </a:rPr>
            <a:t>dipisahkan</a:t>
          </a:r>
          <a:r>
            <a:rPr lang="en-US" sz="1200" kern="1200">
              <a:latin typeface="Posterama"/>
            </a:rPr>
            <a:t> </a:t>
          </a:r>
          <a:r>
            <a:rPr lang="en-US" sz="1200" kern="1200" err="1">
              <a:latin typeface="Posterama"/>
            </a:rPr>
            <a:t>maka</a:t>
          </a:r>
          <a:r>
            <a:rPr lang="en-US" sz="1200" kern="1200">
              <a:latin typeface="Posterama"/>
            </a:rPr>
            <a:t> </a:t>
          </a:r>
          <a:r>
            <a:rPr lang="en-US" sz="1200" kern="1200" err="1">
              <a:latin typeface="Posterama"/>
            </a:rPr>
            <a:t>memiliki</a:t>
          </a:r>
          <a:r>
            <a:rPr lang="en-US" sz="1200" kern="1200">
              <a:latin typeface="Posterama"/>
            </a:rPr>
            <a:t> 53 variable dummy.</a:t>
          </a:r>
        </a:p>
      </dsp:txBody>
      <dsp:txXfrm>
        <a:off x="283665" y="1828999"/>
        <a:ext cx="2200096" cy="1320057"/>
      </dsp:txXfrm>
    </dsp:sp>
    <dsp:sp modelId="{962DE662-AAFE-4034-BFD6-E20F098419FC}">
      <dsp:nvSpPr>
        <dsp:cNvPr id="0" name=""/>
        <dsp:cNvSpPr/>
      </dsp:nvSpPr>
      <dsp:spPr>
        <a:xfrm>
          <a:off x="1383713" y="3147256"/>
          <a:ext cx="2706118" cy="475422"/>
        </a:xfrm>
        <a:custGeom>
          <a:avLst/>
          <a:gdLst/>
          <a:ahLst/>
          <a:cxnLst/>
          <a:rect l="0" t="0" r="0" b="0"/>
          <a:pathLst>
            <a:path>
              <a:moveTo>
                <a:pt x="2706118" y="0"/>
              </a:moveTo>
              <a:lnTo>
                <a:pt x="2706118" y="254811"/>
              </a:lnTo>
              <a:lnTo>
                <a:pt x="0" y="254811"/>
              </a:lnTo>
              <a:lnTo>
                <a:pt x="0" y="475422"/>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d-ID" sz="500" kern="1200"/>
        </a:p>
      </dsp:txBody>
      <dsp:txXfrm>
        <a:off x="2667947" y="3382435"/>
        <a:ext cx="137651" cy="5065"/>
      </dsp:txXfrm>
    </dsp:sp>
    <dsp:sp modelId="{ACD28671-6A59-4BB6-8314-8003EA514016}">
      <dsp:nvSpPr>
        <dsp:cNvPr id="0" name=""/>
        <dsp:cNvSpPr/>
      </dsp:nvSpPr>
      <dsp:spPr>
        <a:xfrm>
          <a:off x="2989784" y="1828999"/>
          <a:ext cx="2200096" cy="132005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807" tIns="113162" rIns="107807" bIns="113162" numCol="1" spcCol="1270" anchor="ctr" anchorCtr="0">
          <a:noAutofit/>
        </a:bodyPr>
        <a:lstStyle/>
        <a:p>
          <a:pPr marL="0" lvl="0" indent="0" algn="ctr" defTabSz="533400">
            <a:lnSpc>
              <a:spcPct val="90000"/>
            </a:lnSpc>
            <a:spcBef>
              <a:spcPct val="0"/>
            </a:spcBef>
            <a:spcAft>
              <a:spcPct val="35000"/>
            </a:spcAft>
            <a:buNone/>
          </a:pPr>
          <a:r>
            <a:rPr lang="en-US" sz="1200" kern="1200" err="1">
              <a:latin typeface="Posterama"/>
            </a:rPr>
            <a:t>Policy_number</a:t>
          </a:r>
          <a:r>
            <a:rPr lang="en-US" sz="1200" kern="1200">
              <a:latin typeface="Posterama"/>
            </a:rPr>
            <a:t>, </a:t>
          </a:r>
          <a:r>
            <a:rPr lang="en-US" sz="1200" kern="1200" err="1">
              <a:latin typeface="Posterama"/>
            </a:rPr>
            <a:t>karena</a:t>
          </a:r>
          <a:r>
            <a:rPr lang="en-US" sz="1200" kern="1200">
              <a:latin typeface="Posterama"/>
            </a:rPr>
            <a:t> </a:t>
          </a:r>
          <a:r>
            <a:rPr lang="en-US" sz="1200" kern="1200" err="1">
              <a:latin typeface="Posterama"/>
            </a:rPr>
            <a:t>tidak</a:t>
          </a:r>
          <a:r>
            <a:rPr lang="en-US" sz="1200" kern="1200">
              <a:latin typeface="Posterama"/>
            </a:rPr>
            <a:t> </a:t>
          </a:r>
          <a:r>
            <a:rPr lang="en-US" sz="1200" kern="1200" err="1">
              <a:latin typeface="Posterama"/>
            </a:rPr>
            <a:t>informatif</a:t>
          </a:r>
          <a:r>
            <a:rPr lang="en-US" sz="1200" kern="1200">
              <a:latin typeface="Posterama"/>
            </a:rPr>
            <a:t>.</a:t>
          </a:r>
          <a:endParaRPr lang="id-ID" sz="1200" kern="1200"/>
        </a:p>
      </dsp:txBody>
      <dsp:txXfrm>
        <a:off x="2989784" y="1828999"/>
        <a:ext cx="2200096" cy="1320057"/>
      </dsp:txXfrm>
    </dsp:sp>
    <dsp:sp modelId="{5AD7B739-0A22-4906-91B0-61D683E46AA0}">
      <dsp:nvSpPr>
        <dsp:cNvPr id="0" name=""/>
        <dsp:cNvSpPr/>
      </dsp:nvSpPr>
      <dsp:spPr>
        <a:xfrm>
          <a:off x="283665" y="3655079"/>
          <a:ext cx="2200096" cy="132005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807" tIns="113162" rIns="107807" bIns="113162" numCol="1" spcCol="1270" anchor="ctr" anchorCtr="0">
          <a:noAutofit/>
        </a:bodyPr>
        <a:lstStyle/>
        <a:p>
          <a:pPr marL="0" lvl="0" indent="0" algn="ctr" defTabSz="533400">
            <a:lnSpc>
              <a:spcPct val="90000"/>
            </a:lnSpc>
            <a:spcBef>
              <a:spcPct val="0"/>
            </a:spcBef>
            <a:spcAft>
              <a:spcPct val="35000"/>
            </a:spcAft>
            <a:buNone/>
          </a:pPr>
          <a:r>
            <a:rPr lang="en-US" sz="1200" kern="1200" err="1">
              <a:latin typeface="Posterama"/>
            </a:rPr>
            <a:t>Total_claim_amount</a:t>
          </a:r>
          <a:r>
            <a:rPr lang="en-US" sz="1200" kern="1200">
              <a:latin typeface="Posterama"/>
            </a:rPr>
            <a:t>, </a:t>
          </a:r>
          <a:r>
            <a:rPr lang="en-US" sz="1200" kern="1200" err="1">
              <a:latin typeface="Posterama"/>
            </a:rPr>
            <a:t>karena</a:t>
          </a:r>
          <a:r>
            <a:rPr lang="en-US" sz="1200" kern="1200">
              <a:latin typeface="Posterama"/>
            </a:rPr>
            <a:t> </a:t>
          </a:r>
          <a:r>
            <a:rPr lang="en-US" sz="1200" kern="1200" err="1">
              <a:latin typeface="Posterama"/>
            </a:rPr>
            <a:t>memiliki</a:t>
          </a:r>
          <a:r>
            <a:rPr lang="en-US" sz="1200" kern="1200">
              <a:latin typeface="Posterama"/>
            </a:rPr>
            <a:t> </a:t>
          </a:r>
          <a:r>
            <a:rPr lang="en-US" sz="1200" kern="1200" err="1">
              <a:latin typeface="Posterama"/>
            </a:rPr>
            <a:t>korelasi</a:t>
          </a:r>
          <a:r>
            <a:rPr lang="en-US" sz="1200" kern="1200">
              <a:latin typeface="Posterama"/>
            </a:rPr>
            <a:t> </a:t>
          </a:r>
          <a:r>
            <a:rPr lang="en-US" sz="1200" kern="1200" err="1">
              <a:latin typeface="Posterama"/>
            </a:rPr>
            <a:t>kuat</a:t>
          </a:r>
          <a:r>
            <a:rPr lang="en-US" sz="1200" kern="1200">
              <a:latin typeface="Posterama"/>
            </a:rPr>
            <a:t> </a:t>
          </a:r>
          <a:r>
            <a:rPr lang="en-US" sz="1200" kern="1200" err="1">
              <a:latin typeface="Posterama"/>
            </a:rPr>
            <a:t>dengan</a:t>
          </a:r>
          <a:r>
            <a:rPr lang="en-US" sz="1200" kern="1200">
              <a:latin typeface="Posterama"/>
            </a:rPr>
            <a:t> </a:t>
          </a:r>
          <a:r>
            <a:rPr lang="en-US" sz="1200" kern="1200" err="1">
              <a:latin typeface="Posterama"/>
            </a:rPr>
            <a:t>injury_claim</a:t>
          </a:r>
          <a:r>
            <a:rPr lang="en-US" sz="1200" kern="1200">
              <a:latin typeface="Posterama"/>
            </a:rPr>
            <a:t>, </a:t>
          </a:r>
          <a:r>
            <a:rPr lang="en-US" sz="1200" kern="1200" err="1">
              <a:latin typeface="Posterama"/>
            </a:rPr>
            <a:t>vehicle_claim</a:t>
          </a:r>
          <a:r>
            <a:rPr lang="en-US" sz="1200" kern="1200">
              <a:latin typeface="Posterama"/>
            </a:rPr>
            <a:t>, dan </a:t>
          </a:r>
          <a:r>
            <a:rPr lang="en-US" sz="1200" kern="1200" err="1">
              <a:latin typeface="Posterama"/>
            </a:rPr>
            <a:t>property_claim</a:t>
          </a:r>
          <a:r>
            <a:rPr lang="en-US" sz="1200" kern="1200">
              <a:latin typeface="Posterama"/>
            </a:rPr>
            <a:t>.</a:t>
          </a:r>
          <a:endParaRPr lang="id-ID" sz="1200" kern="1200"/>
        </a:p>
      </dsp:txBody>
      <dsp:txXfrm>
        <a:off x="283665" y="3655079"/>
        <a:ext cx="2200096" cy="13200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AAC01-191F-4B20-9463-0AE38CB9D9C9}">
      <dsp:nvSpPr>
        <dsp:cNvPr id="0" name=""/>
        <dsp:cNvSpPr/>
      </dsp:nvSpPr>
      <dsp:spPr>
        <a:xfrm>
          <a:off x="0" y="510219"/>
          <a:ext cx="5860924" cy="98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Ini adalah output dari dua iterasi (epochs) pertama dari model yang dilatih dengan XGBoost, di mana "validation_0-logloss" mengacu pada nilai log-loss pada set data pelatihan dan "validation_1-logloss" mengacu pada nilai log-loss pada set data validasi.</a:t>
          </a:r>
        </a:p>
      </dsp:txBody>
      <dsp:txXfrm>
        <a:off x="47976" y="558195"/>
        <a:ext cx="5764972" cy="886848"/>
      </dsp:txXfrm>
    </dsp:sp>
    <dsp:sp modelId="{D22631E9-0CE4-44CB-A8B9-68EA0F814596}">
      <dsp:nvSpPr>
        <dsp:cNvPr id="0" name=""/>
        <dsp:cNvSpPr/>
      </dsp:nvSpPr>
      <dsp:spPr>
        <a:xfrm>
          <a:off x="0" y="1533339"/>
          <a:ext cx="5860924" cy="98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Log-loss adalah ukuran kinerja model untuk masalah klasifikasi, di mana semakin kecil nilai log-loss, semakin baik kinerja model.</a:t>
          </a:r>
        </a:p>
      </dsp:txBody>
      <dsp:txXfrm>
        <a:off x="47976" y="1581315"/>
        <a:ext cx="5764972" cy="886848"/>
      </dsp:txXfrm>
    </dsp:sp>
    <dsp:sp modelId="{CB358D32-20AC-4DF3-B1B5-407396CFFDE9}">
      <dsp:nvSpPr>
        <dsp:cNvPr id="0" name=""/>
        <dsp:cNvSpPr/>
      </dsp:nvSpPr>
      <dsp:spPr>
        <a:xfrm>
          <a:off x="0" y="2556459"/>
          <a:ext cx="5860924" cy="98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Dalam kasus ini, pada iterasi pertama, model mencapai log-loss sebesar 0,50650 pada set data pelatihan dan 0,55773 pada set data validasi. Pada iterasi kedua, model mencapai log-loss sebesar 0,39632 pada set data pelatihan dan 0,47680 pada set data validasi.</a:t>
          </a:r>
        </a:p>
      </dsp:txBody>
      <dsp:txXfrm>
        <a:off x="47976" y="2604435"/>
        <a:ext cx="5764972" cy="886848"/>
      </dsp:txXfrm>
    </dsp:sp>
    <dsp:sp modelId="{9C86ED21-9A15-4540-A32F-E8CA5E614B0C}">
      <dsp:nvSpPr>
        <dsp:cNvPr id="0" name=""/>
        <dsp:cNvSpPr/>
      </dsp:nvSpPr>
      <dsp:spPr>
        <a:xfrm>
          <a:off x="0" y="3579579"/>
          <a:ext cx="5860924" cy="98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Secara umum, interpretasi dari output ini adalah bahwa model sedang dilatih dan peningkatan performa diharapkan dengan setiap iterasi berikutnya.</a:t>
          </a:r>
        </a:p>
      </dsp:txBody>
      <dsp:txXfrm>
        <a:off x="47976" y="3627555"/>
        <a:ext cx="5764972" cy="88684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935DC-E08D-4C0D-A3D3-301ABFB346A4}">
      <dsp:nvSpPr>
        <dsp:cNvPr id="0" name=""/>
        <dsp:cNvSpPr/>
      </dsp:nvSpPr>
      <dsp:spPr>
        <a:xfrm>
          <a:off x="0" y="609777"/>
          <a:ext cx="5860924" cy="656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err="1"/>
            <a:t>Accuracy</a:t>
          </a:r>
          <a:r>
            <a:rPr lang="id-ID" sz="1200" kern="1200" dirty="0"/>
            <a:t>: rasio dari banyaknya observasi yang diprediksi dengan tepat terhadap total observasi sebesar 84%.</a:t>
          </a:r>
          <a:endParaRPr lang="en-US" sz="1200" kern="1200" dirty="0"/>
        </a:p>
      </dsp:txBody>
      <dsp:txXfrm>
        <a:off x="32041" y="641818"/>
        <a:ext cx="5796842" cy="592287"/>
      </dsp:txXfrm>
    </dsp:sp>
    <dsp:sp modelId="{188E59C9-3619-4687-9B03-E6804F168C9B}">
      <dsp:nvSpPr>
        <dsp:cNvPr id="0" name=""/>
        <dsp:cNvSpPr/>
      </dsp:nvSpPr>
      <dsp:spPr>
        <a:xfrm>
          <a:off x="0" y="1300707"/>
          <a:ext cx="5860924" cy="656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err="1"/>
            <a:t>Precision</a:t>
          </a:r>
          <a:r>
            <a:rPr lang="id-ID" sz="1200" kern="1200" dirty="0"/>
            <a:t>: untuk observasi yang diprediksi dengan benar sebagai kelas positif (kelas 1) sebesar 71% dan untuk observasi yang diprediksi dengan benar sebagai kelas negatif (kelas 0) sebesar 89%.</a:t>
          </a:r>
          <a:endParaRPr lang="en-US" sz="1200" kern="1200" dirty="0"/>
        </a:p>
      </dsp:txBody>
      <dsp:txXfrm>
        <a:off x="32041" y="1332748"/>
        <a:ext cx="5796842" cy="592287"/>
      </dsp:txXfrm>
    </dsp:sp>
    <dsp:sp modelId="{82D7B802-0B54-402D-82E6-5AC091CE4AD5}">
      <dsp:nvSpPr>
        <dsp:cNvPr id="0" name=""/>
        <dsp:cNvSpPr/>
      </dsp:nvSpPr>
      <dsp:spPr>
        <a:xfrm>
          <a:off x="0" y="1991637"/>
          <a:ext cx="5860924" cy="656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err="1"/>
            <a:t>Recall</a:t>
          </a:r>
          <a:r>
            <a:rPr lang="id-ID" sz="1200" kern="1200" dirty="0"/>
            <a:t>: dari semua observasi yang merupakan kelas positif (kelas 1) sebesar 68% dapat diprediksi dengan tepat dan dari semua observasi yang merupakan kelas negatif (kelas 0) sebesar 90% dapat diprediksi dengan tepat.</a:t>
          </a:r>
          <a:endParaRPr lang="en-US" sz="1200" kern="1200" dirty="0"/>
        </a:p>
      </dsp:txBody>
      <dsp:txXfrm>
        <a:off x="32041" y="2023678"/>
        <a:ext cx="5796842" cy="592287"/>
      </dsp:txXfrm>
    </dsp:sp>
    <dsp:sp modelId="{C92D4117-0CFF-4B54-8165-E1934EB5CFFD}">
      <dsp:nvSpPr>
        <dsp:cNvPr id="0" name=""/>
        <dsp:cNvSpPr/>
      </dsp:nvSpPr>
      <dsp:spPr>
        <a:xfrm>
          <a:off x="0" y="2682567"/>
          <a:ext cx="5860924" cy="656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a:t>F1-score: 70% (kelas positif) dan 89% (kelas negatif), keduanya mendekati 1 </a:t>
          </a:r>
          <a:r>
            <a:rPr lang="id-ID" sz="1200" kern="1200" dirty="0" err="1"/>
            <a:t>dimana</a:t>
          </a:r>
          <a:r>
            <a:rPr lang="id-ID" sz="1200" kern="1200" dirty="0"/>
            <a:t> model memiliki presisi dan </a:t>
          </a:r>
          <a:r>
            <a:rPr lang="id-ID" sz="1200" kern="1200" dirty="0" err="1"/>
            <a:t>recall</a:t>
          </a:r>
          <a:r>
            <a:rPr lang="id-ID" sz="1200" kern="1200" dirty="0"/>
            <a:t> yang baik dalam memprediksi kelas.</a:t>
          </a:r>
          <a:endParaRPr lang="en-US" sz="1200" kern="1200" dirty="0"/>
        </a:p>
      </dsp:txBody>
      <dsp:txXfrm>
        <a:off x="32041" y="2714608"/>
        <a:ext cx="5796842" cy="592287"/>
      </dsp:txXfrm>
    </dsp:sp>
    <dsp:sp modelId="{DF11F982-6A89-4957-BAB1-08A79423D73A}">
      <dsp:nvSpPr>
        <dsp:cNvPr id="0" name=""/>
        <dsp:cNvSpPr/>
      </dsp:nvSpPr>
      <dsp:spPr>
        <a:xfrm>
          <a:off x="0" y="3373497"/>
          <a:ext cx="5860924" cy="656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err="1"/>
            <a:t>Support</a:t>
          </a:r>
          <a:r>
            <a:rPr lang="id-ID" sz="1200" kern="1200" dirty="0"/>
            <a:t>: 221 observasi berada pada kelas negatif dan 79 observasi berada pada kelas positif.</a:t>
          </a:r>
          <a:endParaRPr lang="en-US" sz="1200" kern="1200" dirty="0"/>
        </a:p>
      </dsp:txBody>
      <dsp:txXfrm>
        <a:off x="32041" y="3405538"/>
        <a:ext cx="5796842" cy="592287"/>
      </dsp:txXfrm>
    </dsp:sp>
    <dsp:sp modelId="{6DA4E22A-E5EE-49D3-9F9B-4A30D46AD5DD}">
      <dsp:nvSpPr>
        <dsp:cNvPr id="0" name=""/>
        <dsp:cNvSpPr/>
      </dsp:nvSpPr>
      <dsp:spPr>
        <a:xfrm>
          <a:off x="0" y="4064426"/>
          <a:ext cx="5860924" cy="656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err="1"/>
            <a:t>Macro</a:t>
          </a:r>
          <a:r>
            <a:rPr lang="id-ID" sz="1200" kern="1200" dirty="0"/>
            <a:t> </a:t>
          </a:r>
          <a:r>
            <a:rPr lang="id-ID" sz="1200" kern="1200" dirty="0" err="1"/>
            <a:t>average</a:t>
          </a:r>
          <a:r>
            <a:rPr lang="id-ID" sz="1200" kern="1200" dirty="0"/>
            <a:t>: untuk </a:t>
          </a:r>
          <a:r>
            <a:rPr lang="id-ID" sz="1200" kern="1200" dirty="0" err="1"/>
            <a:t>precision</a:t>
          </a:r>
          <a:r>
            <a:rPr lang="id-ID" sz="1200" kern="1200" dirty="0"/>
            <a:t>, </a:t>
          </a:r>
          <a:r>
            <a:rPr lang="id-ID" sz="1200" kern="1200" dirty="0" err="1"/>
            <a:t>recall</a:t>
          </a:r>
          <a:r>
            <a:rPr lang="id-ID" sz="1200" kern="1200" dirty="0"/>
            <a:t>, dan f1-score semua nilai mendekati 1 sehingga model memiliki kinerja yang baik dalam memprediksi kelas.</a:t>
          </a:r>
          <a:endParaRPr lang="en-US" sz="1200" kern="1200" dirty="0"/>
        </a:p>
      </dsp:txBody>
      <dsp:txXfrm>
        <a:off x="32041" y="4096467"/>
        <a:ext cx="5796842" cy="592287"/>
      </dsp:txXfrm>
    </dsp:sp>
    <dsp:sp modelId="{7B4BB417-F110-490F-B388-7477FF1F844A}">
      <dsp:nvSpPr>
        <dsp:cNvPr id="0" name=""/>
        <dsp:cNvSpPr/>
      </dsp:nvSpPr>
      <dsp:spPr>
        <a:xfrm>
          <a:off x="0" y="4755356"/>
          <a:ext cx="5860924" cy="656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d-ID" sz="1200" kern="1200" dirty="0" err="1"/>
            <a:t>Weighted</a:t>
          </a:r>
          <a:r>
            <a:rPr lang="id-ID" sz="1200" kern="1200" dirty="0"/>
            <a:t> </a:t>
          </a:r>
          <a:r>
            <a:rPr lang="id-ID" sz="1200" kern="1200" dirty="0" err="1"/>
            <a:t>average</a:t>
          </a:r>
          <a:r>
            <a:rPr lang="id-ID" sz="1200" kern="1200" dirty="0"/>
            <a:t>: untuk </a:t>
          </a:r>
          <a:r>
            <a:rPr lang="id-ID" sz="1200" kern="1200" dirty="0" err="1"/>
            <a:t>precision</a:t>
          </a:r>
          <a:r>
            <a:rPr lang="id-ID" sz="1200" kern="1200" dirty="0"/>
            <a:t>, </a:t>
          </a:r>
          <a:r>
            <a:rPr lang="id-ID" sz="1200" kern="1200" dirty="0" err="1"/>
            <a:t>recall</a:t>
          </a:r>
          <a:r>
            <a:rPr lang="id-ID" sz="1200" kern="1200" dirty="0"/>
            <a:t>, dan f1-score semua nilai mendekati 1 sehingga model memiliki kinerja yang baik dalam memprediksi semua kelas, terutama pada kelas-kelas yang sering muncul dalam data set.</a:t>
          </a:r>
          <a:endParaRPr lang="en-US" sz="1200" kern="1200" dirty="0"/>
        </a:p>
      </dsp:txBody>
      <dsp:txXfrm>
        <a:off x="32041" y="4787397"/>
        <a:ext cx="5796842" cy="59228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CA70F4-93BA-494C-BDB5-F5B070FDEDA7}">
      <dsp:nvSpPr>
        <dsp:cNvPr id="0" name=""/>
        <dsp:cNvSpPr/>
      </dsp:nvSpPr>
      <dsp:spPr>
        <a:xfrm>
          <a:off x="0" y="176499"/>
          <a:ext cx="5860924" cy="1544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Pada </a:t>
          </a:r>
          <a:r>
            <a:rPr lang="en-US" sz="1500" kern="1200" dirty="0" err="1"/>
            <a:t>iterasi</a:t>
          </a:r>
          <a:r>
            <a:rPr lang="en-US" sz="1500" kern="1200" dirty="0"/>
            <a:t> ke-0, model </a:t>
          </a:r>
          <a:r>
            <a:rPr lang="en-US" sz="1500" kern="1200" dirty="0" err="1"/>
            <a:t>memiliki</a:t>
          </a:r>
          <a:r>
            <a:rPr lang="en-US" sz="1500" kern="1200" dirty="0"/>
            <a:t> AUC </a:t>
          </a:r>
          <a:r>
            <a:rPr lang="en-US" sz="1500" kern="1200" dirty="0" err="1"/>
            <a:t>sebesar</a:t>
          </a:r>
          <a:r>
            <a:rPr lang="en-US" sz="1500" kern="1200" dirty="0"/>
            <a:t> 0.89917 pada data </a:t>
          </a:r>
          <a:r>
            <a:rPr lang="en-US" sz="1500" kern="1200" dirty="0" err="1"/>
            <a:t>validasi</a:t>
          </a:r>
          <a:r>
            <a:rPr lang="en-US" sz="1500" kern="1200" dirty="0"/>
            <a:t> 0 dan AUC </a:t>
          </a:r>
          <a:r>
            <a:rPr lang="en-US" sz="1500" kern="1200" dirty="0" err="1"/>
            <a:t>sebesar</a:t>
          </a:r>
          <a:r>
            <a:rPr lang="en-US" sz="1500" kern="1200" dirty="0"/>
            <a:t> 0.79712 pada data </a:t>
          </a:r>
          <a:r>
            <a:rPr lang="en-US" sz="1500" kern="1200" dirty="0" err="1"/>
            <a:t>validasi</a:t>
          </a:r>
          <a:r>
            <a:rPr lang="en-US" sz="1500" kern="1200" dirty="0"/>
            <a:t> 1. Ini </a:t>
          </a:r>
          <a:r>
            <a:rPr lang="en-US" sz="1500" kern="1200" dirty="0" err="1"/>
            <a:t>menunjukkan</a:t>
          </a:r>
          <a:r>
            <a:rPr lang="en-US" sz="1500" kern="1200" dirty="0"/>
            <a:t> </a:t>
          </a:r>
          <a:r>
            <a:rPr lang="en-US" sz="1500" kern="1200" dirty="0" err="1"/>
            <a:t>bahwa</a:t>
          </a:r>
          <a:r>
            <a:rPr lang="en-US" sz="1500" kern="1200" dirty="0"/>
            <a:t> model </a:t>
          </a:r>
          <a:r>
            <a:rPr lang="en-US" sz="1500" kern="1200" dirty="0" err="1"/>
            <a:t>dapat</a:t>
          </a:r>
          <a:r>
            <a:rPr lang="en-US" sz="1500" kern="1200" dirty="0"/>
            <a:t> </a:t>
          </a:r>
          <a:r>
            <a:rPr lang="en-US" sz="1500" kern="1200" dirty="0" err="1"/>
            <a:t>membedakan</a:t>
          </a:r>
          <a:r>
            <a:rPr lang="en-US" sz="1500" kern="1200" dirty="0"/>
            <a:t> </a:t>
          </a:r>
          <a:r>
            <a:rPr lang="en-US" sz="1500" kern="1200" dirty="0" err="1"/>
            <a:t>antara</a:t>
          </a:r>
          <a:r>
            <a:rPr lang="en-US" sz="1500" kern="1200" dirty="0"/>
            <a:t> </a:t>
          </a:r>
          <a:r>
            <a:rPr lang="en-US" sz="1500" kern="1200" dirty="0" err="1"/>
            <a:t>kelas</a:t>
          </a:r>
          <a:r>
            <a:rPr lang="en-US" sz="1500" kern="1200" dirty="0"/>
            <a:t> </a:t>
          </a:r>
          <a:r>
            <a:rPr lang="en-US" sz="1500" kern="1200" dirty="0" err="1"/>
            <a:t>positif</a:t>
          </a:r>
          <a:r>
            <a:rPr lang="en-US" sz="1500" kern="1200" dirty="0"/>
            <a:t> dan </a:t>
          </a:r>
          <a:r>
            <a:rPr lang="en-US" sz="1500" kern="1200" dirty="0" err="1"/>
            <a:t>negatif</a:t>
          </a:r>
          <a:r>
            <a:rPr lang="en-US" sz="1500" kern="1200" dirty="0"/>
            <a:t> </a:t>
          </a:r>
          <a:r>
            <a:rPr lang="en-US" sz="1500" kern="1200" dirty="0" err="1"/>
            <a:t>dengan</a:t>
          </a:r>
          <a:r>
            <a:rPr lang="en-US" sz="1500" kern="1200" dirty="0"/>
            <a:t> </a:t>
          </a:r>
          <a:r>
            <a:rPr lang="en-US" sz="1500" kern="1200" dirty="0" err="1"/>
            <a:t>baik</a:t>
          </a:r>
          <a:r>
            <a:rPr lang="en-US" sz="1500" kern="1200" dirty="0"/>
            <a:t> pada data </a:t>
          </a:r>
          <a:r>
            <a:rPr lang="en-US" sz="1500" kern="1200" dirty="0" err="1"/>
            <a:t>validasi</a:t>
          </a:r>
          <a:r>
            <a:rPr lang="en-US" sz="1500" kern="1200" dirty="0"/>
            <a:t> 0, </a:t>
          </a:r>
          <a:r>
            <a:rPr lang="en-US" sz="1500" kern="1200" dirty="0" err="1"/>
            <a:t>namun</a:t>
          </a:r>
          <a:r>
            <a:rPr lang="en-US" sz="1500" kern="1200" dirty="0"/>
            <a:t> </a:t>
          </a:r>
          <a:r>
            <a:rPr lang="en-US" sz="1500" kern="1200" dirty="0" err="1"/>
            <a:t>tidak</a:t>
          </a:r>
          <a:r>
            <a:rPr lang="en-US" sz="1500" kern="1200" dirty="0"/>
            <a:t> </a:t>
          </a:r>
          <a:r>
            <a:rPr lang="en-US" sz="1500" kern="1200" dirty="0" err="1"/>
            <a:t>sebaik</a:t>
          </a:r>
          <a:r>
            <a:rPr lang="en-US" sz="1500" kern="1200" dirty="0"/>
            <a:t> pada data </a:t>
          </a:r>
          <a:r>
            <a:rPr lang="en-US" sz="1500" kern="1200" dirty="0" err="1"/>
            <a:t>validasi</a:t>
          </a:r>
          <a:r>
            <a:rPr lang="en-US" sz="1500" kern="1200" dirty="0"/>
            <a:t> 1. Ada </a:t>
          </a:r>
          <a:r>
            <a:rPr lang="en-US" sz="1500" kern="1200" dirty="0" err="1"/>
            <a:t>kemungkinan</a:t>
          </a:r>
          <a:r>
            <a:rPr lang="en-US" sz="1500" kern="1200" dirty="0"/>
            <a:t> </a:t>
          </a:r>
          <a:r>
            <a:rPr lang="en-US" sz="1500" kern="1200" dirty="0" err="1"/>
            <a:t>bahwa</a:t>
          </a:r>
          <a:r>
            <a:rPr lang="en-US" sz="1500" kern="1200" dirty="0"/>
            <a:t> model </a:t>
          </a:r>
          <a:r>
            <a:rPr lang="en-US" sz="1500" kern="1200" dirty="0" err="1"/>
            <a:t>mengalami</a:t>
          </a:r>
          <a:r>
            <a:rPr lang="en-US" sz="1500" kern="1200" dirty="0"/>
            <a:t> overfitting pada data </a:t>
          </a:r>
          <a:r>
            <a:rPr lang="en-US" sz="1500" kern="1200" dirty="0" err="1"/>
            <a:t>validasi</a:t>
          </a:r>
          <a:r>
            <a:rPr lang="en-US" sz="1500" kern="1200" dirty="0"/>
            <a:t> 0.</a:t>
          </a:r>
        </a:p>
      </dsp:txBody>
      <dsp:txXfrm>
        <a:off x="75391" y="251890"/>
        <a:ext cx="5710142" cy="1393618"/>
      </dsp:txXfrm>
    </dsp:sp>
    <dsp:sp modelId="{6A870C9C-476E-4205-BCF0-873792CAB641}">
      <dsp:nvSpPr>
        <dsp:cNvPr id="0" name=""/>
        <dsp:cNvSpPr/>
      </dsp:nvSpPr>
      <dsp:spPr>
        <a:xfrm>
          <a:off x="0" y="1764099"/>
          <a:ext cx="5860924" cy="1544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Pada </a:t>
          </a:r>
          <a:r>
            <a:rPr lang="en-US" sz="1500" kern="1200" dirty="0" err="1"/>
            <a:t>iterasi</a:t>
          </a:r>
          <a:r>
            <a:rPr lang="en-US" sz="1500" kern="1200" dirty="0"/>
            <a:t> ke-1, model </a:t>
          </a:r>
          <a:r>
            <a:rPr lang="en-US" sz="1500" kern="1200" dirty="0" err="1"/>
            <a:t>memiliki</a:t>
          </a:r>
          <a:r>
            <a:rPr lang="en-US" sz="1500" kern="1200" dirty="0"/>
            <a:t> AUC </a:t>
          </a:r>
          <a:r>
            <a:rPr lang="en-US" sz="1500" kern="1200" dirty="0" err="1"/>
            <a:t>sebesar</a:t>
          </a:r>
          <a:r>
            <a:rPr lang="en-US" sz="1500" kern="1200" dirty="0"/>
            <a:t> 0.93737 pada data </a:t>
          </a:r>
          <a:r>
            <a:rPr lang="en-US" sz="1500" kern="1200" dirty="0" err="1"/>
            <a:t>validasi</a:t>
          </a:r>
          <a:r>
            <a:rPr lang="en-US" sz="1500" kern="1200" dirty="0"/>
            <a:t> 0 dan AUC </a:t>
          </a:r>
          <a:r>
            <a:rPr lang="en-US" sz="1500" kern="1200" dirty="0" err="1"/>
            <a:t>sebesar</a:t>
          </a:r>
          <a:r>
            <a:rPr lang="en-US" sz="1500" kern="1200" dirty="0"/>
            <a:t> 0.83739 pada data </a:t>
          </a:r>
          <a:r>
            <a:rPr lang="en-US" sz="1500" kern="1200" dirty="0" err="1"/>
            <a:t>validasi</a:t>
          </a:r>
          <a:r>
            <a:rPr lang="en-US" sz="1500" kern="1200" dirty="0"/>
            <a:t> 1. Ini </a:t>
          </a:r>
          <a:r>
            <a:rPr lang="en-US" sz="1500" kern="1200" dirty="0" err="1"/>
            <a:t>menunjukkan</a:t>
          </a:r>
          <a:r>
            <a:rPr lang="en-US" sz="1500" kern="1200" dirty="0"/>
            <a:t> </a:t>
          </a:r>
          <a:r>
            <a:rPr lang="en-US" sz="1500" kern="1200" dirty="0" err="1"/>
            <a:t>bahwa</a:t>
          </a:r>
          <a:r>
            <a:rPr lang="en-US" sz="1500" kern="1200" dirty="0"/>
            <a:t> model </a:t>
          </a:r>
          <a:r>
            <a:rPr lang="en-US" sz="1500" kern="1200" dirty="0" err="1"/>
            <a:t>dapat</a:t>
          </a:r>
          <a:r>
            <a:rPr lang="en-US" sz="1500" kern="1200" dirty="0"/>
            <a:t> </a:t>
          </a:r>
          <a:r>
            <a:rPr lang="en-US" sz="1500" kern="1200" dirty="0" err="1"/>
            <a:t>membedakan</a:t>
          </a:r>
          <a:r>
            <a:rPr lang="en-US" sz="1500" kern="1200" dirty="0"/>
            <a:t> </a:t>
          </a:r>
          <a:r>
            <a:rPr lang="en-US" sz="1500" kern="1200" dirty="0" err="1"/>
            <a:t>antara</a:t>
          </a:r>
          <a:r>
            <a:rPr lang="en-US" sz="1500" kern="1200" dirty="0"/>
            <a:t> </a:t>
          </a:r>
          <a:r>
            <a:rPr lang="en-US" sz="1500" kern="1200" dirty="0" err="1"/>
            <a:t>kelas</a:t>
          </a:r>
          <a:r>
            <a:rPr lang="en-US" sz="1500" kern="1200" dirty="0"/>
            <a:t> </a:t>
          </a:r>
          <a:r>
            <a:rPr lang="en-US" sz="1500" kern="1200" dirty="0" err="1"/>
            <a:t>positif</a:t>
          </a:r>
          <a:r>
            <a:rPr lang="en-US" sz="1500" kern="1200" dirty="0"/>
            <a:t> dan </a:t>
          </a:r>
          <a:r>
            <a:rPr lang="en-US" sz="1500" kern="1200" dirty="0" err="1"/>
            <a:t>negatif</a:t>
          </a:r>
          <a:r>
            <a:rPr lang="en-US" sz="1500" kern="1200" dirty="0"/>
            <a:t> </a:t>
          </a:r>
          <a:r>
            <a:rPr lang="en-US" sz="1500" kern="1200" dirty="0" err="1"/>
            <a:t>dengan</a:t>
          </a:r>
          <a:r>
            <a:rPr lang="en-US" sz="1500" kern="1200" dirty="0"/>
            <a:t> </a:t>
          </a:r>
          <a:r>
            <a:rPr lang="en-US" sz="1500" kern="1200" dirty="0" err="1"/>
            <a:t>lebih</a:t>
          </a:r>
          <a:r>
            <a:rPr lang="en-US" sz="1500" kern="1200" dirty="0"/>
            <a:t> </a:t>
          </a:r>
          <a:r>
            <a:rPr lang="en-US" sz="1500" kern="1200" dirty="0" err="1"/>
            <a:t>baik</a:t>
          </a:r>
          <a:r>
            <a:rPr lang="en-US" sz="1500" kern="1200" dirty="0"/>
            <a:t> pada </a:t>
          </a:r>
          <a:r>
            <a:rPr lang="en-US" sz="1500" kern="1200" dirty="0" err="1"/>
            <a:t>kedua</a:t>
          </a:r>
          <a:r>
            <a:rPr lang="en-US" sz="1500" kern="1200" dirty="0"/>
            <a:t> data </a:t>
          </a:r>
          <a:r>
            <a:rPr lang="en-US" sz="1500" kern="1200" dirty="0" err="1"/>
            <a:t>validasi</a:t>
          </a:r>
          <a:r>
            <a:rPr lang="en-US" sz="1500" kern="1200" dirty="0"/>
            <a:t>, </a:t>
          </a:r>
          <a:r>
            <a:rPr lang="en-US" sz="1500" kern="1200" dirty="0" err="1"/>
            <a:t>namun</a:t>
          </a:r>
          <a:r>
            <a:rPr lang="en-US" sz="1500" kern="1200" dirty="0"/>
            <a:t> </a:t>
          </a:r>
          <a:r>
            <a:rPr lang="en-US" sz="1500" kern="1200" dirty="0" err="1"/>
            <a:t>masih</a:t>
          </a:r>
          <a:r>
            <a:rPr lang="en-US" sz="1500" kern="1200" dirty="0"/>
            <a:t> </a:t>
          </a:r>
          <a:r>
            <a:rPr lang="en-US" sz="1500" kern="1200" dirty="0" err="1"/>
            <a:t>terdapat</a:t>
          </a:r>
          <a:r>
            <a:rPr lang="en-US" sz="1500" kern="1200" dirty="0"/>
            <a:t> </a:t>
          </a:r>
          <a:r>
            <a:rPr lang="en-US" sz="1500" kern="1200" dirty="0" err="1"/>
            <a:t>perbedaan</a:t>
          </a:r>
          <a:r>
            <a:rPr lang="en-US" sz="1500" kern="1200" dirty="0"/>
            <a:t> </a:t>
          </a:r>
          <a:r>
            <a:rPr lang="en-US" sz="1500" kern="1200" dirty="0" err="1"/>
            <a:t>dalam</a:t>
          </a:r>
          <a:r>
            <a:rPr lang="en-US" sz="1500" kern="1200" dirty="0"/>
            <a:t> </a:t>
          </a:r>
          <a:r>
            <a:rPr lang="en-US" sz="1500" kern="1200" dirty="0" err="1"/>
            <a:t>kinerja</a:t>
          </a:r>
          <a:r>
            <a:rPr lang="en-US" sz="1500" kern="1200" dirty="0"/>
            <a:t> </a:t>
          </a:r>
          <a:r>
            <a:rPr lang="en-US" sz="1500" kern="1200" dirty="0" err="1"/>
            <a:t>antara</a:t>
          </a:r>
          <a:r>
            <a:rPr lang="en-US" sz="1500" kern="1200" dirty="0"/>
            <a:t> data </a:t>
          </a:r>
          <a:r>
            <a:rPr lang="en-US" sz="1500" kern="1200" dirty="0" err="1"/>
            <a:t>validasi</a:t>
          </a:r>
          <a:r>
            <a:rPr lang="en-US" sz="1500" kern="1200" dirty="0"/>
            <a:t> 0 dan 1.</a:t>
          </a:r>
        </a:p>
      </dsp:txBody>
      <dsp:txXfrm>
        <a:off x="75391" y="1839490"/>
        <a:ext cx="5710142" cy="1393618"/>
      </dsp:txXfrm>
    </dsp:sp>
    <dsp:sp modelId="{2AFB8111-1641-4DD8-A787-4D0CF3CD27FC}">
      <dsp:nvSpPr>
        <dsp:cNvPr id="0" name=""/>
        <dsp:cNvSpPr/>
      </dsp:nvSpPr>
      <dsp:spPr>
        <a:xfrm>
          <a:off x="0" y="3351699"/>
          <a:ext cx="5860924" cy="1544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err="1"/>
            <a:t>Secara</a:t>
          </a:r>
          <a:r>
            <a:rPr lang="en-US" sz="1500" kern="1200" dirty="0"/>
            <a:t> </a:t>
          </a:r>
          <a:r>
            <a:rPr lang="en-US" sz="1500" kern="1200" dirty="0" err="1"/>
            <a:t>umum</a:t>
          </a:r>
          <a:r>
            <a:rPr lang="en-US" sz="1500" kern="1200" dirty="0"/>
            <a:t>, </a:t>
          </a:r>
          <a:r>
            <a:rPr lang="en-US" sz="1500" kern="1200" dirty="0" err="1"/>
            <a:t>semakin</a:t>
          </a:r>
          <a:r>
            <a:rPr lang="en-US" sz="1500" kern="1200" dirty="0"/>
            <a:t> </a:t>
          </a:r>
          <a:r>
            <a:rPr lang="en-US" sz="1500" kern="1200" dirty="0" err="1"/>
            <a:t>tinggi</a:t>
          </a:r>
          <a:r>
            <a:rPr lang="en-US" sz="1500" kern="1200" dirty="0"/>
            <a:t> </a:t>
          </a:r>
          <a:r>
            <a:rPr lang="en-US" sz="1500" kern="1200" dirty="0" err="1"/>
            <a:t>nilai</a:t>
          </a:r>
          <a:r>
            <a:rPr lang="en-US" sz="1500" kern="1200" dirty="0"/>
            <a:t> AUC, </a:t>
          </a:r>
          <a:r>
            <a:rPr lang="en-US" sz="1500" kern="1200" dirty="0" err="1"/>
            <a:t>semakin</a:t>
          </a:r>
          <a:r>
            <a:rPr lang="en-US" sz="1500" kern="1200" dirty="0"/>
            <a:t> </a:t>
          </a:r>
          <a:r>
            <a:rPr lang="en-US" sz="1500" kern="1200" dirty="0" err="1"/>
            <a:t>baik</a:t>
          </a:r>
          <a:r>
            <a:rPr lang="en-US" sz="1500" kern="1200" dirty="0"/>
            <a:t> </a:t>
          </a:r>
          <a:r>
            <a:rPr lang="en-US" sz="1500" kern="1200" dirty="0" err="1"/>
            <a:t>kinerja</a:t>
          </a:r>
          <a:r>
            <a:rPr lang="en-US" sz="1500" kern="1200" dirty="0"/>
            <a:t> model </a:t>
          </a:r>
          <a:r>
            <a:rPr lang="en-US" sz="1500" kern="1200" dirty="0" err="1"/>
            <a:t>dalam</a:t>
          </a:r>
          <a:r>
            <a:rPr lang="en-US" sz="1500" kern="1200" dirty="0"/>
            <a:t> </a:t>
          </a:r>
          <a:r>
            <a:rPr lang="en-US" sz="1500" kern="1200" dirty="0" err="1"/>
            <a:t>membedakan</a:t>
          </a:r>
          <a:r>
            <a:rPr lang="en-US" sz="1500" kern="1200" dirty="0"/>
            <a:t> </a:t>
          </a:r>
          <a:r>
            <a:rPr lang="en-US" sz="1500" kern="1200" dirty="0" err="1"/>
            <a:t>antara</a:t>
          </a:r>
          <a:r>
            <a:rPr lang="en-US" sz="1500" kern="1200" dirty="0"/>
            <a:t> </a:t>
          </a:r>
          <a:r>
            <a:rPr lang="en-US" sz="1500" kern="1200" dirty="0" err="1"/>
            <a:t>kelas</a:t>
          </a:r>
          <a:r>
            <a:rPr lang="en-US" sz="1500" kern="1200" dirty="0"/>
            <a:t> </a:t>
          </a:r>
          <a:r>
            <a:rPr lang="en-US" sz="1500" kern="1200" dirty="0" err="1"/>
            <a:t>positif</a:t>
          </a:r>
          <a:r>
            <a:rPr lang="en-US" sz="1500" kern="1200" dirty="0"/>
            <a:t> dan </a:t>
          </a:r>
          <a:r>
            <a:rPr lang="en-US" sz="1500" kern="1200" dirty="0" err="1"/>
            <a:t>negatif</a:t>
          </a:r>
          <a:r>
            <a:rPr lang="en-US" sz="1500" kern="1200" dirty="0"/>
            <a:t>.</a:t>
          </a:r>
        </a:p>
      </dsp:txBody>
      <dsp:txXfrm>
        <a:off x="75391" y="3427090"/>
        <a:ext cx="5710142" cy="139361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6.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4/18/2024</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535600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4/18/2024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433349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4/18/2024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532937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4/18/2024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19428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4/18/2024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103292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4/18/2024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888307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4/18/2024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270448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4/18/2024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49244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4/18/2024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32654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4/18/2024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994072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4/18/2024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84043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4/18/2024</a:t>
            </a:fld>
            <a:endParaRPr lang="en-US"/>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2781781254"/>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2.xml"/><Relationship Id="rId4" Type="http://schemas.openxmlformats.org/officeDocument/2006/relationships/image" Target="../media/image129.jpeg"/></Relationships>
</file>

<file path=ppt/slides/_rels/slide104.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30.jpeg"/><Relationship Id="rId1" Type="http://schemas.openxmlformats.org/officeDocument/2006/relationships/slideLayout" Target="../slideLayouts/slideLayout2.xml"/><Relationship Id="rId5" Type="http://schemas.openxmlformats.org/officeDocument/2006/relationships/image" Target="../media/image132.jpeg"/><Relationship Id="rId4" Type="http://schemas.openxmlformats.org/officeDocument/2006/relationships/image" Target="../media/image131.jpeg"/></Relationships>
</file>

<file path=ppt/slides/_rels/slide105.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8.jpeg"/><Relationship Id="rId1" Type="http://schemas.openxmlformats.org/officeDocument/2006/relationships/slideLayout" Target="../slideLayouts/slideLayout2.xml"/><Relationship Id="rId5" Type="http://schemas.openxmlformats.org/officeDocument/2006/relationships/image" Target="../media/image134.jpeg"/><Relationship Id="rId4" Type="http://schemas.openxmlformats.org/officeDocument/2006/relationships/image" Target="../media/image133.jpeg"/></Relationships>
</file>

<file path=ppt/slides/_rels/slide106.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8.jpeg"/><Relationship Id="rId1" Type="http://schemas.openxmlformats.org/officeDocument/2006/relationships/slideLayout" Target="../slideLayouts/slideLayout2.xml"/><Relationship Id="rId5" Type="http://schemas.openxmlformats.org/officeDocument/2006/relationships/image" Target="../media/image135.jpeg"/><Relationship Id="rId4" Type="http://schemas.openxmlformats.org/officeDocument/2006/relationships/image" Target="../media/image133.jpeg"/></Relationships>
</file>

<file path=ppt/slides/_rels/slide108.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Layout" Target="../slideLayouts/slideLayout6.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116.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image" Target="../media/image52.jpeg"/><Relationship Id="rId1" Type="http://schemas.openxmlformats.org/officeDocument/2006/relationships/slideLayout" Target="../slideLayouts/slideLayout6.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11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6.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11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6.xml"/><Relationship Id="rId5" Type="http://schemas.openxmlformats.org/officeDocument/2006/relationships/image" Target="../media/image66.jpeg"/><Relationship Id="rId4" Type="http://schemas.openxmlformats.org/officeDocument/2006/relationships/image" Target="../media/image65.jpeg"/></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2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6.xml"/><Relationship Id="rId4" Type="http://schemas.openxmlformats.org/officeDocument/2006/relationships/image" Target="../media/image69.jpeg"/></Relationships>
</file>

<file path=ppt/slides/_rels/slide1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4.jpeg"/><Relationship Id="rId7" Type="http://schemas.openxmlformats.org/officeDocument/2006/relationships/image" Target="../media/image78.jpeg"/><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1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13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137.jpe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hyperlink" Target="https://doi.org/10.1504/ijahuc.2022.120943" TargetMode="Externa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Layout" Target="../slideLayouts/slideLayout6.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47.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image" Target="../media/image52.jpeg"/><Relationship Id="rId1" Type="http://schemas.openxmlformats.org/officeDocument/2006/relationships/slideLayout" Target="../slideLayouts/slideLayout6.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4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6.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4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6.xml"/><Relationship Id="rId5" Type="http://schemas.openxmlformats.org/officeDocument/2006/relationships/image" Target="../media/image66.jpeg"/><Relationship Id="rId4" Type="http://schemas.openxmlformats.org/officeDocument/2006/relationships/image" Target="../media/image6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6.xml"/><Relationship Id="rId4" Type="http://schemas.openxmlformats.org/officeDocument/2006/relationships/image" Target="../media/image69.jpeg"/></Relationships>
</file>

<file path=ppt/slides/_rels/slide5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4.jpeg"/><Relationship Id="rId7" Type="http://schemas.openxmlformats.org/officeDocument/2006/relationships/image" Target="../media/image78.jpeg"/><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5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83.jpeg"/><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84.jpeg"/><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87.jpeg"/><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88.jpeg"/><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92.jpeg"/><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95.jpeg"/><Relationship Id="rId2" Type="http://schemas.openxmlformats.org/officeDocument/2006/relationships/diagramData" Target="../diagrams/data12.xml"/><Relationship Id="rId1" Type="http://schemas.openxmlformats.org/officeDocument/2006/relationships/slideLayout" Target="../slideLayouts/slideLayout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7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98.jpeg"/><Relationship Id="rId2" Type="http://schemas.openxmlformats.org/officeDocument/2006/relationships/diagramData" Target="../diagrams/data13.xml"/><Relationship Id="rId1" Type="http://schemas.openxmlformats.org/officeDocument/2006/relationships/slideLayout" Target="../slideLayouts/slideLayout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7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19.jpeg"/><Relationship Id="rId5" Type="http://schemas.openxmlformats.org/officeDocument/2006/relationships/image" Target="../media/image116.png"/><Relationship Id="rId4" Type="http://schemas.openxmlformats.org/officeDocument/2006/relationships/image" Target="../media/image113.png"/></Relationships>
</file>

<file path=ppt/slides/_rels/slide95.xml.rels><?xml version="1.0" encoding="UTF-8" standalone="yes"?>
<Relationships xmlns="http://schemas.openxmlformats.org/package/2006/relationships"><Relationship Id="rId3" Type="http://schemas.openxmlformats.org/officeDocument/2006/relationships/hyperlink" Target="https://finansial.bisnis.com/read/20201127/215/1323401/dampak-corona-industri-asuransi-mesti-antisipasi-maraknya-penipuan" TargetMode="External"/><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8" name="Rectangle 36">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38">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7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42">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Judul 1"/>
          <p:cNvSpPr>
            <a:spLocks noGrp="1"/>
          </p:cNvSpPr>
          <p:nvPr>
            <p:ph type="ctrTitle"/>
          </p:nvPr>
        </p:nvSpPr>
        <p:spPr>
          <a:xfrm>
            <a:off x="6297494" y="1386668"/>
            <a:ext cx="5369169" cy="1619611"/>
          </a:xfrm>
        </p:spPr>
        <p:txBody>
          <a:bodyPr vert="horz" lIns="91440" tIns="45720" rIns="91440" bIns="45720" rtlCol="0" anchor="b">
            <a:normAutofit/>
          </a:bodyPr>
          <a:lstStyle/>
          <a:p>
            <a:pPr>
              <a:lnSpc>
                <a:spcPct val="90000"/>
              </a:lnSpc>
            </a:pPr>
            <a:r>
              <a:rPr lang="en-US" sz="2800"/>
              <a:t>INTERPRETASI IMBALANCE-XGBOOST</a:t>
            </a:r>
            <a:r>
              <a:rPr lang="en-US" sz="2800" kern="1200">
                <a:latin typeface="+mj-lt"/>
                <a:ea typeface="+mj-ea"/>
                <a:cs typeface="+mj-cs"/>
              </a:rPr>
              <a:t> UNTUK PREDIKSI FRAUD ASURANSI</a:t>
            </a:r>
          </a:p>
        </p:txBody>
      </p:sp>
      <p:pic>
        <p:nvPicPr>
          <p:cNvPr id="31" name="Picture 3">
            <a:extLst>
              <a:ext uri="{FF2B5EF4-FFF2-40B4-BE49-F238E27FC236}">
                <a16:creationId xmlns:a16="http://schemas.microsoft.com/office/drawing/2014/main" id="{B82E614B-BA73-9CD7-D54D-97877D898C86}"/>
              </a:ext>
            </a:extLst>
          </p:cNvPr>
          <p:cNvPicPr>
            <a:picLocks noChangeAspect="1"/>
          </p:cNvPicPr>
          <p:nvPr/>
        </p:nvPicPr>
        <p:blipFill rotWithShape="1">
          <a:blip r:embed="rId2"/>
          <a:srcRect l="8702" r="6323"/>
          <a:stretch/>
        </p:blipFill>
        <p:spPr>
          <a:xfrm>
            <a:off x="-52346" y="10"/>
            <a:ext cx="5827552" cy="6857990"/>
          </a:xfrm>
          <a:custGeom>
            <a:avLst/>
            <a:gdLst/>
            <a:ahLst/>
            <a:cxnLst/>
            <a:rect l="l" t="t" r="r" b="b"/>
            <a:pathLst>
              <a:path w="5827552" h="6858000">
                <a:moveTo>
                  <a:pt x="5436113" y="4232571"/>
                </a:moveTo>
                <a:cubicBezTo>
                  <a:pt x="5625722" y="4232571"/>
                  <a:pt x="5779430" y="4386279"/>
                  <a:pt x="5779430" y="4575888"/>
                </a:cubicBezTo>
                <a:cubicBezTo>
                  <a:pt x="5779430" y="4765497"/>
                  <a:pt x="5625722" y="4919205"/>
                  <a:pt x="5436113" y="4919205"/>
                </a:cubicBezTo>
                <a:cubicBezTo>
                  <a:pt x="5246504" y="4919205"/>
                  <a:pt x="5092796" y="4765497"/>
                  <a:pt x="5092796" y="4575888"/>
                </a:cubicBezTo>
                <a:cubicBezTo>
                  <a:pt x="5092796" y="4386279"/>
                  <a:pt x="5246504" y="4232571"/>
                  <a:pt x="5436113" y="4232571"/>
                </a:cubicBezTo>
                <a:close/>
                <a:moveTo>
                  <a:pt x="5580185" y="1806694"/>
                </a:moveTo>
                <a:cubicBezTo>
                  <a:pt x="5699726" y="1806694"/>
                  <a:pt x="5799461" y="1891487"/>
                  <a:pt x="5822527" y="2004209"/>
                </a:cubicBezTo>
                <a:lnTo>
                  <a:pt x="5827552" y="2054052"/>
                </a:lnTo>
                <a:lnTo>
                  <a:pt x="5827552" y="2054073"/>
                </a:lnTo>
                <a:lnTo>
                  <a:pt x="5822527" y="2103916"/>
                </a:lnTo>
                <a:cubicBezTo>
                  <a:pt x="5799461" y="2216637"/>
                  <a:pt x="5699726" y="2301430"/>
                  <a:pt x="5580185" y="2301430"/>
                </a:cubicBezTo>
                <a:cubicBezTo>
                  <a:pt x="5443567" y="2301430"/>
                  <a:pt x="5332817" y="2190680"/>
                  <a:pt x="5332817" y="2054062"/>
                </a:cubicBezTo>
                <a:cubicBezTo>
                  <a:pt x="5332817" y="1917444"/>
                  <a:pt x="5443567" y="1806694"/>
                  <a:pt x="5580185" y="1806694"/>
                </a:cubicBezTo>
                <a:close/>
                <a:moveTo>
                  <a:pt x="5580184" y="1294715"/>
                </a:moveTo>
                <a:cubicBezTo>
                  <a:pt x="5659753" y="1294715"/>
                  <a:pt x="5724256" y="1359218"/>
                  <a:pt x="5724256" y="1438787"/>
                </a:cubicBezTo>
                <a:cubicBezTo>
                  <a:pt x="5724256" y="1518356"/>
                  <a:pt x="5659753" y="1582859"/>
                  <a:pt x="5580184" y="1582859"/>
                </a:cubicBezTo>
                <a:cubicBezTo>
                  <a:pt x="5500615" y="1582859"/>
                  <a:pt x="5436112" y="1518356"/>
                  <a:pt x="5436112" y="1438787"/>
                </a:cubicBezTo>
                <a:cubicBezTo>
                  <a:pt x="5436112" y="1359218"/>
                  <a:pt x="5500615" y="1294715"/>
                  <a:pt x="5580184" y="1294715"/>
                </a:cubicBezTo>
                <a:close/>
                <a:moveTo>
                  <a:pt x="0" y="0"/>
                </a:moveTo>
                <a:lnTo>
                  <a:pt x="5346882" y="0"/>
                </a:lnTo>
                <a:lnTo>
                  <a:pt x="5396357" y="64140"/>
                </a:lnTo>
                <a:cubicBezTo>
                  <a:pt x="5509528" y="228632"/>
                  <a:pt x="5577723" y="424885"/>
                  <a:pt x="5582550" y="646882"/>
                </a:cubicBezTo>
                <a:cubicBezTo>
                  <a:pt x="5608062" y="1102027"/>
                  <a:pt x="5203194" y="1301070"/>
                  <a:pt x="5151872" y="1809180"/>
                </a:cubicBezTo>
                <a:cubicBezTo>
                  <a:pt x="5104686" y="2276432"/>
                  <a:pt x="5496947" y="2514465"/>
                  <a:pt x="5323965" y="3464278"/>
                </a:cubicBezTo>
                <a:cubicBezTo>
                  <a:pt x="5211960" y="4079388"/>
                  <a:pt x="4297510" y="4259025"/>
                  <a:pt x="5513003" y="5720066"/>
                </a:cubicBezTo>
                <a:cubicBezTo>
                  <a:pt x="5768583" y="6027176"/>
                  <a:pt x="5791560" y="6490332"/>
                  <a:pt x="5601722" y="6841105"/>
                </a:cubicBezTo>
                <a:lnTo>
                  <a:pt x="5590822" y="6858000"/>
                </a:lnTo>
                <a:lnTo>
                  <a:pt x="1735" y="6858000"/>
                </a:lnTo>
                <a:lnTo>
                  <a:pt x="0" y="6858000"/>
                </a:lnTo>
                <a:lnTo>
                  <a:pt x="0" y="6849812"/>
                </a:lnTo>
                <a:lnTo>
                  <a:pt x="0" y="6483067"/>
                </a:lnTo>
                <a:lnTo>
                  <a:pt x="0" y="1250146"/>
                </a:lnTo>
                <a:close/>
              </a:path>
            </a:pathLst>
          </a:custGeom>
        </p:spPr>
      </p:pic>
      <p:sp>
        <p:nvSpPr>
          <p:cNvPr id="3" name="Subjudul 2"/>
          <p:cNvSpPr>
            <a:spLocks noGrp="1"/>
          </p:cNvSpPr>
          <p:nvPr>
            <p:ph type="subTitle" idx="1"/>
          </p:nvPr>
        </p:nvSpPr>
        <p:spPr>
          <a:xfrm>
            <a:off x="6298092" y="3499052"/>
            <a:ext cx="5355276" cy="3174788"/>
          </a:xfrm>
        </p:spPr>
        <p:txBody>
          <a:bodyPr vert="horz" lIns="91440" tIns="45720" rIns="91440" bIns="45720" rtlCol="0" anchor="t">
            <a:normAutofit/>
          </a:bodyPr>
          <a:lstStyle/>
          <a:p>
            <a:r>
              <a:rPr lang="en-US" dirty="0"/>
              <a:t>DISUSUN OLEH:</a:t>
            </a:r>
          </a:p>
          <a:p>
            <a:r>
              <a:rPr lang="en-US" dirty="0"/>
              <a:t>2106779560_YANDRA WINDESIA</a:t>
            </a:r>
          </a:p>
          <a:p>
            <a:endParaRPr lang="en-US" dirty="0"/>
          </a:p>
          <a:p>
            <a:r>
              <a:rPr lang="en-US" dirty="0"/>
              <a:t>PROGRAM STUDI MATEMATIKA, FAKULTAS MATEMATIKA &amp; ILMU PENGETAHUAN ALAM, UNIVERSITAS INDONESIA</a:t>
            </a:r>
          </a:p>
        </p:txBody>
      </p:sp>
      <p:pic>
        <p:nvPicPr>
          <p:cNvPr id="5" name="Gambar 5">
            <a:extLst>
              <a:ext uri="{FF2B5EF4-FFF2-40B4-BE49-F238E27FC236}">
                <a16:creationId xmlns:a16="http://schemas.microsoft.com/office/drawing/2014/main" id="{C4796C0F-6F1C-D64E-D7BD-CECE03F75163}"/>
              </a:ext>
            </a:extLst>
          </p:cNvPr>
          <p:cNvPicPr>
            <a:picLocks noChangeAspect="1"/>
          </p:cNvPicPr>
          <p:nvPr/>
        </p:nvPicPr>
        <p:blipFill>
          <a:blip r:embed="rId3"/>
          <a:stretch>
            <a:fillRect/>
          </a:stretch>
        </p:blipFill>
        <p:spPr>
          <a:xfrm>
            <a:off x="8620665" y="142969"/>
            <a:ext cx="1262333" cy="1367458"/>
          </a:xfrm>
          <a:prstGeom prst="rect">
            <a:avLst/>
          </a:prstGeom>
        </p:spPr>
      </p:pic>
    </p:spTree>
    <p:extLst>
      <p:ext uri="{BB962C8B-B14F-4D97-AF65-F5344CB8AC3E}">
        <p14:creationId xmlns:p14="http://schemas.microsoft.com/office/powerpoint/2010/main" val="3717197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Tiga panah pada sasaran">
            <a:extLst>
              <a:ext uri="{FF2B5EF4-FFF2-40B4-BE49-F238E27FC236}">
                <a16:creationId xmlns:a16="http://schemas.microsoft.com/office/drawing/2014/main" id="{5C44F2A2-6F42-EF40-94E1-7C3D39D2AAC6}"/>
              </a:ext>
            </a:extLst>
          </p:cNvPr>
          <p:cNvPicPr>
            <a:picLocks noChangeAspect="1"/>
          </p:cNvPicPr>
          <p:nvPr/>
        </p:nvPicPr>
        <p:blipFill rotWithShape="1">
          <a:blip r:embed="rId2"/>
          <a:srcRect l="43082" r="1626" b="7"/>
          <a:stretch/>
        </p:blipFill>
        <p:spPr>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3" name="Tampungan Konten 2">
            <a:extLst>
              <a:ext uri="{FF2B5EF4-FFF2-40B4-BE49-F238E27FC236}">
                <a16:creationId xmlns:a16="http://schemas.microsoft.com/office/drawing/2014/main" id="{AB643417-A9D6-4BCC-B317-3522AA1001B8}"/>
              </a:ext>
            </a:extLst>
          </p:cNvPr>
          <p:cNvSpPr>
            <a:spLocks noGrp="1"/>
          </p:cNvSpPr>
          <p:nvPr>
            <p:ph idx="1"/>
          </p:nvPr>
        </p:nvSpPr>
        <p:spPr>
          <a:xfrm>
            <a:off x="5701952" y="307279"/>
            <a:ext cx="5947187" cy="6309051"/>
          </a:xfrm>
        </p:spPr>
        <p:txBody>
          <a:bodyPr vert="horz" lIns="91440" tIns="45720" rIns="91440" bIns="45720" rtlCol="0" anchor="t">
            <a:noAutofit/>
          </a:bodyPr>
          <a:lstStyle/>
          <a:p>
            <a:pPr marL="342900" indent="-342900">
              <a:buFont typeface="Arial" panose="020B0504020202020204" pitchFamily="34" charset="0"/>
              <a:buChar char="•"/>
            </a:pPr>
            <a:r>
              <a:rPr lang="id-ID" sz="1200"/>
              <a:t>Studi Literatur</a:t>
            </a:r>
          </a:p>
          <a:p>
            <a:r>
              <a:rPr lang="id-ID" sz="1200">
                <a:ea typeface="+mn-lt"/>
                <a:cs typeface="+mn-lt"/>
              </a:rPr>
              <a:t>Diawali dengan pengumpulan referensi yang berkaitan dengan topik penelitian seperti konsep dasar dari </a:t>
            </a:r>
            <a:r>
              <a:rPr lang="id-ID" sz="1200" err="1">
                <a:ea typeface="+mn-lt"/>
                <a:cs typeface="+mn-lt"/>
              </a:rPr>
              <a:t>decision</a:t>
            </a:r>
            <a:r>
              <a:rPr lang="id-ID" sz="1200">
                <a:ea typeface="+mn-lt"/>
                <a:cs typeface="+mn-lt"/>
              </a:rPr>
              <a:t> </a:t>
            </a:r>
            <a:r>
              <a:rPr lang="id-ID" sz="1200" err="1">
                <a:ea typeface="+mn-lt"/>
                <a:cs typeface="+mn-lt"/>
              </a:rPr>
              <a:t>tree</a:t>
            </a:r>
            <a:r>
              <a:rPr lang="id-ID" sz="1200">
                <a:ea typeface="+mn-lt"/>
                <a:cs typeface="+mn-lt"/>
              </a:rPr>
              <a:t> dan </a:t>
            </a:r>
            <a:r>
              <a:rPr lang="id-ID" sz="1200" err="1">
                <a:ea typeface="+mn-lt"/>
                <a:cs typeface="+mn-lt"/>
              </a:rPr>
              <a:t>gradient</a:t>
            </a:r>
            <a:r>
              <a:rPr lang="id-ID" sz="1200">
                <a:ea typeface="+mn-lt"/>
                <a:cs typeface="+mn-lt"/>
              </a:rPr>
              <a:t> </a:t>
            </a:r>
            <a:r>
              <a:rPr lang="id-ID" sz="1200" err="1">
                <a:ea typeface="+mn-lt"/>
                <a:cs typeface="+mn-lt"/>
              </a:rPr>
              <a:t>boosting</a:t>
            </a:r>
            <a:r>
              <a:rPr lang="id-ID" sz="1200">
                <a:ea typeface="+mn-lt"/>
                <a:cs typeface="+mn-lt"/>
              </a:rPr>
              <a:t> yang menjadi dasar dari </a:t>
            </a:r>
            <a:r>
              <a:rPr lang="id-ID" sz="1200" err="1">
                <a:ea typeface="+mn-lt"/>
                <a:cs typeface="+mn-lt"/>
              </a:rPr>
              <a:t>XGBoost</a:t>
            </a:r>
            <a:r>
              <a:rPr lang="id-ID" sz="1200">
                <a:ea typeface="+mn-lt"/>
                <a:cs typeface="+mn-lt"/>
              </a:rPr>
              <a:t> dan </a:t>
            </a:r>
            <a:r>
              <a:rPr lang="id-ID" sz="1200" err="1">
                <a:ea typeface="+mn-lt"/>
                <a:cs typeface="+mn-lt"/>
              </a:rPr>
              <a:t>Imbalance-XGBoost</a:t>
            </a:r>
            <a:r>
              <a:rPr lang="id-ID" sz="1200">
                <a:ea typeface="+mn-lt"/>
                <a:cs typeface="+mn-lt"/>
              </a:rPr>
              <a:t>.</a:t>
            </a:r>
          </a:p>
          <a:p>
            <a:pPr marL="342900" indent="-342900">
              <a:buFont typeface="Arial" panose="020B0504020202020204" pitchFamily="34" charset="0"/>
              <a:buChar char="•"/>
            </a:pPr>
            <a:r>
              <a:rPr lang="id-ID" sz="1200"/>
              <a:t>Pengambilan Data</a:t>
            </a:r>
          </a:p>
          <a:p>
            <a:r>
              <a:rPr lang="id-ID" sz="1200" err="1">
                <a:ea typeface="+mn-lt"/>
                <a:cs typeface="+mn-lt"/>
              </a:rPr>
              <a:t>Dataset</a:t>
            </a:r>
            <a:r>
              <a:rPr lang="id-ID" sz="1200">
                <a:ea typeface="+mn-lt"/>
                <a:cs typeface="+mn-lt"/>
              </a:rPr>
              <a:t> yang didapat merupakan data </a:t>
            </a:r>
            <a:r>
              <a:rPr lang="id-ID" sz="1200" err="1">
                <a:ea typeface="+mn-lt"/>
                <a:cs typeface="+mn-lt"/>
              </a:rPr>
              <a:t>automobile</a:t>
            </a:r>
            <a:r>
              <a:rPr lang="id-ID" sz="1200">
                <a:ea typeface="+mn-lt"/>
                <a:cs typeface="+mn-lt"/>
              </a:rPr>
              <a:t> </a:t>
            </a:r>
            <a:r>
              <a:rPr lang="id-ID" sz="1200" err="1">
                <a:ea typeface="+mn-lt"/>
                <a:cs typeface="+mn-lt"/>
              </a:rPr>
              <a:t>insurance</a:t>
            </a:r>
            <a:r>
              <a:rPr lang="id-ID" sz="1200">
                <a:ea typeface="+mn-lt"/>
                <a:cs typeface="+mn-lt"/>
              </a:rPr>
              <a:t> </a:t>
            </a:r>
            <a:r>
              <a:rPr lang="id-ID" sz="1200" err="1">
                <a:ea typeface="+mn-lt"/>
                <a:cs typeface="+mn-lt"/>
              </a:rPr>
              <a:t>claim</a:t>
            </a:r>
            <a:r>
              <a:rPr lang="id-ID" sz="1200">
                <a:ea typeface="+mn-lt"/>
                <a:cs typeface="+mn-lt"/>
              </a:rPr>
              <a:t> yang dipublikasikan oleh </a:t>
            </a:r>
            <a:r>
              <a:rPr lang="id-ID" sz="1200" err="1">
                <a:ea typeface="+mn-lt"/>
                <a:cs typeface="+mn-lt"/>
              </a:rPr>
              <a:t>Roshan</a:t>
            </a:r>
            <a:r>
              <a:rPr lang="id-ID" sz="1200">
                <a:ea typeface="+mn-lt"/>
                <a:cs typeface="+mn-lt"/>
              </a:rPr>
              <a:t> Sharma di situs </a:t>
            </a:r>
            <a:r>
              <a:rPr lang="id-ID" sz="1200" err="1">
                <a:ea typeface="+mn-lt"/>
                <a:cs typeface="+mn-lt"/>
              </a:rPr>
              <a:t>Kaggle</a:t>
            </a:r>
            <a:r>
              <a:rPr lang="id-ID" sz="1200">
                <a:ea typeface="+mn-lt"/>
                <a:cs typeface="+mn-lt"/>
              </a:rPr>
              <a:t> pada tahun 2019.</a:t>
            </a:r>
          </a:p>
          <a:p>
            <a:pPr marL="342900" indent="-342900">
              <a:buFont typeface="Arial" panose="020B0504020202020204" pitchFamily="34" charset="0"/>
              <a:buChar char="•"/>
            </a:pPr>
            <a:r>
              <a:rPr lang="id-ID" sz="1200"/>
              <a:t>Analisis Data &amp; Perancangan</a:t>
            </a:r>
          </a:p>
          <a:p>
            <a:r>
              <a:rPr lang="id-ID" sz="1200">
                <a:ea typeface="+mn-lt"/>
                <a:cs typeface="+mn-lt"/>
              </a:rPr>
              <a:t>Persiapan </a:t>
            </a:r>
            <a:r>
              <a:rPr lang="id-ID" sz="1200" err="1">
                <a:ea typeface="+mn-lt"/>
                <a:cs typeface="+mn-lt"/>
              </a:rPr>
              <a:t>package</a:t>
            </a:r>
            <a:r>
              <a:rPr lang="id-ID" sz="1200">
                <a:ea typeface="+mn-lt"/>
                <a:cs typeface="+mn-lt"/>
              </a:rPr>
              <a:t> yang dibutuhkan serta analisis data eksploratif.</a:t>
            </a:r>
          </a:p>
          <a:p>
            <a:pPr marL="342900" indent="-342900">
              <a:buFont typeface="Arial" panose="020B0504020202020204" pitchFamily="34" charset="0"/>
              <a:buChar char="•"/>
            </a:pPr>
            <a:r>
              <a:rPr lang="id-ID" sz="1200"/>
              <a:t>Implementasi &amp; Simulasi</a:t>
            </a:r>
          </a:p>
          <a:p>
            <a:r>
              <a:rPr lang="id-ID" sz="1200">
                <a:ea typeface="+mn-lt"/>
                <a:cs typeface="+mn-lt"/>
              </a:rPr>
              <a:t>Penelitian ini menggunakan bahasa pemrograman </a:t>
            </a:r>
            <a:r>
              <a:rPr lang="id-ID" sz="1200" err="1">
                <a:ea typeface="+mn-lt"/>
                <a:cs typeface="+mn-lt"/>
              </a:rPr>
              <a:t>Python</a:t>
            </a:r>
            <a:r>
              <a:rPr lang="id-ID" sz="1200">
                <a:ea typeface="+mn-lt"/>
                <a:cs typeface="+mn-lt"/>
              </a:rPr>
              <a:t> 3.7.10 dengan menggunakan </a:t>
            </a:r>
            <a:r>
              <a:rPr lang="id-ID" sz="1200" err="1">
                <a:ea typeface="+mn-lt"/>
                <a:cs typeface="+mn-lt"/>
              </a:rPr>
              <a:t>Jupyter</a:t>
            </a:r>
            <a:r>
              <a:rPr lang="id-ID" sz="1200">
                <a:ea typeface="+mn-lt"/>
                <a:cs typeface="+mn-lt"/>
              </a:rPr>
              <a:t> </a:t>
            </a:r>
            <a:r>
              <a:rPr lang="id-ID" sz="1200" err="1">
                <a:ea typeface="+mn-lt"/>
                <a:cs typeface="+mn-lt"/>
              </a:rPr>
              <a:t>Notebook</a:t>
            </a:r>
            <a:r>
              <a:rPr lang="id-ID" sz="1200">
                <a:ea typeface="+mn-lt"/>
                <a:cs typeface="+mn-lt"/>
              </a:rPr>
              <a:t> sebagai antarmuka utama dalam mengimplementasikan model pada data. Simulasi dilakukan dengan melakukan </a:t>
            </a:r>
            <a:r>
              <a:rPr lang="id-ID" sz="1200" err="1">
                <a:ea typeface="+mn-lt"/>
                <a:cs typeface="+mn-lt"/>
              </a:rPr>
              <a:t>pra</a:t>
            </a:r>
            <a:r>
              <a:rPr lang="id-ID" sz="1200">
                <a:ea typeface="+mn-lt"/>
                <a:cs typeface="+mn-lt"/>
              </a:rPr>
              <a:t>-pengolahan data terlebih dahulu yang dilanjutkan dengan optimasi parameter pada model. Model yang akan diimplementasikan adalah tiga model </a:t>
            </a:r>
            <a:r>
              <a:rPr lang="id-ID" sz="1200" err="1">
                <a:ea typeface="+mn-lt"/>
                <a:cs typeface="+mn-lt"/>
              </a:rPr>
              <a:t>XGBoost</a:t>
            </a:r>
            <a:r>
              <a:rPr lang="id-ID" sz="1200">
                <a:ea typeface="+mn-lt"/>
                <a:cs typeface="+mn-lt"/>
              </a:rPr>
              <a:t> sebagai </a:t>
            </a:r>
            <a:r>
              <a:rPr lang="id-ID" sz="1200" err="1">
                <a:ea typeface="+mn-lt"/>
                <a:cs typeface="+mn-lt"/>
              </a:rPr>
              <a:t>baseline</a:t>
            </a:r>
            <a:r>
              <a:rPr lang="id-ID" sz="1200">
                <a:ea typeface="+mn-lt"/>
                <a:cs typeface="+mn-lt"/>
              </a:rPr>
              <a:t> dan dua model </a:t>
            </a:r>
            <a:r>
              <a:rPr lang="id-ID" sz="1200" err="1">
                <a:ea typeface="+mn-lt"/>
                <a:cs typeface="+mn-lt"/>
              </a:rPr>
              <a:t>Imbalance-XGBoost</a:t>
            </a:r>
            <a:r>
              <a:rPr lang="id-ID" sz="1200">
                <a:ea typeface="+mn-lt"/>
                <a:cs typeface="+mn-lt"/>
              </a:rPr>
              <a:t> seperti yang telah disebutkan pada rumusan masalah.</a:t>
            </a:r>
          </a:p>
          <a:p>
            <a:pPr marL="342900" indent="-342900">
              <a:buFont typeface="Arial" panose="020B0504020202020204" pitchFamily="34" charset="0"/>
              <a:buChar char="•"/>
            </a:pPr>
            <a:r>
              <a:rPr lang="id-ID" sz="1200"/>
              <a:t>Analisis Hasil</a:t>
            </a:r>
          </a:p>
          <a:p>
            <a:r>
              <a:rPr lang="id-ID" sz="1200">
                <a:ea typeface="+mn-lt"/>
                <a:cs typeface="+mn-lt"/>
              </a:rPr>
              <a:t>Evaluasi setiap model dilakukan dengan membandingkan </a:t>
            </a:r>
            <a:r>
              <a:rPr lang="id-ID" sz="1200" err="1">
                <a:ea typeface="+mn-lt"/>
                <a:cs typeface="+mn-lt"/>
              </a:rPr>
              <a:t>classification</a:t>
            </a:r>
            <a:r>
              <a:rPr lang="id-ID" sz="1200">
                <a:ea typeface="+mn-lt"/>
                <a:cs typeface="+mn-lt"/>
              </a:rPr>
              <a:t> </a:t>
            </a:r>
            <a:r>
              <a:rPr lang="id-ID" sz="1200" err="1">
                <a:ea typeface="+mn-lt"/>
                <a:cs typeface="+mn-lt"/>
              </a:rPr>
              <a:t>report</a:t>
            </a:r>
            <a:r>
              <a:rPr lang="id-ID" sz="1200">
                <a:ea typeface="+mn-lt"/>
                <a:cs typeface="+mn-lt"/>
              </a:rPr>
              <a:t>, terutama pada skor </a:t>
            </a:r>
            <a:r>
              <a:rPr lang="id-ID" sz="1200" err="1">
                <a:ea typeface="+mn-lt"/>
                <a:cs typeface="+mn-lt"/>
              </a:rPr>
              <a:t>recall</a:t>
            </a:r>
            <a:r>
              <a:rPr lang="id-ID" sz="1200">
                <a:ea typeface="+mn-lt"/>
                <a:cs typeface="+mn-lt"/>
              </a:rPr>
              <a:t>, </a:t>
            </a:r>
            <a:r>
              <a:rPr lang="id-ID" sz="1200" err="1">
                <a:ea typeface="+mn-lt"/>
                <a:cs typeface="+mn-lt"/>
              </a:rPr>
              <a:t>precision</a:t>
            </a:r>
            <a:r>
              <a:rPr lang="id-ID" sz="1200">
                <a:ea typeface="+mn-lt"/>
                <a:cs typeface="+mn-lt"/>
              </a:rPr>
              <a:t>, dan f1-score serta membandingkan skor Area </a:t>
            </a:r>
            <a:r>
              <a:rPr lang="id-ID" sz="1200" err="1">
                <a:ea typeface="+mn-lt"/>
                <a:cs typeface="+mn-lt"/>
              </a:rPr>
              <a:t>Under</a:t>
            </a:r>
            <a:r>
              <a:rPr lang="id-ID" sz="1200">
                <a:ea typeface="+mn-lt"/>
                <a:cs typeface="+mn-lt"/>
              </a:rPr>
              <a:t> </a:t>
            </a:r>
            <a:r>
              <a:rPr lang="id-ID" sz="1200" err="1">
                <a:ea typeface="+mn-lt"/>
                <a:cs typeface="+mn-lt"/>
              </a:rPr>
              <a:t>Curve</a:t>
            </a:r>
            <a:r>
              <a:rPr lang="id-ID" sz="1200">
                <a:ea typeface="+mn-lt"/>
                <a:cs typeface="+mn-lt"/>
              </a:rPr>
              <a:t> (AUC) pada keempat model. Untuk proses klasifikasi, akan dilakukan interpretasi pada </a:t>
            </a:r>
            <a:r>
              <a:rPr lang="id-ID" sz="1200" err="1">
                <a:ea typeface="+mn-lt"/>
                <a:cs typeface="+mn-lt"/>
              </a:rPr>
              <a:t>decision</a:t>
            </a:r>
            <a:r>
              <a:rPr lang="id-ID" sz="1200">
                <a:ea typeface="+mn-lt"/>
                <a:cs typeface="+mn-lt"/>
              </a:rPr>
              <a:t> </a:t>
            </a:r>
            <a:r>
              <a:rPr lang="id-ID" sz="1200" err="1">
                <a:ea typeface="+mn-lt"/>
                <a:cs typeface="+mn-lt"/>
              </a:rPr>
              <a:t>rule</a:t>
            </a:r>
            <a:r>
              <a:rPr lang="id-ID" sz="1200">
                <a:ea typeface="+mn-lt"/>
                <a:cs typeface="+mn-lt"/>
              </a:rPr>
              <a:t> pada </a:t>
            </a:r>
            <a:r>
              <a:rPr lang="id-ID" sz="1200" err="1">
                <a:ea typeface="+mn-lt"/>
                <a:cs typeface="+mn-lt"/>
              </a:rPr>
              <a:t>XGboost</a:t>
            </a:r>
            <a:r>
              <a:rPr lang="id-ID" sz="1200">
                <a:ea typeface="+mn-lt"/>
                <a:cs typeface="+mn-lt"/>
              </a:rPr>
              <a:t> Tree.</a:t>
            </a:r>
            <a:endParaRPr lang="id-ID" sz="1200"/>
          </a:p>
        </p:txBody>
      </p:sp>
    </p:spTree>
    <p:extLst>
      <p:ext uri="{BB962C8B-B14F-4D97-AF65-F5344CB8AC3E}">
        <p14:creationId xmlns:p14="http://schemas.microsoft.com/office/powerpoint/2010/main" val="39977212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Judul 1">
            <a:extLst>
              <a:ext uri="{FF2B5EF4-FFF2-40B4-BE49-F238E27FC236}">
                <a16:creationId xmlns:a16="http://schemas.microsoft.com/office/drawing/2014/main" id="{8F4BA8EB-98B6-2567-C6AD-763B31C3B645}"/>
              </a:ext>
            </a:extLst>
          </p:cNvPr>
          <p:cNvSpPr>
            <a:spLocks noGrp="1"/>
          </p:cNvSpPr>
          <p:nvPr>
            <p:ph type="title"/>
          </p:nvPr>
        </p:nvSpPr>
        <p:spPr>
          <a:xfrm>
            <a:off x="609600" y="552782"/>
            <a:ext cx="5369169" cy="1591902"/>
          </a:xfrm>
        </p:spPr>
        <p:txBody>
          <a:bodyPr>
            <a:normAutofit/>
          </a:bodyPr>
          <a:lstStyle/>
          <a:p>
            <a:r>
              <a:rPr lang="id-ID" dirty="0">
                <a:cs typeface="Posterama"/>
              </a:rPr>
              <a:t>Tujuan Penelitian</a:t>
            </a:r>
            <a:endParaRPr lang="id-ID" dirty="0"/>
          </a:p>
        </p:txBody>
      </p:sp>
      <p:sp>
        <p:nvSpPr>
          <p:cNvPr id="3" name="Tampungan Konten 2">
            <a:extLst>
              <a:ext uri="{FF2B5EF4-FFF2-40B4-BE49-F238E27FC236}">
                <a16:creationId xmlns:a16="http://schemas.microsoft.com/office/drawing/2014/main" id="{F9A96BB6-E13A-5690-0786-44DDDCA21279}"/>
              </a:ext>
            </a:extLst>
          </p:cNvPr>
          <p:cNvSpPr>
            <a:spLocks noGrp="1"/>
          </p:cNvSpPr>
          <p:nvPr>
            <p:ph idx="1"/>
          </p:nvPr>
        </p:nvSpPr>
        <p:spPr>
          <a:xfrm>
            <a:off x="610198" y="2391995"/>
            <a:ext cx="5355276" cy="3174788"/>
          </a:xfrm>
        </p:spPr>
        <p:txBody>
          <a:bodyPr vert="horz" lIns="91440" tIns="45720" rIns="91440" bIns="45720" rtlCol="0" anchor="t">
            <a:normAutofit/>
          </a:bodyPr>
          <a:lstStyle/>
          <a:p>
            <a:pPr marL="342900" indent="-342900">
              <a:lnSpc>
                <a:spcPct val="100000"/>
              </a:lnSpc>
              <a:buFont typeface="Arial" panose="020B0504020202020204" pitchFamily="34" charset="0"/>
              <a:buChar char="•"/>
            </a:pPr>
            <a:r>
              <a:rPr lang="id-ID" sz="1700" dirty="0"/>
              <a:t>Memberikan informasi mengenai variabel penting di dalam </a:t>
            </a:r>
            <a:r>
              <a:rPr lang="id-ID" sz="1700" err="1"/>
              <a:t>dataset</a:t>
            </a:r>
            <a:r>
              <a:rPr lang="id-ID" sz="1700" dirty="0"/>
              <a:t> </a:t>
            </a:r>
            <a:r>
              <a:rPr lang="id-ID" sz="1700" err="1"/>
              <a:t>fraud</a:t>
            </a:r>
            <a:r>
              <a:rPr lang="id-ID" sz="1700" dirty="0"/>
              <a:t> asuransi.</a:t>
            </a:r>
            <a:endParaRPr lang="id-ID"/>
          </a:p>
          <a:p>
            <a:pPr marL="342900" indent="-342900">
              <a:lnSpc>
                <a:spcPct val="100000"/>
              </a:lnSpc>
              <a:buFont typeface="Arial" panose="020B0504020202020204" pitchFamily="34" charset="0"/>
              <a:buChar char="•"/>
            </a:pPr>
            <a:r>
              <a:rPr lang="id-ID" sz="1700" dirty="0"/>
              <a:t>Memberikan interpretasi untuk </a:t>
            </a:r>
            <a:r>
              <a:rPr lang="id-ID" sz="1700" dirty="0" err="1"/>
              <a:t>Partial</a:t>
            </a:r>
            <a:r>
              <a:rPr lang="id-ID" sz="1700" dirty="0"/>
              <a:t> </a:t>
            </a:r>
            <a:r>
              <a:rPr lang="id-ID" sz="1700" dirty="0" err="1"/>
              <a:t>Dependence</a:t>
            </a:r>
            <a:r>
              <a:rPr lang="id-ID" sz="1700" dirty="0"/>
              <a:t> </a:t>
            </a:r>
            <a:r>
              <a:rPr lang="id-ID" sz="1700" dirty="0" err="1"/>
              <a:t>Plots</a:t>
            </a:r>
            <a:r>
              <a:rPr lang="id-ID" sz="1700" dirty="0"/>
              <a:t> (PDP) dan Individual </a:t>
            </a:r>
            <a:r>
              <a:rPr lang="id-ID" sz="1700" dirty="0" err="1"/>
              <a:t>Conditional</a:t>
            </a:r>
            <a:r>
              <a:rPr lang="id-ID" sz="1700" dirty="0"/>
              <a:t> </a:t>
            </a:r>
            <a:r>
              <a:rPr lang="id-ID" sz="1700" dirty="0" err="1"/>
              <a:t>Expectation</a:t>
            </a:r>
            <a:r>
              <a:rPr lang="id-ID" sz="1700" dirty="0"/>
              <a:t> (ICE).</a:t>
            </a:r>
          </a:p>
          <a:p>
            <a:pPr marL="342900" indent="-342900">
              <a:lnSpc>
                <a:spcPct val="100000"/>
              </a:lnSpc>
              <a:buFont typeface="Arial" panose="020B0504020202020204" pitchFamily="34" charset="0"/>
              <a:buChar char="•"/>
            </a:pPr>
            <a:r>
              <a:rPr lang="id-ID" sz="1700" dirty="0"/>
              <a:t>Menghasilkan </a:t>
            </a:r>
            <a:r>
              <a:rPr lang="id-ID" sz="1700" dirty="0" err="1"/>
              <a:t>statistical</a:t>
            </a:r>
            <a:r>
              <a:rPr lang="id-ID" sz="1700" dirty="0"/>
              <a:t> </a:t>
            </a:r>
            <a:r>
              <a:rPr lang="id-ID" sz="1700" dirty="0" err="1"/>
              <a:t>performance</a:t>
            </a:r>
            <a:r>
              <a:rPr lang="id-ID" sz="1700" dirty="0"/>
              <a:t> yang dapat membandingkan model terbaik dalam mengklasifikasi terkait </a:t>
            </a:r>
            <a:r>
              <a:rPr lang="id-ID" sz="1700" dirty="0" err="1"/>
              <a:t>fraud</a:t>
            </a:r>
            <a:r>
              <a:rPr lang="id-ID" sz="1700" dirty="0"/>
              <a:t> asuransi.</a:t>
            </a:r>
          </a:p>
        </p:txBody>
      </p:sp>
      <p:pic>
        <p:nvPicPr>
          <p:cNvPr id="5" name="Picture 4" descr="Kaca pembesar memperlihatkan kinerja yang menurun">
            <a:extLst>
              <a:ext uri="{FF2B5EF4-FFF2-40B4-BE49-F238E27FC236}">
                <a16:creationId xmlns:a16="http://schemas.microsoft.com/office/drawing/2014/main" id="{F9223DA2-7369-8B17-8CB9-BBFFACC8FB87}"/>
              </a:ext>
            </a:extLst>
          </p:cNvPr>
          <p:cNvPicPr>
            <a:picLocks noChangeAspect="1"/>
          </p:cNvPicPr>
          <p:nvPr/>
        </p:nvPicPr>
        <p:blipFill rotWithShape="1">
          <a:blip r:embed="rId2"/>
          <a:srcRect l="23651" r="19711" b="-3"/>
          <a:stretch/>
        </p:blipFill>
        <p:spPr>
          <a:xfrm>
            <a:off x="6364448" y="10"/>
            <a:ext cx="5827552" cy="685799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p:spPr>
      </p:pic>
    </p:spTree>
    <p:extLst>
      <p:ext uri="{BB962C8B-B14F-4D97-AF65-F5344CB8AC3E}">
        <p14:creationId xmlns:p14="http://schemas.microsoft.com/office/powerpoint/2010/main" val="15468919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3C68A68A-7854-3A7F-B854-F0D493C41C9C}"/>
              </a:ext>
            </a:extLst>
          </p:cNvPr>
          <p:cNvSpPr>
            <a:spLocks noGrp="1"/>
          </p:cNvSpPr>
          <p:nvPr>
            <p:ph type="title"/>
          </p:nvPr>
        </p:nvSpPr>
        <p:spPr/>
        <p:txBody>
          <a:bodyPr/>
          <a:lstStyle/>
          <a:p>
            <a:r>
              <a:rPr lang="id-ID" dirty="0">
                <a:cs typeface="Posterama"/>
              </a:rPr>
              <a:t>Metodologi Penelitian</a:t>
            </a:r>
            <a:endParaRPr lang="id-ID" dirty="0"/>
          </a:p>
        </p:txBody>
      </p:sp>
      <p:sp>
        <p:nvSpPr>
          <p:cNvPr id="3" name="Tampungan Konten 2">
            <a:extLst>
              <a:ext uri="{FF2B5EF4-FFF2-40B4-BE49-F238E27FC236}">
                <a16:creationId xmlns:a16="http://schemas.microsoft.com/office/drawing/2014/main" id="{89D7E035-093A-4D08-7123-FA4E8F2C9168}"/>
              </a:ext>
            </a:extLst>
          </p:cNvPr>
          <p:cNvSpPr>
            <a:spLocks noGrp="1"/>
          </p:cNvSpPr>
          <p:nvPr>
            <p:ph idx="1"/>
          </p:nvPr>
        </p:nvSpPr>
        <p:spPr/>
        <p:txBody>
          <a:bodyPr vert="horz" lIns="91440" tIns="45720" rIns="91440" bIns="45720" rtlCol="0" anchor="t">
            <a:normAutofit/>
          </a:bodyPr>
          <a:lstStyle/>
          <a:p>
            <a:pPr marL="342900" indent="-342900">
              <a:buFont typeface="Arial,Sans-Serif"/>
              <a:buChar char="•"/>
            </a:pPr>
            <a:r>
              <a:rPr lang="id-ID" sz="1200" dirty="0">
                <a:latin typeface="Arial"/>
                <a:cs typeface="Arial"/>
              </a:rPr>
              <a:t>Studi Literatur</a:t>
            </a:r>
            <a:endParaRPr lang="en-US" sz="1200">
              <a:latin typeface="Arial"/>
              <a:cs typeface="Arial"/>
            </a:endParaRPr>
          </a:p>
          <a:p>
            <a:r>
              <a:rPr lang="id-ID" sz="1200" dirty="0">
                <a:latin typeface="Segoe UI"/>
                <a:cs typeface="Segoe UI"/>
              </a:rPr>
              <a:t>Diawali dengan pengumpulan referensi yang berkaitan dengan topik penelitian seperti konsep dasar dari </a:t>
            </a:r>
            <a:r>
              <a:rPr lang="id-ID" sz="1200" dirty="0" err="1">
                <a:latin typeface="Segoe UI"/>
                <a:cs typeface="Segoe UI"/>
              </a:rPr>
              <a:t>tree-based</a:t>
            </a:r>
            <a:r>
              <a:rPr lang="id-ID" sz="1200" dirty="0">
                <a:latin typeface="Segoe UI"/>
                <a:cs typeface="Segoe UI"/>
              </a:rPr>
              <a:t> </a:t>
            </a:r>
            <a:r>
              <a:rPr lang="id-ID" sz="1200" dirty="0" err="1">
                <a:latin typeface="Segoe UI"/>
                <a:cs typeface="Segoe UI"/>
              </a:rPr>
              <a:t>machine</a:t>
            </a:r>
            <a:r>
              <a:rPr lang="id-ID" sz="1200" dirty="0">
                <a:latin typeface="Segoe UI"/>
                <a:cs typeface="Segoe UI"/>
              </a:rPr>
              <a:t> </a:t>
            </a:r>
            <a:r>
              <a:rPr lang="id-ID" sz="1200" dirty="0" err="1">
                <a:latin typeface="Segoe UI"/>
                <a:cs typeface="Segoe UI"/>
              </a:rPr>
              <a:t>learning</a:t>
            </a:r>
            <a:r>
              <a:rPr lang="id-ID" sz="1200" dirty="0">
                <a:latin typeface="Segoe UI"/>
                <a:cs typeface="Segoe UI"/>
              </a:rPr>
              <a:t>.</a:t>
            </a:r>
            <a:endParaRPr lang="en-US" sz="1200">
              <a:latin typeface="Segoe UI"/>
              <a:cs typeface="Segoe UI"/>
            </a:endParaRPr>
          </a:p>
          <a:p>
            <a:pPr marL="342900" indent="-342900">
              <a:buFont typeface="Arial,Sans-Serif"/>
              <a:buChar char="•"/>
            </a:pPr>
            <a:r>
              <a:rPr lang="id-ID" sz="1200" dirty="0">
                <a:latin typeface="Arial"/>
                <a:cs typeface="Arial"/>
              </a:rPr>
              <a:t>Pengambilan Data</a:t>
            </a:r>
            <a:endParaRPr lang="en-US" sz="1200">
              <a:latin typeface="Arial"/>
              <a:cs typeface="Arial"/>
            </a:endParaRPr>
          </a:p>
          <a:p>
            <a:r>
              <a:rPr lang="id-ID" sz="1200" dirty="0" err="1">
                <a:latin typeface="Segoe UI"/>
                <a:cs typeface="Segoe UI"/>
              </a:rPr>
              <a:t>Dataset</a:t>
            </a:r>
            <a:r>
              <a:rPr lang="id-ID" sz="1200" dirty="0">
                <a:latin typeface="Segoe UI"/>
                <a:cs typeface="Segoe UI"/>
              </a:rPr>
              <a:t> yang didapat merupakan data </a:t>
            </a:r>
            <a:r>
              <a:rPr lang="id-ID" sz="1200" dirty="0" err="1">
                <a:latin typeface="Segoe UI"/>
                <a:cs typeface="Segoe UI"/>
              </a:rPr>
              <a:t>automobile</a:t>
            </a:r>
            <a:r>
              <a:rPr lang="id-ID" sz="1200" dirty="0">
                <a:latin typeface="Segoe UI"/>
                <a:cs typeface="Segoe UI"/>
              </a:rPr>
              <a:t> </a:t>
            </a:r>
            <a:r>
              <a:rPr lang="id-ID" sz="1200" dirty="0" err="1">
                <a:latin typeface="Segoe UI"/>
                <a:cs typeface="Segoe UI"/>
              </a:rPr>
              <a:t>insurance</a:t>
            </a:r>
            <a:r>
              <a:rPr lang="id-ID" sz="1200" dirty="0">
                <a:latin typeface="Segoe UI"/>
                <a:cs typeface="Segoe UI"/>
              </a:rPr>
              <a:t> </a:t>
            </a:r>
            <a:r>
              <a:rPr lang="id-ID" sz="1200" dirty="0" err="1">
                <a:latin typeface="Segoe UI"/>
                <a:cs typeface="Segoe UI"/>
              </a:rPr>
              <a:t>claim</a:t>
            </a:r>
            <a:r>
              <a:rPr lang="id-ID" sz="1200" dirty="0">
                <a:latin typeface="Segoe UI"/>
                <a:cs typeface="Segoe UI"/>
              </a:rPr>
              <a:t> yang dipublikasikan oleh </a:t>
            </a:r>
            <a:r>
              <a:rPr lang="id-ID" sz="1200" dirty="0" err="1">
                <a:latin typeface="Segoe UI"/>
                <a:cs typeface="Segoe UI"/>
              </a:rPr>
              <a:t>Roshan</a:t>
            </a:r>
            <a:r>
              <a:rPr lang="id-ID" sz="1200" dirty="0">
                <a:latin typeface="Segoe UI"/>
                <a:cs typeface="Segoe UI"/>
              </a:rPr>
              <a:t> Sharma di situs </a:t>
            </a:r>
            <a:r>
              <a:rPr lang="id-ID" sz="1200" dirty="0" err="1">
                <a:latin typeface="Segoe UI"/>
                <a:cs typeface="Segoe UI"/>
              </a:rPr>
              <a:t>Kaggle</a:t>
            </a:r>
            <a:r>
              <a:rPr lang="id-ID" sz="1200" dirty="0">
                <a:latin typeface="Segoe UI"/>
                <a:cs typeface="Segoe UI"/>
              </a:rPr>
              <a:t> pada tahun 2019.</a:t>
            </a:r>
            <a:endParaRPr lang="en-US" sz="1200">
              <a:latin typeface="Segoe UI"/>
              <a:cs typeface="Segoe UI"/>
            </a:endParaRPr>
          </a:p>
          <a:p>
            <a:pPr marL="342900" indent="-342900">
              <a:buFont typeface="Arial,Sans-Serif"/>
              <a:buChar char="•"/>
            </a:pPr>
            <a:r>
              <a:rPr lang="id-ID" sz="1200" dirty="0">
                <a:latin typeface="Arial"/>
                <a:cs typeface="Arial"/>
              </a:rPr>
              <a:t>Analisis Data &amp; Perancangan</a:t>
            </a:r>
            <a:endParaRPr lang="en-US" sz="1200">
              <a:latin typeface="Arial"/>
              <a:cs typeface="Arial"/>
            </a:endParaRPr>
          </a:p>
          <a:p>
            <a:r>
              <a:rPr lang="id-ID" sz="1200" dirty="0">
                <a:latin typeface="Segoe UI"/>
                <a:cs typeface="Segoe UI"/>
              </a:rPr>
              <a:t>Persiapan </a:t>
            </a:r>
            <a:r>
              <a:rPr lang="id-ID" sz="1200" dirty="0" err="1">
                <a:latin typeface="Segoe UI"/>
                <a:cs typeface="Segoe UI"/>
              </a:rPr>
              <a:t>package</a:t>
            </a:r>
            <a:r>
              <a:rPr lang="id-ID" sz="1200" dirty="0">
                <a:latin typeface="Segoe UI"/>
                <a:cs typeface="Segoe UI"/>
              </a:rPr>
              <a:t> yang dibutuhkan serta analisis data eksploratif termasuk </a:t>
            </a:r>
            <a:r>
              <a:rPr lang="id-ID" sz="1200" dirty="0" err="1">
                <a:latin typeface="Segoe UI"/>
                <a:cs typeface="Segoe UI"/>
              </a:rPr>
              <a:t>splitting</a:t>
            </a:r>
            <a:r>
              <a:rPr lang="id-ID" sz="1200" dirty="0">
                <a:latin typeface="Segoe UI"/>
                <a:cs typeface="Segoe UI"/>
              </a:rPr>
              <a:t> data menjadi data </a:t>
            </a:r>
            <a:r>
              <a:rPr lang="id-ID" sz="1200" dirty="0" err="1">
                <a:latin typeface="Segoe UI"/>
                <a:cs typeface="Segoe UI"/>
              </a:rPr>
              <a:t>train</a:t>
            </a:r>
            <a:r>
              <a:rPr lang="id-ID" sz="1200" dirty="0">
                <a:latin typeface="Segoe UI"/>
                <a:cs typeface="Segoe UI"/>
              </a:rPr>
              <a:t> (70%) dan data testing (30%).</a:t>
            </a:r>
            <a:endParaRPr lang="en-US" sz="1200">
              <a:latin typeface="Segoe UI"/>
              <a:cs typeface="Segoe UI"/>
            </a:endParaRPr>
          </a:p>
          <a:p>
            <a:pPr marL="342900" indent="-342900">
              <a:buFont typeface="Arial,Sans-Serif"/>
              <a:buChar char="•"/>
            </a:pPr>
            <a:r>
              <a:rPr lang="id-ID" sz="1200" dirty="0">
                <a:latin typeface="Arial"/>
                <a:cs typeface="Arial"/>
              </a:rPr>
              <a:t>Implementasi &amp; Simulasi</a:t>
            </a:r>
            <a:endParaRPr lang="en-US" sz="1200" dirty="0">
              <a:latin typeface="Arial"/>
              <a:cs typeface="Arial"/>
            </a:endParaRPr>
          </a:p>
          <a:p>
            <a:r>
              <a:rPr lang="id-ID" sz="1200" dirty="0">
                <a:latin typeface="Segoe UI"/>
                <a:cs typeface="Segoe UI"/>
              </a:rPr>
              <a:t>Penelitian ini menggunakan bahasa pemrograman </a:t>
            </a:r>
            <a:r>
              <a:rPr lang="id-ID" sz="1200" dirty="0" err="1">
                <a:latin typeface="Segoe UI"/>
                <a:cs typeface="Segoe UI"/>
              </a:rPr>
              <a:t>Python</a:t>
            </a:r>
            <a:r>
              <a:rPr lang="id-ID" sz="1200" dirty="0">
                <a:latin typeface="Segoe UI"/>
                <a:cs typeface="Segoe UI"/>
              </a:rPr>
              <a:t> 3.7.10 dengan menggunakan </a:t>
            </a:r>
            <a:r>
              <a:rPr lang="id-ID" sz="1200" dirty="0" err="1">
                <a:latin typeface="Segoe UI"/>
                <a:cs typeface="Segoe UI"/>
              </a:rPr>
              <a:t>Jupyter</a:t>
            </a:r>
            <a:r>
              <a:rPr lang="id-ID" sz="1200" dirty="0">
                <a:latin typeface="Segoe UI"/>
                <a:cs typeface="Segoe UI"/>
              </a:rPr>
              <a:t> </a:t>
            </a:r>
            <a:r>
              <a:rPr lang="id-ID" sz="1200" dirty="0" err="1">
                <a:latin typeface="Segoe UI"/>
                <a:cs typeface="Segoe UI"/>
              </a:rPr>
              <a:t>Notebook</a:t>
            </a:r>
            <a:r>
              <a:rPr lang="id-ID" sz="1200" dirty="0">
                <a:latin typeface="Segoe UI"/>
                <a:cs typeface="Segoe UI"/>
              </a:rPr>
              <a:t> sebagai antarmuka utama dalam mengimplementasikan model pada data. Simulasi dilakukan dengan melakukan </a:t>
            </a:r>
            <a:r>
              <a:rPr lang="id-ID" sz="1200" dirty="0" err="1">
                <a:latin typeface="Segoe UI"/>
                <a:cs typeface="Segoe UI"/>
              </a:rPr>
              <a:t>pra</a:t>
            </a:r>
            <a:r>
              <a:rPr lang="id-ID" sz="1200" dirty="0">
                <a:latin typeface="Segoe UI"/>
                <a:cs typeface="Segoe UI"/>
              </a:rPr>
              <a:t>-pengolahan data terlebih dahulu yang dilanjutkan dengan interpretasi pada model berbasis pohon. Model yang akan diimplementasikan adalah tiga model interpretasi berbasis pohon sebagai </a:t>
            </a:r>
            <a:r>
              <a:rPr lang="id-ID" sz="1200" dirty="0" err="1">
                <a:latin typeface="Segoe UI"/>
                <a:cs typeface="Segoe UI"/>
              </a:rPr>
              <a:t>baseline</a:t>
            </a:r>
            <a:r>
              <a:rPr lang="id-ID" sz="1200" dirty="0">
                <a:latin typeface="Segoe UI"/>
                <a:cs typeface="Segoe UI"/>
              </a:rPr>
              <a:t>.</a:t>
            </a:r>
            <a:endParaRPr lang="en-US" sz="1200" dirty="0">
              <a:latin typeface="Segoe UI"/>
              <a:cs typeface="Segoe UI"/>
            </a:endParaRPr>
          </a:p>
          <a:p>
            <a:pPr marL="342900" indent="-342900">
              <a:buFont typeface="Arial,Sans-Serif"/>
              <a:buChar char="•"/>
            </a:pPr>
            <a:r>
              <a:rPr lang="id-ID" sz="1200" dirty="0">
                <a:latin typeface="Arial"/>
                <a:cs typeface="Arial"/>
              </a:rPr>
              <a:t>Analisis Hasil</a:t>
            </a:r>
            <a:endParaRPr lang="en-US" sz="1200" dirty="0">
              <a:latin typeface="Arial"/>
              <a:cs typeface="Arial"/>
            </a:endParaRPr>
          </a:p>
          <a:p>
            <a:r>
              <a:rPr lang="id-ID" sz="1200" dirty="0">
                <a:latin typeface="Segoe UI"/>
                <a:cs typeface="Segoe UI"/>
              </a:rPr>
              <a:t>Evaluasi setiap model dilakukan dengan membandingkan </a:t>
            </a:r>
            <a:r>
              <a:rPr lang="id-ID" sz="1200" dirty="0" err="1">
                <a:latin typeface="Segoe UI"/>
                <a:cs typeface="Segoe UI"/>
              </a:rPr>
              <a:t>classification</a:t>
            </a:r>
            <a:r>
              <a:rPr lang="id-ID" sz="1200" dirty="0">
                <a:latin typeface="Segoe UI"/>
                <a:cs typeface="Segoe UI"/>
              </a:rPr>
              <a:t> </a:t>
            </a:r>
            <a:r>
              <a:rPr lang="id-ID" sz="1200" dirty="0" err="1">
                <a:latin typeface="Segoe UI"/>
                <a:cs typeface="Segoe UI"/>
              </a:rPr>
              <a:t>report</a:t>
            </a:r>
            <a:r>
              <a:rPr lang="id-ID" sz="1200" dirty="0">
                <a:latin typeface="Segoe UI"/>
                <a:cs typeface="Segoe UI"/>
              </a:rPr>
              <a:t>.</a:t>
            </a:r>
          </a:p>
        </p:txBody>
      </p:sp>
    </p:spTree>
    <p:extLst>
      <p:ext uri="{BB962C8B-B14F-4D97-AF65-F5344CB8AC3E}">
        <p14:creationId xmlns:p14="http://schemas.microsoft.com/office/powerpoint/2010/main" val="21865226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Judul 1">
            <a:extLst>
              <a:ext uri="{FF2B5EF4-FFF2-40B4-BE49-F238E27FC236}">
                <a16:creationId xmlns:a16="http://schemas.microsoft.com/office/drawing/2014/main" id="{2799312D-C268-02E2-815D-34C293C4815B}"/>
              </a:ext>
            </a:extLst>
          </p:cNvPr>
          <p:cNvSpPr>
            <a:spLocks noGrp="1"/>
          </p:cNvSpPr>
          <p:nvPr>
            <p:ph type="title"/>
          </p:nvPr>
        </p:nvSpPr>
        <p:spPr>
          <a:xfrm>
            <a:off x="609600" y="552782"/>
            <a:ext cx="5369169" cy="1591902"/>
          </a:xfrm>
        </p:spPr>
        <p:txBody>
          <a:bodyPr>
            <a:normAutofit/>
          </a:bodyPr>
          <a:lstStyle/>
          <a:p>
            <a:r>
              <a:rPr lang="id-ID" dirty="0">
                <a:cs typeface="Posterama"/>
              </a:rPr>
              <a:t>Metode Interpretasi</a:t>
            </a:r>
            <a:endParaRPr lang="id-ID" dirty="0"/>
          </a:p>
        </p:txBody>
      </p:sp>
      <p:sp>
        <p:nvSpPr>
          <p:cNvPr id="3" name="Tampungan Konten 2">
            <a:extLst>
              <a:ext uri="{FF2B5EF4-FFF2-40B4-BE49-F238E27FC236}">
                <a16:creationId xmlns:a16="http://schemas.microsoft.com/office/drawing/2014/main" id="{29F39F7D-E810-9DEC-1DC3-0871ECD87EF2}"/>
              </a:ext>
            </a:extLst>
          </p:cNvPr>
          <p:cNvSpPr>
            <a:spLocks noGrp="1"/>
          </p:cNvSpPr>
          <p:nvPr>
            <p:ph idx="1"/>
          </p:nvPr>
        </p:nvSpPr>
        <p:spPr>
          <a:xfrm>
            <a:off x="610198" y="2391995"/>
            <a:ext cx="5355276" cy="3174788"/>
          </a:xfrm>
        </p:spPr>
        <p:txBody>
          <a:bodyPr vert="horz" lIns="91440" tIns="45720" rIns="91440" bIns="45720" rtlCol="0" anchor="t">
            <a:normAutofit/>
          </a:bodyPr>
          <a:lstStyle/>
          <a:p>
            <a:pPr marL="342900" indent="-342900">
              <a:lnSpc>
                <a:spcPct val="100000"/>
              </a:lnSpc>
              <a:buFont typeface="Arial" panose="020B0504020202020204" pitchFamily="34" charset="0"/>
              <a:buChar char="•"/>
            </a:pPr>
            <a:r>
              <a:rPr lang="id-ID" sz="1100" dirty="0">
                <a:ea typeface="+mn-lt"/>
                <a:cs typeface="+mn-lt"/>
              </a:rPr>
              <a:t>Teknik pembelajaran mesin sering dianggap sebagai kotak hitam dibandingkan dengan model statistik seperti GLM.</a:t>
            </a:r>
          </a:p>
          <a:p>
            <a:pPr marL="342900" indent="-342900">
              <a:lnSpc>
                <a:spcPct val="100000"/>
              </a:lnSpc>
              <a:buFont typeface="Arial" panose="020B0504020202020204" pitchFamily="34" charset="0"/>
              <a:buChar char="•"/>
            </a:pPr>
            <a:r>
              <a:rPr lang="id-ID" sz="1100" dirty="0">
                <a:ea typeface="+mn-lt"/>
                <a:cs typeface="+mn-lt"/>
              </a:rPr>
              <a:t>Dalam GLM, perkiraan parameter dan kesalahan standarnya memberikan informasi tentang efek, ketidakpastian, dan relevansi statistik dari semua variabel.</a:t>
            </a:r>
          </a:p>
          <a:p>
            <a:pPr marL="342900" indent="-342900">
              <a:lnSpc>
                <a:spcPct val="100000"/>
              </a:lnSpc>
              <a:buFont typeface="Arial" panose="020B0504020202020204" pitchFamily="34" charset="0"/>
              <a:buChar char="•"/>
            </a:pPr>
            <a:r>
              <a:rPr lang="id-ID" sz="1100" dirty="0">
                <a:ea typeface="+mn-lt"/>
                <a:cs typeface="+mn-lt"/>
              </a:rPr>
              <a:t>Interpretasi yang cepat dan langsung seperti itu tidak mungkin dengan teknik pembelajaran mesin, tetapi bagian ini memperkenalkan alat-alat untuk mendapatkan wawasan dari suatu model.</a:t>
            </a:r>
          </a:p>
          <a:p>
            <a:pPr marL="342900" indent="-342900">
              <a:lnSpc>
                <a:spcPct val="100000"/>
              </a:lnSpc>
              <a:buFont typeface="Arial" panose="020B0504020202020204" pitchFamily="34" charset="0"/>
              <a:buChar char="•"/>
            </a:pPr>
            <a:r>
              <a:rPr lang="id-ID" sz="1100" dirty="0">
                <a:ea typeface="+mn-lt"/>
                <a:cs typeface="+mn-lt"/>
              </a:rPr>
              <a:t>Sumber yang baik tentang pembelajaran mesin yang dapat diinterpretasikan adalah </a:t>
            </a:r>
            <a:r>
              <a:rPr lang="id-ID" sz="1100" dirty="0" err="1">
                <a:ea typeface="+mn-lt"/>
                <a:cs typeface="+mn-lt"/>
              </a:rPr>
              <a:t>Molnar</a:t>
            </a:r>
            <a:r>
              <a:rPr lang="id-ID" sz="1100" dirty="0">
                <a:ea typeface="+mn-lt"/>
                <a:cs typeface="+mn-lt"/>
              </a:rPr>
              <a:t> (2019). Alat-alat ini dievaluasi pada data yang digunakan untuk melatih model-model optimal, yaitu D \ </a:t>
            </a:r>
            <a:r>
              <a:rPr lang="id-ID" sz="1100" dirty="0" err="1">
                <a:ea typeface="+mn-lt"/>
                <a:cs typeface="+mn-lt"/>
              </a:rPr>
              <a:t>D_k</a:t>
            </a:r>
            <a:r>
              <a:rPr lang="id-ID" sz="1100" dirty="0">
                <a:ea typeface="+mn-lt"/>
                <a:cs typeface="+mn-lt"/>
              </a:rPr>
              <a:t> untuk lipatan data k. </a:t>
            </a:r>
            <a:r>
              <a:rPr lang="id-ID" sz="1100" dirty="0" err="1">
                <a:ea typeface="+mn-lt"/>
                <a:cs typeface="+mn-lt"/>
              </a:rPr>
              <a:t>Subset</a:t>
            </a:r>
            <a:r>
              <a:rPr lang="id-ID" sz="1100" dirty="0">
                <a:ea typeface="+mn-lt"/>
                <a:cs typeface="+mn-lt"/>
              </a:rPr>
              <a:t> dari data pelatihan dapat digunakan untuk menghemat waktu komputasi jika diperlukan.</a:t>
            </a:r>
            <a:endParaRPr lang="id-ID" sz="1100" dirty="0"/>
          </a:p>
        </p:txBody>
      </p:sp>
      <p:pic>
        <p:nvPicPr>
          <p:cNvPr id="5" name="Picture 4" descr="Komponen elektronik dengan latar belakang putih">
            <a:extLst>
              <a:ext uri="{FF2B5EF4-FFF2-40B4-BE49-F238E27FC236}">
                <a16:creationId xmlns:a16="http://schemas.microsoft.com/office/drawing/2014/main" id="{7E5F1AFC-3980-1154-8680-1E7048910D8F}"/>
              </a:ext>
            </a:extLst>
          </p:cNvPr>
          <p:cNvPicPr>
            <a:picLocks noChangeAspect="1"/>
          </p:cNvPicPr>
          <p:nvPr/>
        </p:nvPicPr>
        <p:blipFill rotWithShape="1">
          <a:blip r:embed="rId2"/>
          <a:srcRect l="43280" r="4" b="4"/>
          <a:stretch/>
        </p:blipFill>
        <p:spPr>
          <a:xfrm>
            <a:off x="6364448" y="10"/>
            <a:ext cx="5827552" cy="685799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p:spPr>
      </p:pic>
    </p:spTree>
    <p:extLst>
      <p:ext uri="{BB962C8B-B14F-4D97-AF65-F5344CB8AC3E}">
        <p14:creationId xmlns:p14="http://schemas.microsoft.com/office/powerpoint/2010/main" val="35431010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43591AC0-FEC0-57C8-A13D-D81C4896170A}"/>
              </a:ext>
            </a:extLst>
          </p:cNvPr>
          <p:cNvSpPr>
            <a:spLocks noGrp="1"/>
          </p:cNvSpPr>
          <p:nvPr>
            <p:ph type="title"/>
          </p:nvPr>
        </p:nvSpPr>
        <p:spPr/>
        <p:txBody>
          <a:bodyPr/>
          <a:lstStyle/>
          <a:p>
            <a:r>
              <a:rPr lang="id-ID" dirty="0" err="1">
                <a:cs typeface="Posterama"/>
              </a:rPr>
              <a:t>Variable</a:t>
            </a:r>
            <a:r>
              <a:rPr lang="id-ID" dirty="0">
                <a:cs typeface="Posterama"/>
              </a:rPr>
              <a:t> </a:t>
            </a:r>
            <a:r>
              <a:rPr lang="id-ID" dirty="0" err="1">
                <a:cs typeface="Posterama"/>
              </a:rPr>
              <a:t>Importance</a:t>
            </a:r>
            <a:endParaRPr lang="id-ID" dirty="0" err="1"/>
          </a:p>
        </p:txBody>
      </p:sp>
      <p:sp>
        <p:nvSpPr>
          <p:cNvPr id="3" name="Tampungan Konten 2">
            <a:extLst>
              <a:ext uri="{FF2B5EF4-FFF2-40B4-BE49-F238E27FC236}">
                <a16:creationId xmlns:a16="http://schemas.microsoft.com/office/drawing/2014/main" id="{A3B8107A-EF47-8076-D55B-74D2911D8B41}"/>
              </a:ext>
            </a:extLst>
          </p:cNvPr>
          <p:cNvSpPr>
            <a:spLocks noGrp="1"/>
          </p:cNvSpPr>
          <p:nvPr>
            <p:ph idx="1"/>
          </p:nvPr>
        </p:nvSpPr>
        <p:spPr/>
        <p:txBody>
          <a:bodyPr vert="horz" lIns="91440" tIns="45720" rIns="91440" bIns="45720" rtlCol="0" anchor="t">
            <a:normAutofit/>
          </a:bodyPr>
          <a:lstStyle/>
          <a:p>
            <a:r>
              <a:rPr lang="id-ID" sz="1600" dirty="0">
                <a:solidFill>
                  <a:srgbClr val="374151"/>
                </a:solidFill>
                <a:ea typeface="+mn-lt"/>
                <a:cs typeface="+mn-lt"/>
              </a:rPr>
              <a:t>Seleksi variabel dan pembangunan model </a:t>
            </a:r>
            <a:r>
              <a:rPr lang="id-ID" sz="1600" dirty="0" err="1">
                <a:solidFill>
                  <a:srgbClr val="374151"/>
                </a:solidFill>
                <a:ea typeface="+mn-lt"/>
                <a:cs typeface="+mn-lt"/>
              </a:rPr>
              <a:t>seringkali</a:t>
            </a:r>
            <a:r>
              <a:rPr lang="id-ID" sz="1600" dirty="0">
                <a:solidFill>
                  <a:srgbClr val="374151"/>
                </a:solidFill>
                <a:ea typeface="+mn-lt"/>
                <a:cs typeface="+mn-lt"/>
              </a:rPr>
              <a:t> merupakan proses yang memakan waktu dan melelahkan dengan GLM (</a:t>
            </a:r>
            <a:r>
              <a:rPr lang="id-ID" sz="1600" dirty="0" err="1">
                <a:solidFill>
                  <a:srgbClr val="374151"/>
                </a:solidFill>
                <a:ea typeface="+mn-lt"/>
                <a:cs typeface="+mn-lt"/>
              </a:rPr>
              <a:t>Henckaerts</a:t>
            </a:r>
            <a:r>
              <a:rPr lang="id-ID" sz="1600" dirty="0">
                <a:solidFill>
                  <a:srgbClr val="374151"/>
                </a:solidFill>
                <a:ea typeface="+mn-lt"/>
                <a:cs typeface="+mn-lt"/>
              </a:rPr>
              <a:t> </a:t>
            </a:r>
            <a:r>
              <a:rPr lang="id-ID" sz="1600" dirty="0" err="1">
                <a:solidFill>
                  <a:srgbClr val="374151"/>
                </a:solidFill>
                <a:ea typeface="+mn-lt"/>
                <a:cs typeface="+mn-lt"/>
              </a:rPr>
              <a:t>et</a:t>
            </a:r>
            <a:r>
              <a:rPr lang="id-ID" sz="1600" dirty="0">
                <a:solidFill>
                  <a:srgbClr val="374151"/>
                </a:solidFill>
                <a:ea typeface="+mn-lt"/>
                <a:cs typeface="+mn-lt"/>
              </a:rPr>
              <a:t> </a:t>
            </a:r>
            <a:r>
              <a:rPr lang="id-ID" sz="1600" dirty="0" err="1">
                <a:solidFill>
                  <a:srgbClr val="374151"/>
                </a:solidFill>
                <a:ea typeface="+mn-lt"/>
                <a:cs typeface="+mn-lt"/>
              </a:rPr>
              <a:t>al.</a:t>
            </a:r>
            <a:r>
              <a:rPr lang="id-ID" sz="1600" dirty="0">
                <a:solidFill>
                  <a:srgbClr val="374151"/>
                </a:solidFill>
                <a:ea typeface="+mn-lt"/>
                <a:cs typeface="+mn-lt"/>
              </a:rPr>
              <a:t>, 2018).</a:t>
            </a:r>
            <a:endParaRPr lang="id-ID" sz="1600">
              <a:solidFill>
                <a:srgbClr val="262626"/>
              </a:solidFill>
              <a:ea typeface="+mn-lt"/>
              <a:cs typeface="+mn-lt"/>
            </a:endParaRPr>
          </a:p>
          <a:p>
            <a:r>
              <a:rPr lang="id-ID" sz="1600" dirty="0">
                <a:solidFill>
                  <a:srgbClr val="374151"/>
                </a:solidFill>
                <a:ea typeface="+mn-lt"/>
                <a:cs typeface="+mn-lt"/>
              </a:rPr>
              <a:t>Keunggulan dari teknik berbasis pohon adalah adanya strategi seleksi variabel yang terintegrasi, sehingga membuat keputusan desain sebelumnya menjadi kurang kritis.</a:t>
            </a:r>
            <a:endParaRPr lang="id-ID" sz="1600">
              <a:solidFill>
                <a:srgbClr val="262626"/>
              </a:solidFill>
              <a:ea typeface="+mn-lt"/>
              <a:cs typeface="+mn-lt"/>
            </a:endParaRPr>
          </a:p>
          <a:p>
            <a:r>
              <a:rPr lang="id-ID" sz="1600" dirty="0">
                <a:solidFill>
                  <a:srgbClr val="374151"/>
                </a:solidFill>
                <a:ea typeface="+mn-lt"/>
                <a:cs typeface="+mn-lt"/>
              </a:rPr>
              <a:t>Oleh karena itu, penting untuk mengungkapkan variabel-variabel yang benar-benar penting dalam prediksi.</a:t>
            </a:r>
          </a:p>
          <a:p>
            <a:r>
              <a:rPr lang="id-ID" sz="1600" dirty="0">
                <a:solidFill>
                  <a:srgbClr val="374151"/>
                </a:solidFill>
              </a:rPr>
              <a:t>Untuk                    , </a:t>
            </a:r>
            <a:r>
              <a:rPr lang="id-ID" sz="1600" dirty="0" err="1">
                <a:solidFill>
                  <a:srgbClr val="111827"/>
                </a:solidFill>
                <a:ea typeface="+mn-lt"/>
                <a:cs typeface="+mn-lt"/>
              </a:rPr>
              <a:t>Breiman</a:t>
            </a:r>
            <a:r>
              <a:rPr lang="id-ID" sz="1600" dirty="0">
                <a:solidFill>
                  <a:srgbClr val="111827"/>
                </a:solidFill>
                <a:ea typeface="+mn-lt"/>
                <a:cs typeface="+mn-lt"/>
              </a:rPr>
              <a:t> </a:t>
            </a:r>
            <a:r>
              <a:rPr lang="id-ID" sz="1600" dirty="0" err="1">
                <a:solidFill>
                  <a:srgbClr val="111827"/>
                </a:solidFill>
                <a:ea typeface="+mn-lt"/>
                <a:cs typeface="+mn-lt"/>
              </a:rPr>
              <a:t>et</a:t>
            </a:r>
            <a:r>
              <a:rPr lang="id-ID" sz="1600" dirty="0">
                <a:solidFill>
                  <a:srgbClr val="111827"/>
                </a:solidFill>
                <a:ea typeface="+mn-lt"/>
                <a:cs typeface="+mn-lt"/>
              </a:rPr>
              <a:t> </a:t>
            </a:r>
            <a:r>
              <a:rPr lang="id-ID" sz="1600" dirty="0" err="1">
                <a:solidFill>
                  <a:srgbClr val="111827"/>
                </a:solidFill>
                <a:ea typeface="+mn-lt"/>
                <a:cs typeface="+mn-lt"/>
              </a:rPr>
              <a:t>al.</a:t>
            </a:r>
            <a:r>
              <a:rPr lang="id-ID" sz="1600" dirty="0">
                <a:solidFill>
                  <a:srgbClr val="111827"/>
                </a:solidFill>
                <a:ea typeface="+mn-lt"/>
                <a:cs typeface="+mn-lt"/>
              </a:rPr>
              <a:t> (1984) mengukur pentingnya fitur spesifik         </a:t>
            </a:r>
            <a:r>
              <a:rPr lang="id-ID" sz="1600" dirty="0">
                <a:solidFill>
                  <a:srgbClr val="374151"/>
                </a:solidFill>
                <a:ea typeface="+mn-lt"/>
                <a:cs typeface="+mn-lt"/>
              </a:rPr>
              <a:t>dalam sebuah pohon keputusan t dengan menjumlahkan peningkatan dalam fungsi kerugian dari semua pemisahan pada </a:t>
            </a:r>
          </a:p>
        </p:txBody>
      </p:sp>
      <p:pic>
        <p:nvPicPr>
          <p:cNvPr id="4" name="Gambar 4">
            <a:extLst>
              <a:ext uri="{FF2B5EF4-FFF2-40B4-BE49-F238E27FC236}">
                <a16:creationId xmlns:a16="http://schemas.microsoft.com/office/drawing/2014/main" id="{776534CB-E7E7-8389-364A-E2CC1894A9BD}"/>
              </a:ext>
            </a:extLst>
          </p:cNvPr>
          <p:cNvPicPr>
            <a:picLocks noChangeAspect="1"/>
          </p:cNvPicPr>
          <p:nvPr/>
        </p:nvPicPr>
        <p:blipFill>
          <a:blip r:embed="rId2"/>
          <a:stretch>
            <a:fillRect/>
          </a:stretch>
        </p:blipFill>
        <p:spPr>
          <a:xfrm>
            <a:off x="1344553" y="3908935"/>
            <a:ext cx="905234" cy="219075"/>
          </a:xfrm>
          <a:prstGeom prst="rect">
            <a:avLst/>
          </a:prstGeom>
        </p:spPr>
      </p:pic>
      <p:pic>
        <p:nvPicPr>
          <p:cNvPr id="5" name="Gambar 5">
            <a:extLst>
              <a:ext uri="{FF2B5EF4-FFF2-40B4-BE49-F238E27FC236}">
                <a16:creationId xmlns:a16="http://schemas.microsoft.com/office/drawing/2014/main" id="{FBA04BBF-0B57-5AA5-2139-9DA1F055C0F5}"/>
              </a:ext>
            </a:extLst>
          </p:cNvPr>
          <p:cNvPicPr>
            <a:picLocks noChangeAspect="1"/>
          </p:cNvPicPr>
          <p:nvPr/>
        </p:nvPicPr>
        <p:blipFill>
          <a:blip r:embed="rId3"/>
          <a:stretch>
            <a:fillRect/>
          </a:stretch>
        </p:blipFill>
        <p:spPr>
          <a:xfrm>
            <a:off x="7596637" y="3865712"/>
            <a:ext cx="319896" cy="305518"/>
          </a:xfrm>
          <a:prstGeom prst="rect">
            <a:avLst/>
          </a:prstGeom>
        </p:spPr>
      </p:pic>
      <p:pic>
        <p:nvPicPr>
          <p:cNvPr id="6" name="Gambar 5">
            <a:extLst>
              <a:ext uri="{FF2B5EF4-FFF2-40B4-BE49-F238E27FC236}">
                <a16:creationId xmlns:a16="http://schemas.microsoft.com/office/drawing/2014/main" id="{8EB718C6-3E0D-D02D-5AD9-3CB8F23C5849}"/>
              </a:ext>
            </a:extLst>
          </p:cNvPr>
          <p:cNvPicPr>
            <a:picLocks noChangeAspect="1"/>
          </p:cNvPicPr>
          <p:nvPr/>
        </p:nvPicPr>
        <p:blipFill>
          <a:blip r:embed="rId3"/>
          <a:stretch>
            <a:fillRect/>
          </a:stretch>
        </p:blipFill>
        <p:spPr>
          <a:xfrm>
            <a:off x="8861844" y="4124504"/>
            <a:ext cx="319896" cy="305518"/>
          </a:xfrm>
          <a:prstGeom prst="rect">
            <a:avLst/>
          </a:prstGeom>
        </p:spPr>
      </p:pic>
      <p:pic>
        <p:nvPicPr>
          <p:cNvPr id="7" name="Gambar 8" descr="Sebuah gambar berisi teks&#10;&#10;Deskripsi dibuat secara otomatis">
            <a:extLst>
              <a:ext uri="{FF2B5EF4-FFF2-40B4-BE49-F238E27FC236}">
                <a16:creationId xmlns:a16="http://schemas.microsoft.com/office/drawing/2014/main" id="{44A991FD-C5B7-AB2A-8AF8-46458BDD044F}"/>
              </a:ext>
            </a:extLst>
          </p:cNvPr>
          <p:cNvPicPr>
            <a:picLocks noChangeAspect="1"/>
          </p:cNvPicPr>
          <p:nvPr/>
        </p:nvPicPr>
        <p:blipFill>
          <a:blip r:embed="rId4"/>
          <a:stretch>
            <a:fillRect/>
          </a:stretch>
        </p:blipFill>
        <p:spPr>
          <a:xfrm>
            <a:off x="4506762" y="4652783"/>
            <a:ext cx="3235983" cy="830472"/>
          </a:xfrm>
          <a:prstGeom prst="rect">
            <a:avLst/>
          </a:prstGeom>
        </p:spPr>
      </p:pic>
    </p:spTree>
    <p:extLst>
      <p:ext uri="{BB962C8B-B14F-4D97-AF65-F5344CB8AC3E}">
        <p14:creationId xmlns:p14="http://schemas.microsoft.com/office/powerpoint/2010/main" val="5837499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0B10E336-DF84-4BEB-13B9-28D77EC0A0BC}"/>
              </a:ext>
            </a:extLst>
          </p:cNvPr>
          <p:cNvSpPr>
            <a:spLocks noGrp="1"/>
          </p:cNvSpPr>
          <p:nvPr>
            <p:ph type="title"/>
          </p:nvPr>
        </p:nvSpPr>
        <p:spPr/>
        <p:txBody>
          <a:bodyPr/>
          <a:lstStyle/>
          <a:p>
            <a:endParaRPr lang="id-ID"/>
          </a:p>
        </p:txBody>
      </p:sp>
      <p:sp>
        <p:nvSpPr>
          <p:cNvPr id="3" name="Tampungan Konten 2">
            <a:extLst>
              <a:ext uri="{FF2B5EF4-FFF2-40B4-BE49-F238E27FC236}">
                <a16:creationId xmlns:a16="http://schemas.microsoft.com/office/drawing/2014/main" id="{7E2CE3A0-4D5E-3F4F-110D-12137C87573A}"/>
              </a:ext>
            </a:extLst>
          </p:cNvPr>
          <p:cNvSpPr>
            <a:spLocks noGrp="1"/>
          </p:cNvSpPr>
          <p:nvPr>
            <p:ph idx="1"/>
          </p:nvPr>
        </p:nvSpPr>
        <p:spPr>
          <a:xfrm>
            <a:off x="609600" y="2106204"/>
            <a:ext cx="10972800" cy="4237817"/>
          </a:xfrm>
        </p:spPr>
        <p:txBody>
          <a:bodyPr vert="horz" lIns="91440" tIns="45720" rIns="91440" bIns="45720" rtlCol="0" anchor="t">
            <a:normAutofit lnSpcReduction="10000"/>
          </a:bodyPr>
          <a:lstStyle/>
          <a:p>
            <a:r>
              <a:rPr lang="id-ID" sz="1600">
                <a:solidFill>
                  <a:srgbClr val="374151"/>
                </a:solidFill>
                <a:ea typeface="+mn-lt"/>
                <a:cs typeface="+mn-lt"/>
              </a:rPr>
              <a:t>Jumlah diambil dari semua J − 1 simpul internal dari pohon, tetapi hanya simpul-simpul di mana variabel pemisahan       adalah        yang berkontribusi pada jumlah ini. Kontribusi-kontribusi ini              mewakili perbedaan antara fungsi kerugian yang dievaluasi sebelum dan setelah pemisahan j dalam pohon.</a:t>
            </a:r>
            <a:endParaRPr lang="id-ID" sz="1600">
              <a:solidFill>
                <a:srgbClr val="262626"/>
              </a:solidFill>
              <a:ea typeface="+mn-lt"/>
              <a:cs typeface="+mn-lt"/>
            </a:endParaRPr>
          </a:p>
          <a:p>
            <a:r>
              <a:rPr lang="id-ID" sz="1600">
                <a:solidFill>
                  <a:srgbClr val="374151"/>
                </a:solidFill>
                <a:ea typeface="+mn-lt"/>
                <a:cs typeface="+mn-lt"/>
              </a:rPr>
              <a:t>Ide di baliknya adalah bahwa variabel yang penting muncul secara sering dan tinggi dalam pohon keputusan sehingga jumlahnya tumbuh terbesar untuk variabel-variabel tersebut.</a:t>
            </a:r>
            <a:endParaRPr lang="id-ID" sz="1600">
              <a:solidFill>
                <a:srgbClr val="262626"/>
              </a:solidFill>
              <a:ea typeface="+mn-lt"/>
              <a:cs typeface="+mn-lt"/>
            </a:endParaRPr>
          </a:p>
          <a:p>
            <a:r>
              <a:rPr lang="id-ID" sz="1600">
                <a:solidFill>
                  <a:srgbClr val="374151"/>
                </a:solidFill>
                <a:ea typeface="+mn-lt"/>
                <a:cs typeface="+mn-lt"/>
              </a:rPr>
              <a:t>Kami menormalisasi nilai-nilai penting variabel ini sehingga jumlahnya menjadi 100%, memberikan gambaran yang jelas tentang kontribusi relatif setiap variabel dalam prediksi.</a:t>
            </a:r>
            <a:endParaRPr lang="id-ID" sz="1600">
              <a:solidFill>
                <a:srgbClr val="262626"/>
              </a:solidFill>
              <a:ea typeface="+mn-lt"/>
              <a:cs typeface="+mn-lt"/>
            </a:endParaRPr>
          </a:p>
          <a:p>
            <a:r>
              <a:rPr lang="id-ID" sz="1600">
                <a:solidFill>
                  <a:srgbClr val="374151"/>
                </a:solidFill>
                <a:ea typeface="+mn-lt"/>
                <a:cs typeface="+mn-lt"/>
              </a:rPr>
              <a:t>Kami dapat dengan mudah menggeneralisasi pendekatan ini ke teknik penggabungan dengan menghitung rata-rata pentingnya variabel       di berbagai pohon yang membentuk penggabungan tersebut:</a:t>
            </a:r>
          </a:p>
          <a:p>
            <a:endParaRPr lang="id-ID" sz="1600">
              <a:solidFill>
                <a:srgbClr val="374151"/>
              </a:solidFill>
            </a:endParaRPr>
          </a:p>
          <a:p>
            <a:endParaRPr lang="id-ID" sz="1600">
              <a:solidFill>
                <a:srgbClr val="374151"/>
              </a:solidFill>
            </a:endParaRPr>
          </a:p>
          <a:p>
            <a:r>
              <a:rPr lang="id-ID" sz="1600" err="1">
                <a:solidFill>
                  <a:srgbClr val="374151"/>
                </a:solidFill>
                <a:ea typeface="+mn-lt"/>
                <a:cs typeface="+mn-lt"/>
              </a:rPr>
              <a:t>dimana</a:t>
            </a:r>
            <a:r>
              <a:rPr lang="id-ID" sz="1600">
                <a:solidFill>
                  <a:srgbClr val="374151"/>
                </a:solidFill>
                <a:ea typeface="+mn-lt"/>
                <a:cs typeface="+mn-lt"/>
              </a:rPr>
              <a:t> jumlah diambil dari semua pohon dalam hutan acak (</a:t>
            </a:r>
            <a:r>
              <a:rPr lang="id-ID" sz="1600" err="1">
                <a:solidFill>
                  <a:srgbClr val="374151"/>
                </a:solidFill>
                <a:ea typeface="+mn-lt"/>
                <a:cs typeface="+mn-lt"/>
              </a:rPr>
              <a:t>random</a:t>
            </a:r>
            <a:r>
              <a:rPr lang="id-ID" sz="1600">
                <a:solidFill>
                  <a:srgbClr val="374151"/>
                </a:solidFill>
                <a:ea typeface="+mn-lt"/>
                <a:cs typeface="+mn-lt"/>
              </a:rPr>
              <a:t> </a:t>
            </a:r>
            <a:r>
              <a:rPr lang="id-ID" sz="1600" err="1">
                <a:solidFill>
                  <a:srgbClr val="374151"/>
                </a:solidFill>
                <a:ea typeface="+mn-lt"/>
                <a:cs typeface="+mn-lt"/>
              </a:rPr>
              <a:t>forest</a:t>
            </a:r>
            <a:r>
              <a:rPr lang="id-ID" sz="1600">
                <a:solidFill>
                  <a:srgbClr val="374151"/>
                </a:solidFill>
                <a:ea typeface="+mn-lt"/>
                <a:cs typeface="+mn-lt"/>
              </a:rPr>
              <a:t>) atau mesin peningkatan gradien (</a:t>
            </a:r>
            <a:r>
              <a:rPr lang="id-ID" sz="1600" err="1">
                <a:solidFill>
                  <a:srgbClr val="374151"/>
                </a:solidFill>
                <a:ea typeface="+mn-lt"/>
                <a:cs typeface="+mn-lt"/>
              </a:rPr>
              <a:t>gradient</a:t>
            </a:r>
            <a:r>
              <a:rPr lang="id-ID" sz="1600">
                <a:solidFill>
                  <a:srgbClr val="374151"/>
                </a:solidFill>
                <a:ea typeface="+mn-lt"/>
                <a:cs typeface="+mn-lt"/>
              </a:rPr>
              <a:t> </a:t>
            </a:r>
            <a:r>
              <a:rPr lang="id-ID" sz="1600" err="1">
                <a:solidFill>
                  <a:srgbClr val="374151"/>
                </a:solidFill>
                <a:ea typeface="+mn-lt"/>
                <a:cs typeface="+mn-lt"/>
              </a:rPr>
              <a:t>boosting</a:t>
            </a:r>
            <a:r>
              <a:rPr lang="id-ID" sz="1600">
                <a:solidFill>
                  <a:srgbClr val="374151"/>
                </a:solidFill>
                <a:ea typeface="+mn-lt"/>
                <a:cs typeface="+mn-lt"/>
              </a:rPr>
              <a:t> </a:t>
            </a:r>
            <a:r>
              <a:rPr lang="id-ID" sz="1600" err="1">
                <a:solidFill>
                  <a:srgbClr val="374151"/>
                </a:solidFill>
                <a:ea typeface="+mn-lt"/>
                <a:cs typeface="+mn-lt"/>
              </a:rPr>
              <a:t>machine</a:t>
            </a:r>
            <a:r>
              <a:rPr lang="id-ID" sz="1600">
                <a:solidFill>
                  <a:srgbClr val="374151"/>
                </a:solidFill>
                <a:ea typeface="+mn-lt"/>
                <a:cs typeface="+mn-lt"/>
              </a:rPr>
              <a:t>).</a:t>
            </a:r>
            <a:endParaRPr lang="id-ID" sz="1600"/>
          </a:p>
        </p:txBody>
      </p:sp>
      <p:pic>
        <p:nvPicPr>
          <p:cNvPr id="4" name="Gambar 4">
            <a:extLst>
              <a:ext uri="{FF2B5EF4-FFF2-40B4-BE49-F238E27FC236}">
                <a16:creationId xmlns:a16="http://schemas.microsoft.com/office/drawing/2014/main" id="{2876F1FD-42D6-BA71-E5E3-CC97A540F437}"/>
              </a:ext>
            </a:extLst>
          </p:cNvPr>
          <p:cNvPicPr>
            <a:picLocks noChangeAspect="1"/>
          </p:cNvPicPr>
          <p:nvPr/>
        </p:nvPicPr>
        <p:blipFill>
          <a:blip r:embed="rId2"/>
          <a:stretch>
            <a:fillRect/>
          </a:stretch>
        </p:blipFill>
        <p:spPr>
          <a:xfrm>
            <a:off x="1716297" y="2403985"/>
            <a:ext cx="334273" cy="310371"/>
          </a:xfrm>
          <a:prstGeom prst="rect">
            <a:avLst/>
          </a:prstGeom>
        </p:spPr>
      </p:pic>
      <p:pic>
        <p:nvPicPr>
          <p:cNvPr id="6" name="Gambar 5">
            <a:extLst>
              <a:ext uri="{FF2B5EF4-FFF2-40B4-BE49-F238E27FC236}">
                <a16:creationId xmlns:a16="http://schemas.microsoft.com/office/drawing/2014/main" id="{7EC6D126-3A6E-3D52-82B6-E3D324BE63DB}"/>
              </a:ext>
            </a:extLst>
          </p:cNvPr>
          <p:cNvPicPr>
            <a:picLocks noChangeAspect="1"/>
          </p:cNvPicPr>
          <p:nvPr/>
        </p:nvPicPr>
        <p:blipFill>
          <a:blip r:embed="rId3"/>
          <a:stretch>
            <a:fillRect/>
          </a:stretch>
        </p:blipFill>
        <p:spPr>
          <a:xfrm>
            <a:off x="2722712" y="2413598"/>
            <a:ext cx="319896" cy="305518"/>
          </a:xfrm>
          <a:prstGeom prst="rect">
            <a:avLst/>
          </a:prstGeom>
        </p:spPr>
      </p:pic>
      <p:pic>
        <p:nvPicPr>
          <p:cNvPr id="7" name="Gambar 7">
            <a:extLst>
              <a:ext uri="{FF2B5EF4-FFF2-40B4-BE49-F238E27FC236}">
                <a16:creationId xmlns:a16="http://schemas.microsoft.com/office/drawing/2014/main" id="{F8E171DD-C02D-F9A9-7E4A-3076ACA1719C}"/>
              </a:ext>
            </a:extLst>
          </p:cNvPr>
          <p:cNvPicPr>
            <a:picLocks noChangeAspect="1"/>
          </p:cNvPicPr>
          <p:nvPr/>
        </p:nvPicPr>
        <p:blipFill>
          <a:blip r:embed="rId4"/>
          <a:stretch>
            <a:fillRect/>
          </a:stretch>
        </p:blipFill>
        <p:spPr>
          <a:xfrm>
            <a:off x="8685362" y="2413689"/>
            <a:ext cx="572219" cy="276584"/>
          </a:xfrm>
          <a:prstGeom prst="rect">
            <a:avLst/>
          </a:prstGeom>
        </p:spPr>
      </p:pic>
      <p:pic>
        <p:nvPicPr>
          <p:cNvPr id="8" name="Gambar 7">
            <a:extLst>
              <a:ext uri="{FF2B5EF4-FFF2-40B4-BE49-F238E27FC236}">
                <a16:creationId xmlns:a16="http://schemas.microsoft.com/office/drawing/2014/main" id="{0A92D8FC-A370-F054-21D0-3A9E88B142DB}"/>
              </a:ext>
            </a:extLst>
          </p:cNvPr>
          <p:cNvPicPr>
            <a:picLocks noChangeAspect="1"/>
          </p:cNvPicPr>
          <p:nvPr/>
        </p:nvPicPr>
        <p:blipFill>
          <a:blip r:embed="rId3"/>
          <a:stretch>
            <a:fillRect/>
          </a:stretch>
        </p:blipFill>
        <p:spPr>
          <a:xfrm>
            <a:off x="2578937" y="4512691"/>
            <a:ext cx="319896" cy="305518"/>
          </a:xfrm>
          <a:prstGeom prst="rect">
            <a:avLst/>
          </a:prstGeom>
        </p:spPr>
      </p:pic>
      <p:pic>
        <p:nvPicPr>
          <p:cNvPr id="9" name="Gambar 9" descr="Sebuah gambar berisi teks, jam&#10;&#10;Deskripsi dibuat secara otomatis">
            <a:extLst>
              <a:ext uri="{FF2B5EF4-FFF2-40B4-BE49-F238E27FC236}">
                <a16:creationId xmlns:a16="http://schemas.microsoft.com/office/drawing/2014/main" id="{A3116F85-1C67-156D-5016-9ADF4B97F4DB}"/>
              </a:ext>
            </a:extLst>
          </p:cNvPr>
          <p:cNvPicPr>
            <a:picLocks noChangeAspect="1"/>
          </p:cNvPicPr>
          <p:nvPr/>
        </p:nvPicPr>
        <p:blipFill>
          <a:blip r:embed="rId5"/>
          <a:stretch>
            <a:fillRect/>
          </a:stretch>
        </p:blipFill>
        <p:spPr>
          <a:xfrm>
            <a:off x="5016530" y="4954708"/>
            <a:ext cx="1468826" cy="686698"/>
          </a:xfrm>
          <a:prstGeom prst="rect">
            <a:avLst/>
          </a:prstGeom>
        </p:spPr>
      </p:pic>
    </p:spTree>
    <p:extLst>
      <p:ext uri="{BB962C8B-B14F-4D97-AF65-F5344CB8AC3E}">
        <p14:creationId xmlns:p14="http://schemas.microsoft.com/office/powerpoint/2010/main" val="18643801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67AD69A3-B789-CF19-C7BA-C15F61E19237}"/>
              </a:ext>
            </a:extLst>
          </p:cNvPr>
          <p:cNvSpPr>
            <a:spLocks noGrp="1"/>
          </p:cNvSpPr>
          <p:nvPr>
            <p:ph type="title"/>
          </p:nvPr>
        </p:nvSpPr>
        <p:spPr/>
        <p:txBody>
          <a:bodyPr/>
          <a:lstStyle/>
          <a:p>
            <a:r>
              <a:rPr lang="id-ID" err="1">
                <a:cs typeface="Posterama"/>
              </a:rPr>
              <a:t>Partial</a:t>
            </a:r>
            <a:r>
              <a:rPr lang="id-ID">
                <a:cs typeface="Posterama"/>
              </a:rPr>
              <a:t> </a:t>
            </a:r>
            <a:r>
              <a:rPr lang="id-ID" err="1">
                <a:cs typeface="Posterama"/>
              </a:rPr>
              <a:t>Dependence</a:t>
            </a:r>
            <a:r>
              <a:rPr lang="id-ID">
                <a:cs typeface="Posterama"/>
              </a:rPr>
              <a:t> </a:t>
            </a:r>
            <a:r>
              <a:rPr lang="id-ID" err="1">
                <a:cs typeface="Posterama"/>
              </a:rPr>
              <a:t>Plots</a:t>
            </a:r>
            <a:r>
              <a:rPr lang="id-ID">
                <a:cs typeface="Posterama"/>
              </a:rPr>
              <a:t> (PDP)</a:t>
            </a:r>
            <a:endParaRPr lang="id-ID"/>
          </a:p>
        </p:txBody>
      </p:sp>
      <p:sp>
        <p:nvSpPr>
          <p:cNvPr id="3" name="Tampungan Konten 2">
            <a:extLst>
              <a:ext uri="{FF2B5EF4-FFF2-40B4-BE49-F238E27FC236}">
                <a16:creationId xmlns:a16="http://schemas.microsoft.com/office/drawing/2014/main" id="{AC4E18F7-E162-70B5-56EF-FC98C40A9F0B}"/>
              </a:ext>
            </a:extLst>
          </p:cNvPr>
          <p:cNvSpPr>
            <a:spLocks noGrp="1"/>
          </p:cNvSpPr>
          <p:nvPr>
            <p:ph idx="1"/>
          </p:nvPr>
        </p:nvSpPr>
        <p:spPr/>
        <p:txBody>
          <a:bodyPr vert="horz" lIns="91440" tIns="45720" rIns="91440" bIns="45720" rtlCol="0" anchor="t">
            <a:normAutofit/>
          </a:bodyPr>
          <a:lstStyle/>
          <a:p>
            <a:r>
              <a:rPr lang="id-ID" sz="1600">
                <a:solidFill>
                  <a:srgbClr val="374151"/>
                </a:solidFill>
                <a:ea typeface="+mn-lt"/>
                <a:cs typeface="+mn-lt"/>
              </a:rPr>
              <a:t>Selain mengetahui variabel mana yang penting, penting juga untuk memahami pengaruh mereka terhadap target prediksi.</a:t>
            </a:r>
            <a:endParaRPr lang="id-ID" sz="1600">
              <a:solidFill>
                <a:srgbClr val="262626"/>
              </a:solidFill>
              <a:ea typeface="+mn-lt"/>
              <a:cs typeface="+mn-lt"/>
            </a:endParaRPr>
          </a:p>
          <a:p>
            <a:r>
              <a:rPr lang="id-ID" sz="1600">
                <a:solidFill>
                  <a:srgbClr val="374151"/>
                </a:solidFill>
                <a:ea typeface="+mn-lt"/>
                <a:cs typeface="+mn-lt"/>
              </a:rPr>
              <a:t>Plot dependensi parsial, yang diperkenalkan dalam </a:t>
            </a:r>
            <a:r>
              <a:rPr lang="id-ID" sz="1600" err="1">
                <a:solidFill>
                  <a:srgbClr val="374151"/>
                </a:solidFill>
                <a:ea typeface="+mn-lt"/>
                <a:cs typeface="+mn-lt"/>
              </a:rPr>
              <a:t>Friedman</a:t>
            </a:r>
            <a:r>
              <a:rPr lang="id-ID" sz="1600">
                <a:solidFill>
                  <a:srgbClr val="374151"/>
                </a:solidFill>
                <a:ea typeface="+mn-lt"/>
                <a:cs typeface="+mn-lt"/>
              </a:rPr>
              <a:t> (2001), menunjukkan efek marginal variabel pada prediksi yang diperoleh dari suatu model. Untuk itu, kita mengevaluasi fungsi prediksi pada nilai-nilai tertentu dari variabel yang diminati     </a:t>
            </a:r>
            <a:r>
              <a:rPr lang="id-ID" sz="1600">
                <a:solidFill>
                  <a:srgbClr val="374151"/>
                </a:solidFill>
                <a:latin typeface="Avenir Next LT Pro"/>
              </a:rPr>
              <a:t>  </a:t>
            </a:r>
            <a:r>
              <a:rPr lang="id-ID" sz="1600">
                <a:latin typeface="Consolas"/>
              </a:rPr>
              <a:t>untuk</a:t>
            </a:r>
            <a:r>
              <a:rPr lang="id-ID" sz="1600">
                <a:solidFill>
                  <a:srgbClr val="262626"/>
                </a:solidFill>
                <a:latin typeface="Consolas"/>
                <a:ea typeface="+mn-lt"/>
                <a:cs typeface="+mn-lt"/>
              </a:rPr>
              <a:t> </a:t>
            </a:r>
            <a:r>
              <a:rPr lang="id-ID" sz="1600">
                <a:solidFill>
                  <a:srgbClr val="374151"/>
                </a:solidFill>
                <a:latin typeface="Avenir Next LT Pro"/>
                <a:ea typeface="+mn-lt"/>
                <a:cs typeface="+mn-lt"/>
              </a:rPr>
              <a:t>     </a:t>
            </a:r>
            <a:r>
              <a:rPr lang="id-ID" sz="1600">
                <a:solidFill>
                  <a:srgbClr val="374151"/>
                </a:solidFill>
                <a:ea typeface="+mn-lt"/>
                <a:cs typeface="+mn-lt"/>
              </a:rPr>
              <a:t>            , sambil melakukan penghitungan rata-rata atas rentang nilai variabel lainnya </a:t>
            </a:r>
          </a:p>
          <a:p>
            <a:endParaRPr lang="id-ID" sz="1600">
              <a:solidFill>
                <a:srgbClr val="374151"/>
              </a:solidFill>
            </a:endParaRPr>
          </a:p>
          <a:p>
            <a:endParaRPr lang="id-ID" sz="1600">
              <a:solidFill>
                <a:srgbClr val="374151"/>
              </a:solidFill>
            </a:endParaRPr>
          </a:p>
          <a:p>
            <a:r>
              <a:rPr lang="id-ID" sz="1600">
                <a:solidFill>
                  <a:srgbClr val="374151"/>
                </a:solidFill>
              </a:rPr>
              <a:t>Vektor       </a:t>
            </a:r>
            <a:r>
              <a:rPr lang="id-ID" sz="1600">
                <a:solidFill>
                  <a:srgbClr val="374151"/>
                </a:solidFill>
                <a:ea typeface="+mn-lt"/>
                <a:cs typeface="+mn-lt"/>
              </a:rPr>
              <a:t> memuat nilai-nilai yang terealisasi dari variabel lainnya untuk pengamatan i dan n adalah jumlah pengamatan dalam data pelatihan.</a:t>
            </a:r>
          </a:p>
        </p:txBody>
      </p:sp>
      <p:pic>
        <p:nvPicPr>
          <p:cNvPr id="5" name="Gambar 4">
            <a:extLst>
              <a:ext uri="{FF2B5EF4-FFF2-40B4-BE49-F238E27FC236}">
                <a16:creationId xmlns:a16="http://schemas.microsoft.com/office/drawing/2014/main" id="{266E1E16-202E-855A-9CB4-C971E8FFDC00}"/>
              </a:ext>
            </a:extLst>
          </p:cNvPr>
          <p:cNvPicPr>
            <a:picLocks noChangeAspect="1"/>
          </p:cNvPicPr>
          <p:nvPr/>
        </p:nvPicPr>
        <p:blipFill>
          <a:blip r:embed="rId2"/>
          <a:stretch>
            <a:fillRect/>
          </a:stretch>
        </p:blipFill>
        <p:spPr>
          <a:xfrm>
            <a:off x="2765842" y="3333747"/>
            <a:ext cx="319896" cy="305518"/>
          </a:xfrm>
          <a:prstGeom prst="rect">
            <a:avLst/>
          </a:prstGeom>
        </p:spPr>
      </p:pic>
      <p:pic>
        <p:nvPicPr>
          <p:cNvPr id="7" name="Gambar 4">
            <a:extLst>
              <a:ext uri="{FF2B5EF4-FFF2-40B4-BE49-F238E27FC236}">
                <a16:creationId xmlns:a16="http://schemas.microsoft.com/office/drawing/2014/main" id="{E0EFE70D-B1D3-EED1-C80D-0ED196F425EE}"/>
              </a:ext>
            </a:extLst>
          </p:cNvPr>
          <p:cNvPicPr>
            <a:picLocks noChangeAspect="1"/>
          </p:cNvPicPr>
          <p:nvPr/>
        </p:nvPicPr>
        <p:blipFill>
          <a:blip r:embed="rId3"/>
          <a:stretch>
            <a:fillRect/>
          </a:stretch>
        </p:blipFill>
        <p:spPr>
          <a:xfrm>
            <a:off x="3716817" y="3376973"/>
            <a:ext cx="905234" cy="219075"/>
          </a:xfrm>
          <a:prstGeom prst="rect">
            <a:avLst/>
          </a:prstGeom>
        </p:spPr>
      </p:pic>
      <p:pic>
        <p:nvPicPr>
          <p:cNvPr id="8" name="Gambar 8">
            <a:extLst>
              <a:ext uri="{FF2B5EF4-FFF2-40B4-BE49-F238E27FC236}">
                <a16:creationId xmlns:a16="http://schemas.microsoft.com/office/drawing/2014/main" id="{6C874486-EB8F-2F9B-3D38-885554F47A71}"/>
              </a:ext>
            </a:extLst>
          </p:cNvPr>
          <p:cNvPicPr>
            <a:picLocks noChangeAspect="1"/>
          </p:cNvPicPr>
          <p:nvPr/>
        </p:nvPicPr>
        <p:blipFill>
          <a:blip r:embed="rId4"/>
          <a:stretch>
            <a:fillRect/>
          </a:stretch>
        </p:blipFill>
        <p:spPr>
          <a:xfrm>
            <a:off x="1404758" y="3582928"/>
            <a:ext cx="310371" cy="295993"/>
          </a:xfrm>
          <a:prstGeom prst="rect">
            <a:avLst/>
          </a:prstGeom>
        </p:spPr>
      </p:pic>
      <p:pic>
        <p:nvPicPr>
          <p:cNvPr id="9" name="Gambar 9" descr="Sebuah gambar berisi skematis&#10;&#10;Deskripsi dibuat secara otomatis">
            <a:extLst>
              <a:ext uri="{FF2B5EF4-FFF2-40B4-BE49-F238E27FC236}">
                <a16:creationId xmlns:a16="http://schemas.microsoft.com/office/drawing/2014/main" id="{90805593-7BD6-D97C-C0E1-4568166B9186}"/>
              </a:ext>
            </a:extLst>
          </p:cNvPr>
          <p:cNvPicPr>
            <a:picLocks noChangeAspect="1"/>
          </p:cNvPicPr>
          <p:nvPr/>
        </p:nvPicPr>
        <p:blipFill>
          <a:blip r:embed="rId5"/>
          <a:stretch>
            <a:fillRect/>
          </a:stretch>
        </p:blipFill>
        <p:spPr>
          <a:xfrm>
            <a:off x="4515479" y="4029614"/>
            <a:ext cx="2801608" cy="754092"/>
          </a:xfrm>
          <a:prstGeom prst="rect">
            <a:avLst/>
          </a:prstGeom>
        </p:spPr>
      </p:pic>
      <p:pic>
        <p:nvPicPr>
          <p:cNvPr id="10" name="Gambar 8">
            <a:extLst>
              <a:ext uri="{FF2B5EF4-FFF2-40B4-BE49-F238E27FC236}">
                <a16:creationId xmlns:a16="http://schemas.microsoft.com/office/drawing/2014/main" id="{9A35382F-6E1C-E0BE-CB5E-66A811F73B83}"/>
              </a:ext>
            </a:extLst>
          </p:cNvPr>
          <p:cNvPicPr>
            <a:picLocks noChangeAspect="1"/>
          </p:cNvPicPr>
          <p:nvPr/>
        </p:nvPicPr>
        <p:blipFill>
          <a:blip r:embed="rId4"/>
          <a:stretch>
            <a:fillRect/>
          </a:stretch>
        </p:blipFill>
        <p:spPr>
          <a:xfrm>
            <a:off x="1347248" y="4733117"/>
            <a:ext cx="310371" cy="295993"/>
          </a:xfrm>
          <a:prstGeom prst="rect">
            <a:avLst/>
          </a:prstGeom>
        </p:spPr>
      </p:pic>
    </p:spTree>
    <p:extLst>
      <p:ext uri="{BB962C8B-B14F-4D97-AF65-F5344CB8AC3E}">
        <p14:creationId xmlns:p14="http://schemas.microsoft.com/office/powerpoint/2010/main" val="33462818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E78D4B58-7F21-E768-970B-CFF82A4F232B}"/>
              </a:ext>
            </a:extLst>
          </p:cNvPr>
          <p:cNvSpPr>
            <a:spLocks noGrp="1"/>
          </p:cNvSpPr>
          <p:nvPr>
            <p:ph type="title"/>
          </p:nvPr>
        </p:nvSpPr>
        <p:spPr/>
        <p:txBody>
          <a:bodyPr/>
          <a:lstStyle/>
          <a:p>
            <a:endParaRPr lang="id-ID"/>
          </a:p>
        </p:txBody>
      </p:sp>
      <p:sp>
        <p:nvSpPr>
          <p:cNvPr id="3" name="Tampungan Konten 2">
            <a:extLst>
              <a:ext uri="{FF2B5EF4-FFF2-40B4-BE49-F238E27FC236}">
                <a16:creationId xmlns:a16="http://schemas.microsoft.com/office/drawing/2014/main" id="{FA9C71EA-D060-591D-5B98-1A3547B060E3}"/>
              </a:ext>
            </a:extLst>
          </p:cNvPr>
          <p:cNvSpPr>
            <a:spLocks noGrp="1"/>
          </p:cNvSpPr>
          <p:nvPr>
            <p:ph idx="1"/>
          </p:nvPr>
        </p:nvSpPr>
        <p:spPr/>
        <p:txBody>
          <a:bodyPr vert="horz" lIns="91440" tIns="45720" rIns="91440" bIns="45720" rtlCol="0" anchor="t">
            <a:normAutofit/>
          </a:bodyPr>
          <a:lstStyle/>
          <a:p>
            <a:r>
              <a:rPr lang="id-ID" sz="1600">
                <a:solidFill>
                  <a:srgbClr val="374151"/>
                </a:solidFill>
                <a:ea typeface="+mn-lt"/>
                <a:cs typeface="+mn-lt"/>
              </a:rPr>
              <a:t>Efek interaksi antara  </a:t>
            </a:r>
            <a:r>
              <a:rPr lang="id-ID" sz="1600">
                <a:solidFill>
                  <a:srgbClr val="374151"/>
                </a:solidFill>
                <a:latin typeface="Avenir Next LT Pro"/>
              </a:rPr>
              <a:t>     </a:t>
            </a:r>
            <a:r>
              <a:rPr lang="id-ID" sz="1600">
                <a:latin typeface="Avenir Next LT Pro"/>
              </a:rPr>
              <a:t>dan variabel lainnya dalam        dapat mengubah efeknya (</a:t>
            </a:r>
            <a:r>
              <a:rPr lang="id-ID" sz="1600" err="1">
                <a:latin typeface="Avenir Next LT Pro"/>
              </a:rPr>
              <a:t>Goldstein</a:t>
            </a:r>
            <a:r>
              <a:rPr lang="id-ID" sz="1600">
                <a:latin typeface="Avenir Next LT Pro"/>
              </a:rPr>
              <a:t> </a:t>
            </a:r>
            <a:r>
              <a:rPr lang="id-ID" sz="1600" err="1">
                <a:latin typeface="Avenir Next LT Pro"/>
              </a:rPr>
              <a:t>et</a:t>
            </a:r>
            <a:r>
              <a:rPr lang="id-ID" sz="1600">
                <a:latin typeface="Avenir Next LT Pro"/>
              </a:rPr>
              <a:t> </a:t>
            </a:r>
            <a:r>
              <a:rPr lang="id-ID" sz="1600" err="1">
                <a:latin typeface="Avenir Next LT Pro"/>
              </a:rPr>
              <a:t>al.</a:t>
            </a:r>
            <a:r>
              <a:rPr lang="id-ID" sz="1600">
                <a:latin typeface="Avenir Next LT Pro"/>
              </a:rPr>
              <a:t>, 2015).</a:t>
            </a:r>
          </a:p>
          <a:p>
            <a:r>
              <a:rPr lang="id-ID" sz="1600">
                <a:latin typeface="Avenir Next LT Pro"/>
              </a:rPr>
              <a:t>Misalkan separuh dari pengamatan menunjukkan hubungan positif antara  </a:t>
            </a:r>
            <a:r>
              <a:rPr lang="id-ID" sz="1600">
                <a:solidFill>
                  <a:srgbClr val="262626"/>
                </a:solidFill>
                <a:ea typeface="+mn-lt"/>
                <a:cs typeface="+mn-lt"/>
              </a:rPr>
              <a:t>      </a:t>
            </a:r>
            <a:r>
              <a:rPr lang="id-ID" sz="1600">
                <a:solidFill>
                  <a:srgbClr val="374151"/>
                </a:solidFill>
                <a:ea typeface="+mn-lt"/>
                <a:cs typeface="+mn-lt"/>
              </a:rPr>
              <a:t>dan hasil prediksi (nilai  </a:t>
            </a:r>
            <a:r>
              <a:rPr lang="id-ID" sz="1600">
                <a:solidFill>
                  <a:srgbClr val="374151"/>
                </a:solidFill>
                <a:latin typeface="Avenir Next LT Pro"/>
              </a:rPr>
              <a:t>      </a:t>
            </a:r>
            <a:r>
              <a:rPr lang="id-ID" sz="1600">
                <a:latin typeface="Avenir Next LT Pro"/>
              </a:rPr>
              <a:t>yang lebih tinggi menghasilkan prediksi yang lebih tinggi), sementara separuh lainnya menunjukkan hubungan negatif antara   </a:t>
            </a:r>
            <a:r>
              <a:rPr lang="id-ID" sz="1600">
                <a:solidFill>
                  <a:srgbClr val="262626"/>
                </a:solidFill>
                <a:ea typeface="+mn-lt"/>
                <a:cs typeface="+mn-lt"/>
              </a:rPr>
              <a:t>      </a:t>
            </a:r>
            <a:r>
              <a:rPr lang="id-ID" sz="1600">
                <a:solidFill>
                  <a:srgbClr val="374151"/>
                </a:solidFill>
                <a:ea typeface="+mn-lt"/>
                <a:cs typeface="+mn-lt"/>
              </a:rPr>
              <a:t>dan hasil prediksi.</a:t>
            </a:r>
            <a:endParaRPr lang="id-ID" sz="1600">
              <a:solidFill>
                <a:srgbClr val="262626"/>
              </a:solidFill>
              <a:ea typeface="+mn-lt"/>
              <a:cs typeface="+mn-lt"/>
            </a:endParaRPr>
          </a:p>
          <a:p>
            <a:r>
              <a:rPr lang="id-ID" sz="1600">
                <a:solidFill>
                  <a:srgbClr val="374151"/>
                </a:solidFill>
                <a:ea typeface="+mn-lt"/>
                <a:cs typeface="+mn-lt"/>
              </a:rPr>
              <a:t>Mengambil rata-rata dari semua pengamatan akan menyebabkan plot dependensi parsial terlihat seperti garis horizontal, dengan keliru menunjukkan bahwa          tidak memiliki efek pada hasil prediksi. Ekspektasi kondisional individu dapat memperbaiki kesimpulan yang salah seperti itu.</a:t>
            </a:r>
            <a:endParaRPr lang="id-ID" sz="1600"/>
          </a:p>
        </p:txBody>
      </p:sp>
      <p:pic>
        <p:nvPicPr>
          <p:cNvPr id="5" name="Gambar 4">
            <a:extLst>
              <a:ext uri="{FF2B5EF4-FFF2-40B4-BE49-F238E27FC236}">
                <a16:creationId xmlns:a16="http://schemas.microsoft.com/office/drawing/2014/main" id="{8758C603-91C9-C85C-B31C-6DD86720D80D}"/>
              </a:ext>
            </a:extLst>
          </p:cNvPr>
          <p:cNvPicPr>
            <a:picLocks noChangeAspect="1"/>
          </p:cNvPicPr>
          <p:nvPr/>
        </p:nvPicPr>
        <p:blipFill>
          <a:blip r:embed="rId2"/>
          <a:stretch>
            <a:fillRect/>
          </a:stretch>
        </p:blipFill>
        <p:spPr>
          <a:xfrm>
            <a:off x="2578936" y="2111672"/>
            <a:ext cx="319896" cy="305518"/>
          </a:xfrm>
          <a:prstGeom prst="rect">
            <a:avLst/>
          </a:prstGeom>
        </p:spPr>
      </p:pic>
      <p:pic>
        <p:nvPicPr>
          <p:cNvPr id="7" name="Gambar 8">
            <a:extLst>
              <a:ext uri="{FF2B5EF4-FFF2-40B4-BE49-F238E27FC236}">
                <a16:creationId xmlns:a16="http://schemas.microsoft.com/office/drawing/2014/main" id="{5C48A092-EE59-331F-571F-09A3AE8DEF00}"/>
              </a:ext>
            </a:extLst>
          </p:cNvPr>
          <p:cNvPicPr>
            <a:picLocks noChangeAspect="1"/>
          </p:cNvPicPr>
          <p:nvPr/>
        </p:nvPicPr>
        <p:blipFill>
          <a:blip r:embed="rId3"/>
          <a:stretch>
            <a:fillRect/>
          </a:stretch>
        </p:blipFill>
        <p:spPr>
          <a:xfrm>
            <a:off x="5473551" y="2102060"/>
            <a:ext cx="310371" cy="295993"/>
          </a:xfrm>
          <a:prstGeom prst="rect">
            <a:avLst/>
          </a:prstGeom>
        </p:spPr>
      </p:pic>
      <p:pic>
        <p:nvPicPr>
          <p:cNvPr id="8" name="Gambar 7">
            <a:extLst>
              <a:ext uri="{FF2B5EF4-FFF2-40B4-BE49-F238E27FC236}">
                <a16:creationId xmlns:a16="http://schemas.microsoft.com/office/drawing/2014/main" id="{24925CA9-DDA5-5004-68E5-EB4E1CF3C127}"/>
              </a:ext>
            </a:extLst>
          </p:cNvPr>
          <p:cNvPicPr>
            <a:picLocks noChangeAspect="1"/>
          </p:cNvPicPr>
          <p:nvPr/>
        </p:nvPicPr>
        <p:blipFill>
          <a:blip r:embed="rId2"/>
          <a:stretch>
            <a:fillRect/>
          </a:stretch>
        </p:blipFill>
        <p:spPr>
          <a:xfrm>
            <a:off x="7553501" y="2542992"/>
            <a:ext cx="319896" cy="305518"/>
          </a:xfrm>
          <a:prstGeom prst="rect">
            <a:avLst/>
          </a:prstGeom>
        </p:spPr>
      </p:pic>
      <p:pic>
        <p:nvPicPr>
          <p:cNvPr id="9" name="Gambar 8">
            <a:extLst>
              <a:ext uri="{FF2B5EF4-FFF2-40B4-BE49-F238E27FC236}">
                <a16:creationId xmlns:a16="http://schemas.microsoft.com/office/drawing/2014/main" id="{03F3BC1D-7E3B-C4D7-ABD8-25E2D175CCF9}"/>
              </a:ext>
            </a:extLst>
          </p:cNvPr>
          <p:cNvPicPr>
            <a:picLocks noChangeAspect="1"/>
          </p:cNvPicPr>
          <p:nvPr/>
        </p:nvPicPr>
        <p:blipFill>
          <a:blip r:embed="rId2"/>
          <a:stretch>
            <a:fillRect/>
          </a:stretch>
        </p:blipFill>
        <p:spPr>
          <a:xfrm>
            <a:off x="10069538" y="2542991"/>
            <a:ext cx="319896" cy="305518"/>
          </a:xfrm>
          <a:prstGeom prst="rect">
            <a:avLst/>
          </a:prstGeom>
        </p:spPr>
      </p:pic>
      <p:pic>
        <p:nvPicPr>
          <p:cNvPr id="10" name="Gambar 9">
            <a:extLst>
              <a:ext uri="{FF2B5EF4-FFF2-40B4-BE49-F238E27FC236}">
                <a16:creationId xmlns:a16="http://schemas.microsoft.com/office/drawing/2014/main" id="{B96CC534-41FD-E57B-0BA6-6A879BE93535}"/>
              </a:ext>
            </a:extLst>
          </p:cNvPr>
          <p:cNvPicPr>
            <a:picLocks noChangeAspect="1"/>
          </p:cNvPicPr>
          <p:nvPr/>
        </p:nvPicPr>
        <p:blipFill>
          <a:blip r:embed="rId2"/>
          <a:stretch>
            <a:fillRect/>
          </a:stretch>
        </p:blipFill>
        <p:spPr>
          <a:xfrm>
            <a:off x="1342481" y="3074954"/>
            <a:ext cx="319896" cy="305518"/>
          </a:xfrm>
          <a:prstGeom prst="rect">
            <a:avLst/>
          </a:prstGeom>
        </p:spPr>
      </p:pic>
      <p:pic>
        <p:nvPicPr>
          <p:cNvPr id="11" name="Gambar 10">
            <a:extLst>
              <a:ext uri="{FF2B5EF4-FFF2-40B4-BE49-F238E27FC236}">
                <a16:creationId xmlns:a16="http://schemas.microsoft.com/office/drawing/2014/main" id="{B7BD18E5-DE1F-ED88-3F46-2910C558CD0F}"/>
              </a:ext>
            </a:extLst>
          </p:cNvPr>
          <p:cNvPicPr>
            <a:picLocks noChangeAspect="1"/>
          </p:cNvPicPr>
          <p:nvPr/>
        </p:nvPicPr>
        <p:blipFill>
          <a:blip r:embed="rId2"/>
          <a:stretch>
            <a:fillRect/>
          </a:stretch>
        </p:blipFill>
        <p:spPr>
          <a:xfrm>
            <a:off x="5051840" y="3707558"/>
            <a:ext cx="319896" cy="305518"/>
          </a:xfrm>
          <a:prstGeom prst="rect">
            <a:avLst/>
          </a:prstGeom>
        </p:spPr>
      </p:pic>
    </p:spTree>
    <p:extLst>
      <p:ext uri="{BB962C8B-B14F-4D97-AF65-F5344CB8AC3E}">
        <p14:creationId xmlns:p14="http://schemas.microsoft.com/office/powerpoint/2010/main" val="25840206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1F1061B3-BE46-DECF-A62D-930B6BCD104D}"/>
              </a:ext>
            </a:extLst>
          </p:cNvPr>
          <p:cNvSpPr>
            <a:spLocks noGrp="1"/>
          </p:cNvSpPr>
          <p:nvPr>
            <p:ph type="title"/>
          </p:nvPr>
        </p:nvSpPr>
        <p:spPr/>
        <p:txBody>
          <a:bodyPr/>
          <a:lstStyle/>
          <a:p>
            <a:r>
              <a:rPr lang="id-ID">
                <a:cs typeface="Posterama"/>
              </a:rPr>
              <a:t>Individual </a:t>
            </a:r>
            <a:r>
              <a:rPr lang="id-ID" err="1">
                <a:cs typeface="Posterama"/>
              </a:rPr>
              <a:t>Conditional</a:t>
            </a:r>
            <a:r>
              <a:rPr lang="id-ID">
                <a:cs typeface="Posterama"/>
              </a:rPr>
              <a:t> </a:t>
            </a:r>
            <a:r>
              <a:rPr lang="id-ID" err="1">
                <a:cs typeface="Posterama"/>
              </a:rPr>
              <a:t>Expectation</a:t>
            </a:r>
            <a:r>
              <a:rPr lang="id-ID">
                <a:cs typeface="Posterama"/>
              </a:rPr>
              <a:t> (ICE)</a:t>
            </a:r>
            <a:endParaRPr lang="id-ID"/>
          </a:p>
        </p:txBody>
      </p:sp>
      <p:sp>
        <p:nvSpPr>
          <p:cNvPr id="3" name="Tampungan Konten 2">
            <a:extLst>
              <a:ext uri="{FF2B5EF4-FFF2-40B4-BE49-F238E27FC236}">
                <a16:creationId xmlns:a16="http://schemas.microsoft.com/office/drawing/2014/main" id="{1E7396FC-69ED-94E3-83B7-D8A384AE219E}"/>
              </a:ext>
            </a:extLst>
          </p:cNvPr>
          <p:cNvSpPr>
            <a:spLocks noGrp="1"/>
          </p:cNvSpPr>
          <p:nvPr>
            <p:ph idx="1"/>
          </p:nvPr>
        </p:nvSpPr>
        <p:spPr/>
        <p:txBody>
          <a:bodyPr vert="horz" lIns="91440" tIns="45720" rIns="91440" bIns="45720" rtlCol="0" anchor="t">
            <a:normAutofit/>
          </a:bodyPr>
          <a:lstStyle/>
          <a:p>
            <a:r>
              <a:rPr lang="id-ID" sz="1600">
                <a:solidFill>
                  <a:srgbClr val="374151"/>
                </a:solidFill>
                <a:ea typeface="+mn-lt"/>
                <a:cs typeface="+mn-lt"/>
              </a:rPr>
              <a:t>Ekspektasi kondisional individu, yang diperkenalkan oleh </a:t>
            </a:r>
            <a:r>
              <a:rPr lang="id-ID" sz="1600" err="1">
                <a:solidFill>
                  <a:srgbClr val="374151"/>
                </a:solidFill>
                <a:ea typeface="+mn-lt"/>
                <a:cs typeface="+mn-lt"/>
              </a:rPr>
              <a:t>Goldstein</a:t>
            </a:r>
            <a:r>
              <a:rPr lang="id-ID" sz="1600">
                <a:solidFill>
                  <a:srgbClr val="374151"/>
                </a:solidFill>
                <a:ea typeface="+mn-lt"/>
                <a:cs typeface="+mn-lt"/>
              </a:rPr>
              <a:t> </a:t>
            </a:r>
            <a:r>
              <a:rPr lang="id-ID" sz="1600" err="1">
                <a:solidFill>
                  <a:srgbClr val="374151"/>
                </a:solidFill>
                <a:ea typeface="+mn-lt"/>
                <a:cs typeface="+mn-lt"/>
              </a:rPr>
              <a:t>et</a:t>
            </a:r>
            <a:r>
              <a:rPr lang="id-ID" sz="1600">
                <a:solidFill>
                  <a:srgbClr val="374151"/>
                </a:solidFill>
                <a:ea typeface="+mn-lt"/>
                <a:cs typeface="+mn-lt"/>
              </a:rPr>
              <a:t> </a:t>
            </a:r>
            <a:r>
              <a:rPr lang="id-ID" sz="1600" err="1">
                <a:solidFill>
                  <a:srgbClr val="374151"/>
                </a:solidFill>
                <a:ea typeface="+mn-lt"/>
                <a:cs typeface="+mn-lt"/>
              </a:rPr>
              <a:t>al.</a:t>
            </a:r>
            <a:r>
              <a:rPr lang="id-ID" sz="1600">
                <a:solidFill>
                  <a:srgbClr val="374151"/>
                </a:solidFill>
                <a:ea typeface="+mn-lt"/>
                <a:cs typeface="+mn-lt"/>
              </a:rPr>
              <a:t> (2015), juga menunjukkan efek variabel pada prediksi yang diperoleh dari suatu model, tetapi pada tingkat individu.</a:t>
            </a:r>
            <a:endParaRPr lang="id-ID" sz="1600">
              <a:solidFill>
                <a:srgbClr val="262626"/>
              </a:solidFill>
              <a:ea typeface="+mn-lt"/>
              <a:cs typeface="+mn-lt"/>
            </a:endParaRPr>
          </a:p>
          <a:p>
            <a:r>
              <a:rPr lang="id-ID" sz="1600">
                <a:solidFill>
                  <a:srgbClr val="374151"/>
                </a:solidFill>
                <a:ea typeface="+mn-lt"/>
                <a:cs typeface="+mn-lt"/>
              </a:rPr>
              <a:t>Kita mengevaluasi fungsi prediksi pada nilai-nilai tertentu dari variabel yang diminati         </a:t>
            </a:r>
            <a:r>
              <a:rPr lang="id-ID" sz="1600">
                <a:latin typeface="Consolas"/>
              </a:rPr>
              <a:t>untuk</a:t>
            </a:r>
            <a:r>
              <a:rPr lang="id-ID" sz="1600">
                <a:solidFill>
                  <a:srgbClr val="374151"/>
                </a:solidFill>
                <a:ea typeface="+mn-lt"/>
                <a:cs typeface="+mn-lt"/>
              </a:rPr>
              <a:t>                      , dengan tetap menjaga nilai-nilai variabel lainnya        tetap:</a:t>
            </a:r>
          </a:p>
          <a:p>
            <a:endParaRPr lang="id-ID" sz="1600">
              <a:solidFill>
                <a:srgbClr val="374151"/>
              </a:solidFill>
            </a:endParaRPr>
          </a:p>
          <a:p>
            <a:endParaRPr lang="id-ID" sz="1600">
              <a:solidFill>
                <a:srgbClr val="374151"/>
              </a:solidFill>
            </a:endParaRPr>
          </a:p>
          <a:p>
            <a:r>
              <a:rPr lang="id-ID" sz="1600" err="1">
                <a:solidFill>
                  <a:srgbClr val="374151"/>
                </a:solidFill>
              </a:rPr>
              <a:t>dimana</a:t>
            </a:r>
            <a:r>
              <a:rPr lang="id-ID" sz="1600">
                <a:solidFill>
                  <a:srgbClr val="374151"/>
                </a:solidFill>
              </a:rPr>
              <a:t>        </a:t>
            </a:r>
            <a:r>
              <a:rPr lang="id-ID" sz="1600">
                <a:solidFill>
                  <a:srgbClr val="374151"/>
                </a:solidFill>
                <a:ea typeface="+mn-lt"/>
                <a:cs typeface="+mn-lt"/>
              </a:rPr>
              <a:t>merupakan nilai-nilai yang terealisasi dari variabel lainnya untuk pengamatan i.</a:t>
            </a:r>
          </a:p>
        </p:txBody>
      </p:sp>
      <p:pic>
        <p:nvPicPr>
          <p:cNvPr id="5" name="Gambar 4">
            <a:extLst>
              <a:ext uri="{FF2B5EF4-FFF2-40B4-BE49-F238E27FC236}">
                <a16:creationId xmlns:a16="http://schemas.microsoft.com/office/drawing/2014/main" id="{0F260333-79D9-6161-511E-607AD8CF3CA0}"/>
              </a:ext>
            </a:extLst>
          </p:cNvPr>
          <p:cNvPicPr>
            <a:picLocks noChangeAspect="1"/>
          </p:cNvPicPr>
          <p:nvPr/>
        </p:nvPicPr>
        <p:blipFill>
          <a:blip r:embed="rId2"/>
          <a:stretch>
            <a:fillRect/>
          </a:stretch>
        </p:blipFill>
        <p:spPr>
          <a:xfrm>
            <a:off x="8559917" y="2773030"/>
            <a:ext cx="319896" cy="305518"/>
          </a:xfrm>
          <a:prstGeom prst="rect">
            <a:avLst/>
          </a:prstGeom>
        </p:spPr>
      </p:pic>
      <p:pic>
        <p:nvPicPr>
          <p:cNvPr id="7" name="Gambar 4">
            <a:extLst>
              <a:ext uri="{FF2B5EF4-FFF2-40B4-BE49-F238E27FC236}">
                <a16:creationId xmlns:a16="http://schemas.microsoft.com/office/drawing/2014/main" id="{C599FD19-39F6-406D-4876-D0034212F1A5}"/>
              </a:ext>
            </a:extLst>
          </p:cNvPr>
          <p:cNvPicPr>
            <a:picLocks noChangeAspect="1"/>
          </p:cNvPicPr>
          <p:nvPr/>
        </p:nvPicPr>
        <p:blipFill>
          <a:blip r:embed="rId3"/>
          <a:stretch>
            <a:fillRect/>
          </a:stretch>
        </p:blipFill>
        <p:spPr>
          <a:xfrm>
            <a:off x="9539647" y="2773124"/>
            <a:ext cx="1106517" cy="305339"/>
          </a:xfrm>
          <a:prstGeom prst="rect">
            <a:avLst/>
          </a:prstGeom>
        </p:spPr>
      </p:pic>
      <p:pic>
        <p:nvPicPr>
          <p:cNvPr id="9" name="Gambar 8">
            <a:extLst>
              <a:ext uri="{FF2B5EF4-FFF2-40B4-BE49-F238E27FC236}">
                <a16:creationId xmlns:a16="http://schemas.microsoft.com/office/drawing/2014/main" id="{E0408246-B022-4C4C-7025-A957E62571EB}"/>
              </a:ext>
            </a:extLst>
          </p:cNvPr>
          <p:cNvPicPr>
            <a:picLocks noChangeAspect="1"/>
          </p:cNvPicPr>
          <p:nvPr/>
        </p:nvPicPr>
        <p:blipFill>
          <a:blip r:embed="rId4"/>
          <a:stretch>
            <a:fillRect/>
          </a:stretch>
        </p:blipFill>
        <p:spPr>
          <a:xfrm>
            <a:off x="4481514" y="3065343"/>
            <a:ext cx="310371" cy="295993"/>
          </a:xfrm>
          <a:prstGeom prst="rect">
            <a:avLst/>
          </a:prstGeom>
        </p:spPr>
      </p:pic>
      <p:pic>
        <p:nvPicPr>
          <p:cNvPr id="10" name="Gambar 10">
            <a:extLst>
              <a:ext uri="{FF2B5EF4-FFF2-40B4-BE49-F238E27FC236}">
                <a16:creationId xmlns:a16="http://schemas.microsoft.com/office/drawing/2014/main" id="{4AB54FE5-E07E-19F6-EEC9-CE539ADDD70F}"/>
              </a:ext>
            </a:extLst>
          </p:cNvPr>
          <p:cNvPicPr>
            <a:picLocks noChangeAspect="1"/>
          </p:cNvPicPr>
          <p:nvPr/>
        </p:nvPicPr>
        <p:blipFill>
          <a:blip r:embed="rId5"/>
          <a:stretch>
            <a:fillRect/>
          </a:stretch>
        </p:blipFill>
        <p:spPr>
          <a:xfrm>
            <a:off x="4965041" y="3501875"/>
            <a:ext cx="2477578" cy="501230"/>
          </a:xfrm>
          <a:prstGeom prst="rect">
            <a:avLst/>
          </a:prstGeom>
        </p:spPr>
      </p:pic>
      <p:pic>
        <p:nvPicPr>
          <p:cNvPr id="12" name="Gambar 8">
            <a:extLst>
              <a:ext uri="{FF2B5EF4-FFF2-40B4-BE49-F238E27FC236}">
                <a16:creationId xmlns:a16="http://schemas.microsoft.com/office/drawing/2014/main" id="{4737C739-209F-8BA6-0601-D8D83AADCC80}"/>
              </a:ext>
            </a:extLst>
          </p:cNvPr>
          <p:cNvPicPr>
            <a:picLocks noChangeAspect="1"/>
          </p:cNvPicPr>
          <p:nvPr/>
        </p:nvPicPr>
        <p:blipFill>
          <a:blip r:embed="rId4"/>
          <a:stretch>
            <a:fillRect/>
          </a:stretch>
        </p:blipFill>
        <p:spPr>
          <a:xfrm>
            <a:off x="1433512" y="4201155"/>
            <a:ext cx="310371" cy="295993"/>
          </a:xfrm>
          <a:prstGeom prst="rect">
            <a:avLst/>
          </a:prstGeom>
        </p:spPr>
      </p:pic>
    </p:spTree>
    <p:extLst>
      <p:ext uri="{BB962C8B-B14F-4D97-AF65-F5344CB8AC3E}">
        <p14:creationId xmlns:p14="http://schemas.microsoft.com/office/powerpoint/2010/main" val="30907872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A48CA54E-80F2-B717-7440-8D7FDF126738}"/>
              </a:ext>
            </a:extLst>
          </p:cNvPr>
          <p:cNvSpPr>
            <a:spLocks noGrp="1"/>
          </p:cNvSpPr>
          <p:nvPr>
            <p:ph type="title"/>
          </p:nvPr>
        </p:nvSpPr>
        <p:spPr/>
        <p:txBody>
          <a:bodyPr/>
          <a:lstStyle/>
          <a:p>
            <a:endParaRPr lang="id-ID"/>
          </a:p>
        </p:txBody>
      </p:sp>
      <p:sp>
        <p:nvSpPr>
          <p:cNvPr id="3" name="Tampungan Konten 2">
            <a:extLst>
              <a:ext uri="{FF2B5EF4-FFF2-40B4-BE49-F238E27FC236}">
                <a16:creationId xmlns:a16="http://schemas.microsoft.com/office/drawing/2014/main" id="{CE29FFE8-D8BB-9217-A984-1A06DFD29EB4}"/>
              </a:ext>
            </a:extLst>
          </p:cNvPr>
          <p:cNvSpPr>
            <a:spLocks noGrp="1"/>
          </p:cNvSpPr>
          <p:nvPr>
            <p:ph idx="1"/>
          </p:nvPr>
        </p:nvSpPr>
        <p:spPr/>
        <p:txBody>
          <a:bodyPr vert="horz" lIns="91440" tIns="45720" rIns="91440" bIns="45720" rtlCol="0" anchor="t">
            <a:normAutofit/>
          </a:bodyPr>
          <a:lstStyle/>
          <a:p>
            <a:r>
              <a:rPr lang="id-ID" sz="1600">
                <a:solidFill>
                  <a:srgbClr val="374151"/>
                </a:solidFill>
                <a:latin typeface="Posterama"/>
                <a:ea typeface="+mn-lt"/>
                <a:cs typeface="+mn-lt"/>
              </a:rPr>
              <a:t>Kita memperoleh efek untuk setiap pengamatan i, yang memungkinkan untuk mendeteksi efek interaksi ketika beberapa (kelompok) pengamatan menunjukkan perilaku yang berbeda dibandingkan dengan yang lain.</a:t>
            </a:r>
            <a:endParaRPr lang="id-ID" sz="1600">
              <a:solidFill>
                <a:srgbClr val="262626"/>
              </a:solidFill>
              <a:latin typeface="Posterama"/>
              <a:ea typeface="+mn-lt"/>
              <a:cs typeface="Posterama"/>
            </a:endParaRPr>
          </a:p>
          <a:p>
            <a:r>
              <a:rPr lang="id-ID" sz="1600">
                <a:solidFill>
                  <a:srgbClr val="374151"/>
                </a:solidFill>
                <a:latin typeface="Posterama"/>
                <a:ea typeface="+mn-lt"/>
                <a:cs typeface="+mn-lt"/>
              </a:rPr>
              <a:t>Misalnya, dua kelompok yang berbeda akan muncul ketika separuh pengamatan memiliki hubungan positif dan separuh lainnya memiliki hubungan negatif antara   </a:t>
            </a:r>
            <a:r>
              <a:rPr lang="id-ID" sz="1600">
                <a:solidFill>
                  <a:srgbClr val="374151"/>
                </a:solidFill>
                <a:latin typeface="Posterama"/>
                <a:cs typeface="Posterama"/>
              </a:rPr>
              <a:t>    </a:t>
            </a:r>
            <a:r>
              <a:rPr lang="id-ID" sz="1600">
                <a:latin typeface="Posterama"/>
                <a:cs typeface="Posterama"/>
              </a:rPr>
              <a:t>dan hasil prediksi.</a:t>
            </a:r>
          </a:p>
          <a:p>
            <a:r>
              <a:rPr lang="id-ID" sz="1600">
                <a:latin typeface="Posterama"/>
                <a:cs typeface="Posterama"/>
              </a:rPr>
              <a:t>Ekspektasi kondisional individu juga dapat digunakan untuk menyelidiki ketidakpastian dari efek variabel  </a:t>
            </a:r>
            <a:r>
              <a:rPr lang="id-ID" sz="1600">
                <a:solidFill>
                  <a:srgbClr val="262626"/>
                </a:solidFill>
                <a:latin typeface="Posterama"/>
                <a:ea typeface="+mn-lt"/>
                <a:cs typeface="Posterama"/>
              </a:rPr>
              <a:t>     </a:t>
            </a:r>
            <a:r>
              <a:rPr lang="id-ID" sz="1600">
                <a:solidFill>
                  <a:srgbClr val="374151"/>
                </a:solidFill>
                <a:latin typeface="Posterama"/>
                <a:ea typeface="+mn-lt"/>
                <a:cs typeface="+mn-lt"/>
              </a:rPr>
              <a:t>terhadap hasil prediksi.</a:t>
            </a:r>
            <a:endParaRPr lang="id-ID" sz="1600">
              <a:solidFill>
                <a:srgbClr val="262626"/>
              </a:solidFill>
              <a:latin typeface="Posterama"/>
              <a:ea typeface="+mn-lt"/>
              <a:cs typeface="Posterama"/>
            </a:endParaRPr>
          </a:p>
          <a:p>
            <a:r>
              <a:rPr lang="id-ID" sz="1600">
                <a:solidFill>
                  <a:srgbClr val="374151"/>
                </a:solidFill>
                <a:latin typeface="Posterama"/>
                <a:ea typeface="+mn-lt"/>
                <a:cs typeface="+mn-lt"/>
              </a:rPr>
              <a:t>Plot dependensi parsial dapat diinterpretasikan sebagai rata-rata dari kumpulan ekspektasi kondisional individu ini, yaitu:</a:t>
            </a:r>
          </a:p>
          <a:p>
            <a:endParaRPr lang="id-ID" sz="1600">
              <a:solidFill>
                <a:srgbClr val="374151"/>
              </a:solidFill>
              <a:latin typeface="Posterama"/>
              <a:cs typeface="Posterama"/>
            </a:endParaRPr>
          </a:p>
        </p:txBody>
      </p:sp>
      <p:pic>
        <p:nvPicPr>
          <p:cNvPr id="5" name="Gambar 4">
            <a:extLst>
              <a:ext uri="{FF2B5EF4-FFF2-40B4-BE49-F238E27FC236}">
                <a16:creationId xmlns:a16="http://schemas.microsoft.com/office/drawing/2014/main" id="{4CF1CF26-4008-130D-47A5-088F65253FE4}"/>
              </a:ext>
            </a:extLst>
          </p:cNvPr>
          <p:cNvPicPr>
            <a:picLocks noChangeAspect="1"/>
          </p:cNvPicPr>
          <p:nvPr/>
        </p:nvPicPr>
        <p:blipFill>
          <a:blip r:embed="rId2"/>
          <a:stretch>
            <a:fillRect/>
          </a:stretch>
        </p:blipFill>
        <p:spPr>
          <a:xfrm>
            <a:off x="5396898" y="3060577"/>
            <a:ext cx="319896" cy="305518"/>
          </a:xfrm>
          <a:prstGeom prst="rect">
            <a:avLst/>
          </a:prstGeom>
        </p:spPr>
      </p:pic>
      <p:pic>
        <p:nvPicPr>
          <p:cNvPr id="6" name="Gambar 5">
            <a:extLst>
              <a:ext uri="{FF2B5EF4-FFF2-40B4-BE49-F238E27FC236}">
                <a16:creationId xmlns:a16="http://schemas.microsoft.com/office/drawing/2014/main" id="{F803B22B-0DC2-2B14-7BD2-749A3F7FEA90}"/>
              </a:ext>
            </a:extLst>
          </p:cNvPr>
          <p:cNvPicPr>
            <a:picLocks noChangeAspect="1"/>
          </p:cNvPicPr>
          <p:nvPr/>
        </p:nvPicPr>
        <p:blipFill>
          <a:blip r:embed="rId2"/>
          <a:stretch>
            <a:fillRect/>
          </a:stretch>
        </p:blipFill>
        <p:spPr>
          <a:xfrm>
            <a:off x="1471879" y="3721936"/>
            <a:ext cx="319896" cy="305518"/>
          </a:xfrm>
          <a:prstGeom prst="rect">
            <a:avLst/>
          </a:prstGeom>
        </p:spPr>
      </p:pic>
      <p:pic>
        <p:nvPicPr>
          <p:cNvPr id="7" name="Gambar 7">
            <a:extLst>
              <a:ext uri="{FF2B5EF4-FFF2-40B4-BE49-F238E27FC236}">
                <a16:creationId xmlns:a16="http://schemas.microsoft.com/office/drawing/2014/main" id="{9EE4C1AE-B261-5395-B094-36F8DC5B4F4A}"/>
              </a:ext>
            </a:extLst>
          </p:cNvPr>
          <p:cNvPicPr>
            <a:picLocks noChangeAspect="1"/>
          </p:cNvPicPr>
          <p:nvPr/>
        </p:nvPicPr>
        <p:blipFill>
          <a:blip r:embed="rId3"/>
          <a:stretch>
            <a:fillRect/>
          </a:stretch>
        </p:blipFill>
        <p:spPr>
          <a:xfrm>
            <a:off x="4792423" y="4848405"/>
            <a:ext cx="2420248" cy="453605"/>
          </a:xfrm>
          <a:prstGeom prst="rect">
            <a:avLst/>
          </a:prstGeom>
        </p:spPr>
      </p:pic>
    </p:spTree>
    <p:extLst>
      <p:ext uri="{BB962C8B-B14F-4D97-AF65-F5344CB8AC3E}">
        <p14:creationId xmlns:p14="http://schemas.microsoft.com/office/powerpoint/2010/main" val="35689683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A225E5B-4D39-4B35-8E24-790C81645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3E91BD27-0A21-43ED-80E7-0A40F57C8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9532" y="468754"/>
            <a:ext cx="6329420" cy="6389247"/>
          </a:xfrm>
          <a:custGeom>
            <a:avLst/>
            <a:gdLst>
              <a:gd name="connsiteX0" fmla="*/ 767991 w 6329420"/>
              <a:gd name="connsiteY0" fmla="*/ 731396 h 6389247"/>
              <a:gd name="connsiteX1" fmla="*/ 1299514 w 6329420"/>
              <a:gd name="connsiteY1" fmla="*/ 1262919 h 6389247"/>
              <a:gd name="connsiteX2" fmla="*/ 767991 w 6329420"/>
              <a:gd name="connsiteY2" fmla="*/ 1794442 h 6389247"/>
              <a:gd name="connsiteX3" fmla="*/ 236469 w 6329420"/>
              <a:gd name="connsiteY3" fmla="*/ 1262919 h 6389247"/>
              <a:gd name="connsiteX4" fmla="*/ 767991 w 6329420"/>
              <a:gd name="connsiteY4" fmla="*/ 731396 h 6389247"/>
              <a:gd name="connsiteX5" fmla="*/ 2926094 w 6329420"/>
              <a:gd name="connsiteY5" fmla="*/ 324026 h 6389247"/>
              <a:gd name="connsiteX6" fmla="*/ 3207855 w 6329420"/>
              <a:gd name="connsiteY6" fmla="*/ 605787 h 6389247"/>
              <a:gd name="connsiteX7" fmla="*/ 2926094 w 6329420"/>
              <a:gd name="connsiteY7" fmla="*/ 887548 h 6389247"/>
              <a:gd name="connsiteX8" fmla="*/ 2644333 w 6329420"/>
              <a:gd name="connsiteY8" fmla="*/ 605787 h 6389247"/>
              <a:gd name="connsiteX9" fmla="*/ 2926094 w 6329420"/>
              <a:gd name="connsiteY9" fmla="*/ 324026 h 6389247"/>
              <a:gd name="connsiteX10" fmla="*/ 5761439 w 6329420"/>
              <a:gd name="connsiteY10" fmla="*/ 17664 h 6389247"/>
              <a:gd name="connsiteX11" fmla="*/ 5784727 w 6329420"/>
              <a:gd name="connsiteY11" fmla="*/ 18309 h 6389247"/>
              <a:gd name="connsiteX12" fmla="*/ 6232947 w 6329420"/>
              <a:gd name="connsiteY12" fmla="*/ 102447 h 6389247"/>
              <a:gd name="connsiteX13" fmla="*/ 6329420 w 6329420"/>
              <a:gd name="connsiteY13" fmla="*/ 159335 h 6389247"/>
              <a:gd name="connsiteX14" fmla="*/ 6329420 w 6329420"/>
              <a:gd name="connsiteY14" fmla="*/ 6389247 h 6389247"/>
              <a:gd name="connsiteX15" fmla="*/ 3180387 w 6329420"/>
              <a:gd name="connsiteY15" fmla="*/ 6389247 h 6389247"/>
              <a:gd name="connsiteX16" fmla="*/ 2702967 w 6329420"/>
              <a:gd name="connsiteY16" fmla="*/ 6389247 h 6389247"/>
              <a:gd name="connsiteX17" fmla="*/ 1013739 w 6329420"/>
              <a:gd name="connsiteY17" fmla="*/ 6389247 h 6389247"/>
              <a:gd name="connsiteX18" fmla="*/ 1024183 w 6329420"/>
              <a:gd name="connsiteY18" fmla="*/ 6281366 h 6389247"/>
              <a:gd name="connsiteX19" fmla="*/ 903050 w 6329420"/>
              <a:gd name="connsiteY19" fmla="*/ 5588470 h 6389247"/>
              <a:gd name="connsiteX20" fmla="*/ 273230 w 6329420"/>
              <a:gd name="connsiteY20" fmla="*/ 5151559 h 6389247"/>
              <a:gd name="connsiteX21" fmla="*/ 40189 w 6329420"/>
              <a:gd name="connsiteY21" fmla="*/ 4431326 h 6389247"/>
              <a:gd name="connsiteX22" fmla="*/ 467268 w 6329420"/>
              <a:gd name="connsiteY22" fmla="*/ 3598198 h 6389247"/>
              <a:gd name="connsiteX23" fmla="*/ 3203 w 6329420"/>
              <a:gd name="connsiteY23" fmla="*/ 2797063 h 6389247"/>
              <a:gd name="connsiteX24" fmla="*/ 345913 w 6329420"/>
              <a:gd name="connsiteY24" fmla="*/ 2096653 h 6389247"/>
              <a:gd name="connsiteX25" fmla="*/ 1552774 w 6329420"/>
              <a:gd name="connsiteY25" fmla="*/ 2014542 h 6389247"/>
              <a:gd name="connsiteX26" fmla="*/ 1737708 w 6329420"/>
              <a:gd name="connsiteY26" fmla="*/ 1339596 h 6389247"/>
              <a:gd name="connsiteX27" fmla="*/ 1365343 w 6329420"/>
              <a:gd name="connsiteY27" fmla="*/ 604294 h 6389247"/>
              <a:gd name="connsiteX28" fmla="*/ 1784365 w 6329420"/>
              <a:gd name="connsiteY28" fmla="*/ 110735 h 6389247"/>
              <a:gd name="connsiteX29" fmla="*/ 1881062 w 6329420"/>
              <a:gd name="connsiteY29" fmla="*/ 100098 h 6389247"/>
              <a:gd name="connsiteX30" fmla="*/ 2326675 w 6329420"/>
              <a:gd name="connsiteY30" fmla="*/ 311301 h 6389247"/>
              <a:gd name="connsiteX31" fmla="*/ 2585018 w 6329420"/>
              <a:gd name="connsiteY31" fmla="*/ 1190279 h 6389247"/>
              <a:gd name="connsiteX32" fmla="*/ 2694528 w 6329420"/>
              <a:gd name="connsiteY32" fmla="*/ 1338063 h 6389247"/>
              <a:gd name="connsiteX33" fmla="*/ 2982926 w 6329420"/>
              <a:gd name="connsiteY33" fmla="*/ 1306959 h 6389247"/>
              <a:gd name="connsiteX34" fmla="*/ 3354163 w 6329420"/>
              <a:gd name="connsiteY34" fmla="*/ 881733 h 6389247"/>
              <a:gd name="connsiteX35" fmla="*/ 4299539 w 6329420"/>
              <a:gd name="connsiteY35" fmla="*/ 1304623 h 6389247"/>
              <a:gd name="connsiteX36" fmla="*/ 4625167 w 6329420"/>
              <a:gd name="connsiteY36" fmla="*/ 991486 h 6389247"/>
              <a:gd name="connsiteX37" fmla="*/ 4692533 w 6329420"/>
              <a:gd name="connsiteY37" fmla="*/ 854498 h 6389247"/>
              <a:gd name="connsiteX38" fmla="*/ 5607288 w 6329420"/>
              <a:gd name="connsiteY38" fmla="*/ 28863 h 6389247"/>
              <a:gd name="connsiteX39" fmla="*/ 5761439 w 6329420"/>
              <a:gd name="connsiteY39" fmla="*/ 17664 h 6389247"/>
              <a:gd name="connsiteX40" fmla="*/ 4156539 w 6329420"/>
              <a:gd name="connsiteY40" fmla="*/ 0 h 6389247"/>
              <a:gd name="connsiteX41" fmla="*/ 4663751 w 6329420"/>
              <a:gd name="connsiteY41" fmla="*/ 507212 h 6389247"/>
              <a:gd name="connsiteX42" fmla="*/ 4156539 w 6329420"/>
              <a:gd name="connsiteY42" fmla="*/ 1014424 h 6389247"/>
              <a:gd name="connsiteX43" fmla="*/ 3649327 w 6329420"/>
              <a:gd name="connsiteY43" fmla="*/ 507212 h 6389247"/>
              <a:gd name="connsiteX44" fmla="*/ 4156539 w 6329420"/>
              <a:gd name="connsiteY44" fmla="*/ 0 h 6389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329420" h="6389247">
                <a:moveTo>
                  <a:pt x="767991" y="731396"/>
                </a:moveTo>
                <a:cubicBezTo>
                  <a:pt x="1061543" y="731396"/>
                  <a:pt x="1299514" y="969367"/>
                  <a:pt x="1299514" y="1262919"/>
                </a:cubicBezTo>
                <a:cubicBezTo>
                  <a:pt x="1299514" y="1556471"/>
                  <a:pt x="1061543" y="1794442"/>
                  <a:pt x="767991" y="1794442"/>
                </a:cubicBezTo>
                <a:cubicBezTo>
                  <a:pt x="474439" y="1794442"/>
                  <a:pt x="236469" y="1556471"/>
                  <a:pt x="236469" y="1262919"/>
                </a:cubicBezTo>
                <a:cubicBezTo>
                  <a:pt x="236469" y="969367"/>
                  <a:pt x="474439" y="731396"/>
                  <a:pt x="767991" y="731396"/>
                </a:cubicBezTo>
                <a:close/>
                <a:moveTo>
                  <a:pt x="2926094" y="324026"/>
                </a:moveTo>
                <a:cubicBezTo>
                  <a:pt x="3081706" y="324026"/>
                  <a:pt x="3207855" y="450175"/>
                  <a:pt x="3207855" y="605787"/>
                </a:cubicBezTo>
                <a:cubicBezTo>
                  <a:pt x="3207855" y="761399"/>
                  <a:pt x="3081706" y="887548"/>
                  <a:pt x="2926094" y="887548"/>
                </a:cubicBezTo>
                <a:cubicBezTo>
                  <a:pt x="2770482" y="887548"/>
                  <a:pt x="2644333" y="761399"/>
                  <a:pt x="2644333" y="605787"/>
                </a:cubicBezTo>
                <a:cubicBezTo>
                  <a:pt x="2644333" y="450175"/>
                  <a:pt x="2770482" y="324026"/>
                  <a:pt x="2926094" y="324026"/>
                </a:cubicBezTo>
                <a:close/>
                <a:moveTo>
                  <a:pt x="5761439" y="17664"/>
                </a:moveTo>
                <a:lnTo>
                  <a:pt x="5784727" y="18309"/>
                </a:lnTo>
                <a:cubicBezTo>
                  <a:pt x="5972924" y="25037"/>
                  <a:pt x="6119949" y="54449"/>
                  <a:pt x="6232947" y="102447"/>
                </a:cubicBezTo>
                <a:lnTo>
                  <a:pt x="6329420" y="159335"/>
                </a:lnTo>
                <a:lnTo>
                  <a:pt x="6329420" y="6389247"/>
                </a:lnTo>
                <a:lnTo>
                  <a:pt x="3180387" y="6389247"/>
                </a:lnTo>
                <a:lnTo>
                  <a:pt x="2702967" y="6389247"/>
                </a:lnTo>
                <a:lnTo>
                  <a:pt x="1013739" y="6389247"/>
                </a:lnTo>
                <a:lnTo>
                  <a:pt x="1024183" y="6281366"/>
                </a:lnTo>
                <a:cubicBezTo>
                  <a:pt x="1049848" y="6046008"/>
                  <a:pt x="1072512" y="5801284"/>
                  <a:pt x="903050" y="5588470"/>
                </a:cubicBezTo>
                <a:cubicBezTo>
                  <a:pt x="704901" y="5339877"/>
                  <a:pt x="494907" y="5451483"/>
                  <a:pt x="273230" y="5151559"/>
                </a:cubicBezTo>
                <a:cubicBezTo>
                  <a:pt x="109328" y="4929882"/>
                  <a:pt x="-26532" y="4726254"/>
                  <a:pt x="40189" y="4431326"/>
                </a:cubicBezTo>
                <a:cubicBezTo>
                  <a:pt x="129472" y="4036881"/>
                  <a:pt x="470813" y="3882974"/>
                  <a:pt x="467268" y="3598198"/>
                </a:cubicBezTo>
                <a:cubicBezTo>
                  <a:pt x="463239" y="3255890"/>
                  <a:pt x="44217" y="3187318"/>
                  <a:pt x="3203" y="2797063"/>
                </a:cubicBezTo>
                <a:cubicBezTo>
                  <a:pt x="-23550" y="2542509"/>
                  <a:pt x="119641" y="2237671"/>
                  <a:pt x="345913" y="2096653"/>
                </a:cubicBezTo>
                <a:cubicBezTo>
                  <a:pt x="762919" y="1836457"/>
                  <a:pt x="1233029" y="2275545"/>
                  <a:pt x="1552774" y="2014542"/>
                </a:cubicBezTo>
                <a:cubicBezTo>
                  <a:pt x="1743751" y="1858617"/>
                  <a:pt x="1774856" y="1540160"/>
                  <a:pt x="1737708" y="1339596"/>
                </a:cubicBezTo>
                <a:cubicBezTo>
                  <a:pt x="1666877" y="957721"/>
                  <a:pt x="1353739" y="895190"/>
                  <a:pt x="1365343" y="604294"/>
                </a:cubicBezTo>
                <a:cubicBezTo>
                  <a:pt x="1373885" y="388094"/>
                  <a:pt x="1557287" y="161098"/>
                  <a:pt x="1784365" y="110735"/>
                </a:cubicBezTo>
                <a:cubicBezTo>
                  <a:pt x="1816113" y="103643"/>
                  <a:pt x="1848539" y="100098"/>
                  <a:pt x="1881062" y="100098"/>
                </a:cubicBezTo>
                <a:cubicBezTo>
                  <a:pt x="2100564" y="100098"/>
                  <a:pt x="2273329" y="261260"/>
                  <a:pt x="2326675" y="311301"/>
                </a:cubicBezTo>
                <a:cubicBezTo>
                  <a:pt x="2579216" y="547161"/>
                  <a:pt x="2379374" y="836206"/>
                  <a:pt x="2585018" y="1190279"/>
                </a:cubicBezTo>
                <a:cubicBezTo>
                  <a:pt x="2616968" y="1242737"/>
                  <a:pt x="2653624" y="1292213"/>
                  <a:pt x="2694528" y="1338063"/>
                </a:cubicBezTo>
                <a:cubicBezTo>
                  <a:pt x="2775108" y="1429685"/>
                  <a:pt x="2925230" y="1413569"/>
                  <a:pt x="2982926" y="1306959"/>
                </a:cubicBezTo>
                <a:cubicBezTo>
                  <a:pt x="3078253" y="1130728"/>
                  <a:pt x="3169390" y="933143"/>
                  <a:pt x="3354163" y="881733"/>
                </a:cubicBezTo>
                <a:cubicBezTo>
                  <a:pt x="3713394" y="781733"/>
                  <a:pt x="3927255" y="1375615"/>
                  <a:pt x="4299539" y="1304623"/>
                </a:cubicBezTo>
                <a:cubicBezTo>
                  <a:pt x="4454094" y="1275131"/>
                  <a:pt x="4543700" y="1148457"/>
                  <a:pt x="4625167" y="991486"/>
                </a:cubicBezTo>
                <a:cubicBezTo>
                  <a:pt x="4647810" y="947730"/>
                  <a:pt x="4669890" y="901637"/>
                  <a:pt x="4692533" y="854498"/>
                </a:cubicBezTo>
                <a:cubicBezTo>
                  <a:pt x="4762477" y="605422"/>
                  <a:pt x="4865621" y="105095"/>
                  <a:pt x="5607288" y="28863"/>
                </a:cubicBezTo>
                <a:cubicBezTo>
                  <a:pt x="5658191" y="20163"/>
                  <a:pt x="5709812" y="16455"/>
                  <a:pt x="5761439" y="17664"/>
                </a:cubicBezTo>
                <a:close/>
                <a:moveTo>
                  <a:pt x="4156539" y="0"/>
                </a:moveTo>
                <a:cubicBezTo>
                  <a:pt x="4436664" y="0"/>
                  <a:pt x="4663751" y="227087"/>
                  <a:pt x="4663751" y="507212"/>
                </a:cubicBezTo>
                <a:cubicBezTo>
                  <a:pt x="4663751" y="787337"/>
                  <a:pt x="4436664" y="1014424"/>
                  <a:pt x="4156539" y="1014424"/>
                </a:cubicBezTo>
                <a:cubicBezTo>
                  <a:pt x="3876414" y="1014424"/>
                  <a:pt x="3649327" y="787337"/>
                  <a:pt x="3649327" y="507212"/>
                </a:cubicBezTo>
                <a:cubicBezTo>
                  <a:pt x="3649327" y="227087"/>
                  <a:pt x="3876414" y="0"/>
                  <a:pt x="415653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Judul 1">
            <a:extLst>
              <a:ext uri="{FF2B5EF4-FFF2-40B4-BE49-F238E27FC236}">
                <a16:creationId xmlns:a16="http://schemas.microsoft.com/office/drawing/2014/main" id="{08478275-0C68-D07B-C85B-9B0D9873F335}"/>
              </a:ext>
            </a:extLst>
          </p:cNvPr>
          <p:cNvSpPr>
            <a:spLocks noGrp="1"/>
          </p:cNvSpPr>
          <p:nvPr>
            <p:ph type="title"/>
          </p:nvPr>
        </p:nvSpPr>
        <p:spPr>
          <a:xfrm>
            <a:off x="612648" y="557783"/>
            <a:ext cx="10969752" cy="3130807"/>
          </a:xfrm>
        </p:spPr>
        <p:txBody>
          <a:bodyPr vert="horz" lIns="91440" tIns="45720" rIns="91440" bIns="45720" rtlCol="0" anchor="b">
            <a:normAutofit/>
          </a:bodyPr>
          <a:lstStyle/>
          <a:p>
            <a:pPr algn="r"/>
            <a:r>
              <a:rPr lang="en-US" sz="5400"/>
              <a:t>Analisis</a:t>
            </a:r>
          </a:p>
        </p:txBody>
      </p:sp>
    </p:spTree>
    <p:extLst>
      <p:ext uri="{BB962C8B-B14F-4D97-AF65-F5344CB8AC3E}">
        <p14:creationId xmlns:p14="http://schemas.microsoft.com/office/powerpoint/2010/main" val="2179951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6FC7CFE-D0B1-2E25-91A2-E6D915073BEC}"/>
              </a:ext>
            </a:extLst>
          </p:cNvPr>
          <p:cNvPicPr>
            <a:picLocks noChangeAspect="1"/>
          </p:cNvPicPr>
          <p:nvPr/>
        </p:nvPicPr>
        <p:blipFill rotWithShape="1">
          <a:blip r:embed="rId2">
            <a:alphaModFix/>
          </a:blip>
          <a:srcRect t="142" r="-2" b="20188"/>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07EC7751-495D-487E-B212-AB1DD0DB1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
            <a:ext cx="12188952" cy="3126610"/>
          </a:xfrm>
          <a:prstGeom prst="rect">
            <a:avLst/>
          </a:prstGeom>
          <a:gradFill>
            <a:gsLst>
              <a:gs pos="100000">
                <a:srgbClr val="000000">
                  <a:alpha val="0"/>
                </a:srgbClr>
              </a:gs>
              <a:gs pos="0">
                <a:schemeClr val="tx1"/>
              </a:gs>
              <a:gs pos="36200">
                <a:srgbClr val="000000">
                  <a:alpha val="33000"/>
                </a:srgbClr>
              </a:gs>
              <a:gs pos="0">
                <a:srgbClr val="000000">
                  <a:alpha val="5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FBA429DA-4882-D48A-03D2-F5282899C197}"/>
              </a:ext>
            </a:extLst>
          </p:cNvPr>
          <p:cNvSpPr>
            <a:spLocks noGrp="1"/>
          </p:cNvSpPr>
          <p:nvPr>
            <p:ph type="title"/>
          </p:nvPr>
        </p:nvSpPr>
        <p:spPr>
          <a:xfrm>
            <a:off x="609600" y="663960"/>
            <a:ext cx="6302803" cy="1305518"/>
          </a:xfrm>
        </p:spPr>
        <p:txBody>
          <a:bodyPr vert="horz" lIns="91440" tIns="45720" rIns="91440" bIns="45720" rtlCol="0" anchor="t">
            <a:normAutofit/>
          </a:bodyPr>
          <a:lstStyle/>
          <a:p>
            <a:r>
              <a:rPr lang="en-US" sz="5400">
                <a:solidFill>
                  <a:srgbClr val="FFFFFF"/>
                </a:solidFill>
                <a:cs typeface="Posterama"/>
              </a:rPr>
              <a:t>METODE</a:t>
            </a:r>
          </a:p>
        </p:txBody>
      </p:sp>
      <p:sp>
        <p:nvSpPr>
          <p:cNvPr id="16" name="Rectangle 15">
            <a:extLst>
              <a:ext uri="{FF2B5EF4-FFF2-40B4-BE49-F238E27FC236}">
                <a16:creationId xmlns:a16="http://schemas.microsoft.com/office/drawing/2014/main" id="{8A00DF8D-2CBA-449E-B29E-B111149DF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2" y="4142197"/>
            <a:ext cx="12191999" cy="2715800"/>
          </a:xfrm>
          <a:prstGeom prst="rect">
            <a:avLst/>
          </a:prstGeom>
          <a:gradFill>
            <a:gsLst>
              <a:gs pos="100000">
                <a:srgbClr val="000000">
                  <a:alpha val="0"/>
                </a:srgbClr>
              </a:gs>
              <a:gs pos="0">
                <a:schemeClr val="tx1"/>
              </a:gs>
              <a:gs pos="55000">
                <a:srgbClr val="000000">
                  <a:alpha val="37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394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172C4F66-8A8A-6853-413F-6B9491DCC8AA}"/>
              </a:ext>
            </a:extLst>
          </p:cNvPr>
          <p:cNvSpPr>
            <a:spLocks noGrp="1"/>
          </p:cNvSpPr>
          <p:nvPr>
            <p:ph type="title"/>
          </p:nvPr>
        </p:nvSpPr>
        <p:spPr>
          <a:xfrm>
            <a:off x="609600" y="227105"/>
            <a:ext cx="10972800" cy="1325563"/>
          </a:xfrm>
        </p:spPr>
        <p:txBody>
          <a:bodyPr/>
          <a:lstStyle/>
          <a:p>
            <a:r>
              <a:rPr lang="id-ID">
                <a:cs typeface="Posterama"/>
              </a:rPr>
              <a:t>DATA</a:t>
            </a:r>
            <a:endParaRPr lang="id-ID"/>
          </a:p>
        </p:txBody>
      </p:sp>
      <p:pic>
        <p:nvPicPr>
          <p:cNvPr id="4" name="Picture 4">
            <a:extLst>
              <a:ext uri="{FF2B5EF4-FFF2-40B4-BE49-F238E27FC236}">
                <a16:creationId xmlns:a16="http://schemas.microsoft.com/office/drawing/2014/main" id="{6F6AAE5F-F1BC-E949-1D6A-77D380108781}"/>
              </a:ext>
            </a:extLst>
          </p:cNvPr>
          <p:cNvPicPr>
            <a:picLocks noGrp="1" noChangeAspect="1"/>
          </p:cNvPicPr>
          <p:nvPr>
            <p:ph idx="1"/>
          </p:nvPr>
        </p:nvPicPr>
        <p:blipFill>
          <a:blip r:embed="rId2"/>
          <a:stretch>
            <a:fillRect/>
          </a:stretch>
        </p:blipFill>
        <p:spPr>
          <a:xfrm>
            <a:off x="676275" y="1931834"/>
            <a:ext cx="10839450" cy="3781425"/>
          </a:xfrm>
          <a:ln w="28575">
            <a:solidFill>
              <a:schemeClr val="tx1"/>
            </a:solidFill>
          </a:ln>
        </p:spPr>
      </p:pic>
    </p:spTree>
    <p:extLst>
      <p:ext uri="{BB962C8B-B14F-4D97-AF65-F5344CB8AC3E}">
        <p14:creationId xmlns:p14="http://schemas.microsoft.com/office/powerpoint/2010/main" val="33471511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170DD91-77CF-D752-5603-8A46478EFF89}"/>
              </a:ext>
            </a:extLst>
          </p:cNvPr>
          <p:cNvSpPr>
            <a:spLocks noGrp="1"/>
          </p:cNvSpPr>
          <p:nvPr>
            <p:ph type="title"/>
          </p:nvPr>
        </p:nvSpPr>
        <p:spPr>
          <a:xfrm>
            <a:off x="609600" y="385256"/>
            <a:ext cx="10972800" cy="1023639"/>
          </a:xfrm>
          <a:ln w="28575">
            <a:solidFill>
              <a:schemeClr val="tx1"/>
            </a:solidFill>
          </a:ln>
        </p:spPr>
        <p:txBody>
          <a:bodyPr vert="horz" lIns="91440" tIns="45720" rIns="91440" bIns="45720" rtlCol="0" anchor="b">
            <a:noAutofit/>
          </a:bodyPr>
          <a:lstStyle/>
          <a:p>
            <a:pPr algn="just"/>
            <a:r>
              <a:rPr lang="id-ID" sz="1800">
                <a:cs typeface="Posterama"/>
              </a:rPr>
              <a:t>Data terdiri dari 1000 observasi dengan 39 variabel atau fitur. Fitur dengan tipe berupa </a:t>
            </a:r>
            <a:r>
              <a:rPr lang="id-ID" sz="1800" i="1" err="1">
                <a:cs typeface="Posterama"/>
              </a:rPr>
              <a:t>object</a:t>
            </a:r>
            <a:r>
              <a:rPr lang="id-ID" sz="1800">
                <a:cs typeface="Posterama"/>
              </a:rPr>
              <a:t> menyatakan data </a:t>
            </a:r>
            <a:r>
              <a:rPr lang="id-ID" sz="1800" err="1">
                <a:cs typeface="Posterama"/>
              </a:rPr>
              <a:t>kategorik</a:t>
            </a:r>
            <a:r>
              <a:rPr lang="id-ID" sz="1800">
                <a:cs typeface="Posterama"/>
              </a:rPr>
              <a:t>, fitur dengan tipe </a:t>
            </a:r>
            <a:r>
              <a:rPr lang="id-ID" sz="1800" i="1">
                <a:cs typeface="Posterama"/>
              </a:rPr>
              <a:t>integer</a:t>
            </a:r>
            <a:r>
              <a:rPr lang="id-ID" sz="1800">
                <a:cs typeface="Posterama"/>
              </a:rPr>
              <a:t> menyatakan data numerik berupa bilangan bulat, dan fitur dengan tipe </a:t>
            </a:r>
            <a:r>
              <a:rPr lang="id-ID" sz="1800" i="1" err="1">
                <a:cs typeface="Posterama"/>
              </a:rPr>
              <a:t>float</a:t>
            </a:r>
            <a:r>
              <a:rPr lang="id-ID" sz="1800">
                <a:cs typeface="Posterama"/>
              </a:rPr>
              <a:t> menyatakan data numerik berupa bilangan real.</a:t>
            </a:r>
            <a:endParaRPr lang="id-ID"/>
          </a:p>
        </p:txBody>
      </p:sp>
      <p:pic>
        <p:nvPicPr>
          <p:cNvPr id="3" name="Gambar 3" descr="Sebuah gambar berisi meja&#10;&#10;Deskripsi dibuat secara otomatis">
            <a:extLst>
              <a:ext uri="{FF2B5EF4-FFF2-40B4-BE49-F238E27FC236}">
                <a16:creationId xmlns:a16="http://schemas.microsoft.com/office/drawing/2014/main" id="{BF49652E-1E67-A3B9-6EFD-E962D6584666}"/>
              </a:ext>
            </a:extLst>
          </p:cNvPr>
          <p:cNvPicPr>
            <a:picLocks noChangeAspect="1"/>
          </p:cNvPicPr>
          <p:nvPr/>
        </p:nvPicPr>
        <p:blipFill>
          <a:blip r:embed="rId2"/>
          <a:stretch>
            <a:fillRect/>
          </a:stretch>
        </p:blipFill>
        <p:spPr>
          <a:xfrm>
            <a:off x="1417608" y="1520934"/>
            <a:ext cx="9658708" cy="5239488"/>
          </a:xfrm>
          <a:prstGeom prst="rect">
            <a:avLst/>
          </a:prstGeom>
          <a:ln w="28575">
            <a:solidFill>
              <a:schemeClr val="tx1"/>
            </a:solidFill>
          </a:ln>
        </p:spPr>
      </p:pic>
    </p:spTree>
    <p:extLst>
      <p:ext uri="{BB962C8B-B14F-4D97-AF65-F5344CB8AC3E}">
        <p14:creationId xmlns:p14="http://schemas.microsoft.com/office/powerpoint/2010/main" val="26644586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8B116D39-79DE-A94E-442A-503451CF65AD}"/>
              </a:ext>
            </a:extLst>
          </p:cNvPr>
          <p:cNvSpPr>
            <a:spLocks noGrp="1"/>
          </p:cNvSpPr>
          <p:nvPr>
            <p:ph type="title"/>
          </p:nvPr>
        </p:nvSpPr>
        <p:spPr>
          <a:xfrm>
            <a:off x="609600" y="572161"/>
            <a:ext cx="10972800" cy="966131"/>
          </a:xfrm>
          <a:ln w="28575">
            <a:solidFill>
              <a:schemeClr val="tx1"/>
            </a:solidFill>
          </a:ln>
        </p:spPr>
        <p:txBody>
          <a:bodyPr vert="horz" lIns="91440" tIns="45720" rIns="91440" bIns="45720" rtlCol="0" anchor="b">
            <a:noAutofit/>
          </a:bodyPr>
          <a:lstStyle/>
          <a:p>
            <a:pPr algn="just"/>
            <a:r>
              <a:rPr lang="id-ID" sz="2000">
                <a:ea typeface="+mj-lt"/>
                <a:cs typeface="+mj-lt"/>
              </a:rPr>
              <a:t>Komposisi kelas "</a:t>
            </a:r>
            <a:r>
              <a:rPr lang="id-ID" sz="2000" err="1">
                <a:ea typeface="+mj-lt"/>
                <a:cs typeface="+mj-lt"/>
              </a:rPr>
              <a:t>no</a:t>
            </a:r>
            <a:r>
              <a:rPr lang="id-ID" sz="2000">
                <a:ea typeface="+mj-lt"/>
                <a:cs typeface="+mj-lt"/>
              </a:rPr>
              <a:t>" pada </a:t>
            </a:r>
            <a:r>
              <a:rPr lang="id-ID" sz="2000" err="1">
                <a:ea typeface="+mj-lt"/>
                <a:cs typeface="+mj-lt"/>
              </a:rPr>
              <a:t>dataset</a:t>
            </a:r>
            <a:r>
              <a:rPr lang="id-ID" sz="2000">
                <a:ea typeface="+mj-lt"/>
                <a:cs typeface="+mj-lt"/>
              </a:rPr>
              <a:t> ini mencapai 75,% dan kelas "</a:t>
            </a:r>
            <a:r>
              <a:rPr lang="id-ID" sz="2000" err="1">
                <a:ea typeface="+mj-lt"/>
                <a:cs typeface="+mj-lt"/>
              </a:rPr>
              <a:t>yes</a:t>
            </a:r>
            <a:r>
              <a:rPr lang="id-ID" sz="2000">
                <a:ea typeface="+mj-lt"/>
                <a:cs typeface="+mj-lt"/>
              </a:rPr>
              <a:t>" hanya 24.7%. Model yang dilatih dengan komposisi yang </a:t>
            </a:r>
            <a:r>
              <a:rPr lang="id-ID" sz="2000" i="1" err="1">
                <a:ea typeface="+mj-lt"/>
                <a:cs typeface="+mj-lt"/>
              </a:rPr>
              <a:t>imbalance</a:t>
            </a:r>
            <a:r>
              <a:rPr lang="id-ID" sz="2000">
                <a:ea typeface="+mj-lt"/>
                <a:cs typeface="+mj-lt"/>
              </a:rPr>
              <a:t> ini rentan terhadap bias. Sehingga penggunaan </a:t>
            </a:r>
            <a:r>
              <a:rPr lang="id-ID" sz="2000" i="1" err="1">
                <a:ea typeface="+mj-lt"/>
                <a:cs typeface="+mj-lt"/>
              </a:rPr>
              <a:t>imbalance-XGBoost</a:t>
            </a:r>
            <a:r>
              <a:rPr lang="id-ID" sz="2000" i="1">
                <a:ea typeface="+mj-lt"/>
                <a:cs typeface="+mj-lt"/>
              </a:rPr>
              <a:t> diharapkan dapat menangani permasalahan ini.</a:t>
            </a:r>
            <a:endParaRPr lang="id-ID" sz="2000">
              <a:ea typeface="+mj-lt"/>
              <a:cs typeface="+mj-lt"/>
            </a:endParaRPr>
          </a:p>
        </p:txBody>
      </p:sp>
      <p:pic>
        <p:nvPicPr>
          <p:cNvPr id="3" name="Gambar 3">
            <a:extLst>
              <a:ext uri="{FF2B5EF4-FFF2-40B4-BE49-F238E27FC236}">
                <a16:creationId xmlns:a16="http://schemas.microsoft.com/office/drawing/2014/main" id="{208FCC61-3227-4BC5-4311-C0BEC904B9B4}"/>
              </a:ext>
            </a:extLst>
          </p:cNvPr>
          <p:cNvPicPr>
            <a:picLocks noChangeAspect="1"/>
          </p:cNvPicPr>
          <p:nvPr/>
        </p:nvPicPr>
        <p:blipFill>
          <a:blip r:embed="rId2"/>
          <a:stretch>
            <a:fillRect/>
          </a:stretch>
        </p:blipFill>
        <p:spPr>
          <a:xfrm>
            <a:off x="2740325" y="1890382"/>
            <a:ext cx="6725727" cy="4687500"/>
          </a:xfrm>
          <a:prstGeom prst="rect">
            <a:avLst/>
          </a:prstGeom>
          <a:ln w="28575">
            <a:solidFill>
              <a:schemeClr val="tx1"/>
            </a:solidFill>
          </a:ln>
        </p:spPr>
      </p:pic>
    </p:spTree>
    <p:extLst>
      <p:ext uri="{BB962C8B-B14F-4D97-AF65-F5344CB8AC3E}">
        <p14:creationId xmlns:p14="http://schemas.microsoft.com/office/powerpoint/2010/main" val="36469937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1FFE435-0754-492D-B815-BD114217D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7EF79062-B5BB-45DF-810C-95A324A9D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2140699"/>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BE2B4099-38FF-319E-C798-C421A38D0371}"/>
              </a:ext>
            </a:extLst>
          </p:cNvPr>
          <p:cNvSpPr>
            <a:spLocks noGrp="1"/>
          </p:cNvSpPr>
          <p:nvPr>
            <p:ph type="title"/>
          </p:nvPr>
        </p:nvSpPr>
        <p:spPr>
          <a:xfrm>
            <a:off x="609600" y="669856"/>
            <a:ext cx="6658405" cy="1451174"/>
          </a:xfrm>
        </p:spPr>
        <p:txBody>
          <a:bodyPr vert="horz" lIns="91440" tIns="45720" rIns="91440" bIns="45720" rtlCol="0" anchor="ctr">
            <a:normAutofit/>
          </a:bodyPr>
          <a:lstStyle/>
          <a:p>
            <a:pPr>
              <a:lnSpc>
                <a:spcPct val="90000"/>
              </a:lnSpc>
            </a:pPr>
            <a:r>
              <a:rPr lang="en-US" sz="4600"/>
              <a:t>DISTRIBUSI DARI SETIAP FITUR NUMERIK</a:t>
            </a:r>
          </a:p>
        </p:txBody>
      </p:sp>
      <p:pic>
        <p:nvPicPr>
          <p:cNvPr id="3" name="Gambar 5">
            <a:extLst>
              <a:ext uri="{FF2B5EF4-FFF2-40B4-BE49-F238E27FC236}">
                <a16:creationId xmlns:a16="http://schemas.microsoft.com/office/drawing/2014/main" id="{860D0C47-F0E4-61D0-216C-F8CE03A91B02}"/>
              </a:ext>
            </a:extLst>
          </p:cNvPr>
          <p:cNvPicPr>
            <a:picLocks noChangeAspect="1"/>
          </p:cNvPicPr>
          <p:nvPr/>
        </p:nvPicPr>
        <p:blipFill>
          <a:blip r:embed="rId2"/>
          <a:stretch>
            <a:fillRect/>
          </a:stretch>
        </p:blipFill>
        <p:spPr>
          <a:xfrm>
            <a:off x="1302589" y="2314156"/>
            <a:ext cx="9601199" cy="3724932"/>
          </a:xfrm>
          <a:prstGeom prst="rect">
            <a:avLst/>
          </a:prstGeom>
        </p:spPr>
      </p:pic>
    </p:spTree>
    <p:extLst>
      <p:ext uri="{BB962C8B-B14F-4D97-AF65-F5344CB8AC3E}">
        <p14:creationId xmlns:p14="http://schemas.microsoft.com/office/powerpoint/2010/main" val="13664391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ambar 7">
            <a:extLst>
              <a:ext uri="{FF2B5EF4-FFF2-40B4-BE49-F238E27FC236}">
                <a16:creationId xmlns:a16="http://schemas.microsoft.com/office/drawing/2014/main" id="{33233E51-E579-069C-D7B6-3304594723BE}"/>
              </a:ext>
            </a:extLst>
          </p:cNvPr>
          <p:cNvPicPr>
            <a:picLocks noGrp="1" noChangeAspect="1"/>
          </p:cNvPicPr>
          <p:nvPr>
            <p:ph idx="1"/>
          </p:nvPr>
        </p:nvPicPr>
        <p:blipFill>
          <a:blip r:embed="rId2"/>
          <a:stretch>
            <a:fillRect/>
          </a:stretch>
        </p:blipFill>
        <p:spPr>
          <a:xfrm>
            <a:off x="690562" y="1151413"/>
            <a:ext cx="10810875" cy="4982833"/>
          </a:xfrm>
        </p:spPr>
      </p:pic>
    </p:spTree>
    <p:extLst>
      <p:ext uri="{BB962C8B-B14F-4D97-AF65-F5344CB8AC3E}">
        <p14:creationId xmlns:p14="http://schemas.microsoft.com/office/powerpoint/2010/main" val="14780552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FE7FF665-CBA0-B9E9-99C4-4F344F87328C}"/>
              </a:ext>
            </a:extLst>
          </p:cNvPr>
          <p:cNvSpPr>
            <a:spLocks noGrp="1"/>
          </p:cNvSpPr>
          <p:nvPr>
            <p:ph type="title"/>
          </p:nvPr>
        </p:nvSpPr>
        <p:spPr/>
        <p:txBody>
          <a:bodyPr/>
          <a:lstStyle/>
          <a:p>
            <a:endParaRPr lang="id-ID"/>
          </a:p>
        </p:txBody>
      </p:sp>
      <p:pic>
        <p:nvPicPr>
          <p:cNvPr id="4" name="Gambar 4">
            <a:extLst>
              <a:ext uri="{FF2B5EF4-FFF2-40B4-BE49-F238E27FC236}">
                <a16:creationId xmlns:a16="http://schemas.microsoft.com/office/drawing/2014/main" id="{5EA2D400-0157-45A2-0B21-C4BEBA9BB0F5}"/>
              </a:ext>
            </a:extLst>
          </p:cNvPr>
          <p:cNvPicPr>
            <a:picLocks noChangeAspect="1"/>
          </p:cNvPicPr>
          <p:nvPr/>
        </p:nvPicPr>
        <p:blipFill>
          <a:blip r:embed="rId2"/>
          <a:stretch>
            <a:fillRect/>
          </a:stretch>
        </p:blipFill>
        <p:spPr>
          <a:xfrm>
            <a:off x="368062" y="905480"/>
            <a:ext cx="3950897" cy="1999038"/>
          </a:xfrm>
          <a:prstGeom prst="rect">
            <a:avLst/>
          </a:prstGeom>
        </p:spPr>
      </p:pic>
      <p:pic>
        <p:nvPicPr>
          <p:cNvPr id="5" name="Gambar 5">
            <a:extLst>
              <a:ext uri="{FF2B5EF4-FFF2-40B4-BE49-F238E27FC236}">
                <a16:creationId xmlns:a16="http://schemas.microsoft.com/office/drawing/2014/main" id="{A87FA264-816E-0920-15CA-622C579C375C}"/>
              </a:ext>
            </a:extLst>
          </p:cNvPr>
          <p:cNvPicPr>
            <a:picLocks noChangeAspect="1"/>
          </p:cNvPicPr>
          <p:nvPr/>
        </p:nvPicPr>
        <p:blipFill>
          <a:blip r:embed="rId3"/>
          <a:stretch>
            <a:fillRect/>
          </a:stretch>
        </p:blipFill>
        <p:spPr>
          <a:xfrm>
            <a:off x="4508740" y="883828"/>
            <a:ext cx="3562709" cy="1984831"/>
          </a:xfrm>
          <a:prstGeom prst="rect">
            <a:avLst/>
          </a:prstGeom>
        </p:spPr>
      </p:pic>
      <p:pic>
        <p:nvPicPr>
          <p:cNvPr id="6" name="Gambar 6">
            <a:extLst>
              <a:ext uri="{FF2B5EF4-FFF2-40B4-BE49-F238E27FC236}">
                <a16:creationId xmlns:a16="http://schemas.microsoft.com/office/drawing/2014/main" id="{F7E0CFBF-9E16-B219-E199-9AC1D4243D84}"/>
              </a:ext>
            </a:extLst>
          </p:cNvPr>
          <p:cNvPicPr>
            <a:picLocks noChangeAspect="1"/>
          </p:cNvPicPr>
          <p:nvPr/>
        </p:nvPicPr>
        <p:blipFill>
          <a:blip r:embed="rId4"/>
          <a:stretch>
            <a:fillRect/>
          </a:stretch>
        </p:blipFill>
        <p:spPr>
          <a:xfrm>
            <a:off x="8261231" y="910545"/>
            <a:ext cx="3648973" cy="1988909"/>
          </a:xfrm>
          <a:prstGeom prst="rect">
            <a:avLst/>
          </a:prstGeom>
        </p:spPr>
      </p:pic>
      <p:pic>
        <p:nvPicPr>
          <p:cNvPr id="7" name="Gambar 7">
            <a:extLst>
              <a:ext uri="{FF2B5EF4-FFF2-40B4-BE49-F238E27FC236}">
                <a16:creationId xmlns:a16="http://schemas.microsoft.com/office/drawing/2014/main" id="{C6B7543A-10E5-CD21-40DE-1C1B8D6EE469}"/>
              </a:ext>
            </a:extLst>
          </p:cNvPr>
          <p:cNvPicPr>
            <a:picLocks noChangeAspect="1"/>
          </p:cNvPicPr>
          <p:nvPr/>
        </p:nvPicPr>
        <p:blipFill>
          <a:blip r:embed="rId5"/>
          <a:stretch>
            <a:fillRect/>
          </a:stretch>
        </p:blipFill>
        <p:spPr>
          <a:xfrm>
            <a:off x="368061" y="3457904"/>
            <a:ext cx="3950897" cy="2113173"/>
          </a:xfrm>
          <a:prstGeom prst="rect">
            <a:avLst/>
          </a:prstGeom>
        </p:spPr>
      </p:pic>
      <p:pic>
        <p:nvPicPr>
          <p:cNvPr id="8" name="Gambar 8">
            <a:extLst>
              <a:ext uri="{FF2B5EF4-FFF2-40B4-BE49-F238E27FC236}">
                <a16:creationId xmlns:a16="http://schemas.microsoft.com/office/drawing/2014/main" id="{981BC5BD-1006-5690-B7F1-B100CB29670C}"/>
              </a:ext>
            </a:extLst>
          </p:cNvPr>
          <p:cNvPicPr>
            <a:picLocks noChangeAspect="1"/>
          </p:cNvPicPr>
          <p:nvPr/>
        </p:nvPicPr>
        <p:blipFill>
          <a:blip r:embed="rId6"/>
          <a:stretch>
            <a:fillRect/>
          </a:stretch>
        </p:blipFill>
        <p:spPr>
          <a:xfrm>
            <a:off x="4508739" y="3461937"/>
            <a:ext cx="3562709" cy="2234503"/>
          </a:xfrm>
          <a:prstGeom prst="rect">
            <a:avLst/>
          </a:prstGeom>
        </p:spPr>
      </p:pic>
      <p:pic>
        <p:nvPicPr>
          <p:cNvPr id="9" name="Gambar 9">
            <a:extLst>
              <a:ext uri="{FF2B5EF4-FFF2-40B4-BE49-F238E27FC236}">
                <a16:creationId xmlns:a16="http://schemas.microsoft.com/office/drawing/2014/main" id="{09ED2200-B23C-70F9-C5A4-97EEF7596299}"/>
              </a:ext>
            </a:extLst>
          </p:cNvPr>
          <p:cNvPicPr>
            <a:picLocks noChangeAspect="1"/>
          </p:cNvPicPr>
          <p:nvPr/>
        </p:nvPicPr>
        <p:blipFill>
          <a:blip r:embed="rId7"/>
          <a:stretch>
            <a:fillRect/>
          </a:stretch>
        </p:blipFill>
        <p:spPr>
          <a:xfrm>
            <a:off x="8261230" y="3432695"/>
            <a:ext cx="3648973" cy="2350498"/>
          </a:xfrm>
          <a:prstGeom prst="rect">
            <a:avLst/>
          </a:prstGeom>
        </p:spPr>
      </p:pic>
    </p:spTree>
    <p:extLst>
      <p:ext uri="{BB962C8B-B14F-4D97-AF65-F5344CB8AC3E}">
        <p14:creationId xmlns:p14="http://schemas.microsoft.com/office/powerpoint/2010/main" val="30489803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51BDE278-1C36-6613-DF54-F2E01C1CC0D3}"/>
              </a:ext>
            </a:extLst>
          </p:cNvPr>
          <p:cNvSpPr>
            <a:spLocks noGrp="1"/>
          </p:cNvSpPr>
          <p:nvPr>
            <p:ph type="title"/>
          </p:nvPr>
        </p:nvSpPr>
        <p:spPr/>
        <p:txBody>
          <a:bodyPr/>
          <a:lstStyle/>
          <a:p>
            <a:endParaRPr lang="id-ID"/>
          </a:p>
        </p:txBody>
      </p:sp>
      <p:pic>
        <p:nvPicPr>
          <p:cNvPr id="3" name="Gambar 3">
            <a:extLst>
              <a:ext uri="{FF2B5EF4-FFF2-40B4-BE49-F238E27FC236}">
                <a16:creationId xmlns:a16="http://schemas.microsoft.com/office/drawing/2014/main" id="{7E41B293-EB89-EBB2-0572-6B734FA72DE1}"/>
              </a:ext>
            </a:extLst>
          </p:cNvPr>
          <p:cNvPicPr>
            <a:picLocks noChangeAspect="1"/>
          </p:cNvPicPr>
          <p:nvPr/>
        </p:nvPicPr>
        <p:blipFill>
          <a:blip r:embed="rId2"/>
          <a:stretch>
            <a:fillRect/>
          </a:stretch>
        </p:blipFill>
        <p:spPr>
          <a:xfrm>
            <a:off x="396815" y="861259"/>
            <a:ext cx="3648973" cy="2288764"/>
          </a:xfrm>
          <a:prstGeom prst="rect">
            <a:avLst/>
          </a:prstGeom>
        </p:spPr>
      </p:pic>
      <p:pic>
        <p:nvPicPr>
          <p:cNvPr id="4" name="Gambar 4">
            <a:extLst>
              <a:ext uri="{FF2B5EF4-FFF2-40B4-BE49-F238E27FC236}">
                <a16:creationId xmlns:a16="http://schemas.microsoft.com/office/drawing/2014/main" id="{74B812CB-4A5F-55C7-53D8-4A57B599DF25}"/>
              </a:ext>
            </a:extLst>
          </p:cNvPr>
          <p:cNvPicPr>
            <a:picLocks noChangeAspect="1"/>
          </p:cNvPicPr>
          <p:nvPr/>
        </p:nvPicPr>
        <p:blipFill>
          <a:blip r:embed="rId3"/>
          <a:stretch>
            <a:fillRect/>
          </a:stretch>
        </p:blipFill>
        <p:spPr>
          <a:xfrm>
            <a:off x="4364966" y="856171"/>
            <a:ext cx="3289539" cy="2068902"/>
          </a:xfrm>
          <a:prstGeom prst="rect">
            <a:avLst/>
          </a:prstGeom>
        </p:spPr>
      </p:pic>
      <p:pic>
        <p:nvPicPr>
          <p:cNvPr id="5" name="Gambar 5">
            <a:extLst>
              <a:ext uri="{FF2B5EF4-FFF2-40B4-BE49-F238E27FC236}">
                <a16:creationId xmlns:a16="http://schemas.microsoft.com/office/drawing/2014/main" id="{EE04845E-744F-16E8-00B6-87DC66CE3A0B}"/>
              </a:ext>
            </a:extLst>
          </p:cNvPr>
          <p:cNvPicPr>
            <a:picLocks noChangeAspect="1"/>
          </p:cNvPicPr>
          <p:nvPr/>
        </p:nvPicPr>
        <p:blipFill>
          <a:blip r:embed="rId4"/>
          <a:stretch>
            <a:fillRect/>
          </a:stretch>
        </p:blipFill>
        <p:spPr>
          <a:xfrm>
            <a:off x="7959306" y="857190"/>
            <a:ext cx="3922142" cy="2066865"/>
          </a:xfrm>
          <a:prstGeom prst="rect">
            <a:avLst/>
          </a:prstGeom>
        </p:spPr>
      </p:pic>
      <p:pic>
        <p:nvPicPr>
          <p:cNvPr id="6" name="Gambar 6">
            <a:extLst>
              <a:ext uri="{FF2B5EF4-FFF2-40B4-BE49-F238E27FC236}">
                <a16:creationId xmlns:a16="http://schemas.microsoft.com/office/drawing/2014/main" id="{507152D9-BE10-2285-DEBB-53BC618D8661}"/>
              </a:ext>
            </a:extLst>
          </p:cNvPr>
          <p:cNvPicPr>
            <a:picLocks noChangeAspect="1"/>
          </p:cNvPicPr>
          <p:nvPr/>
        </p:nvPicPr>
        <p:blipFill>
          <a:blip r:embed="rId5"/>
          <a:stretch>
            <a:fillRect/>
          </a:stretch>
        </p:blipFill>
        <p:spPr>
          <a:xfrm>
            <a:off x="396816" y="3596480"/>
            <a:ext cx="3648973" cy="2152322"/>
          </a:xfrm>
          <a:prstGeom prst="rect">
            <a:avLst/>
          </a:prstGeom>
        </p:spPr>
      </p:pic>
      <p:pic>
        <p:nvPicPr>
          <p:cNvPr id="7" name="Gambar 7">
            <a:extLst>
              <a:ext uri="{FF2B5EF4-FFF2-40B4-BE49-F238E27FC236}">
                <a16:creationId xmlns:a16="http://schemas.microsoft.com/office/drawing/2014/main" id="{BFFC8553-2603-9AC1-E93B-518C2B9FEE95}"/>
              </a:ext>
            </a:extLst>
          </p:cNvPr>
          <p:cNvPicPr>
            <a:picLocks noChangeAspect="1"/>
          </p:cNvPicPr>
          <p:nvPr/>
        </p:nvPicPr>
        <p:blipFill>
          <a:blip r:embed="rId6"/>
          <a:stretch>
            <a:fillRect/>
          </a:stretch>
        </p:blipFill>
        <p:spPr>
          <a:xfrm>
            <a:off x="4364966" y="3596571"/>
            <a:ext cx="3289539" cy="2152142"/>
          </a:xfrm>
          <a:prstGeom prst="rect">
            <a:avLst/>
          </a:prstGeom>
        </p:spPr>
      </p:pic>
      <p:pic>
        <p:nvPicPr>
          <p:cNvPr id="8" name="Gambar 8">
            <a:extLst>
              <a:ext uri="{FF2B5EF4-FFF2-40B4-BE49-F238E27FC236}">
                <a16:creationId xmlns:a16="http://schemas.microsoft.com/office/drawing/2014/main" id="{D9636EAC-3AAF-564A-F943-59FFC3AADEE5}"/>
              </a:ext>
            </a:extLst>
          </p:cNvPr>
          <p:cNvPicPr>
            <a:picLocks noChangeAspect="1"/>
          </p:cNvPicPr>
          <p:nvPr/>
        </p:nvPicPr>
        <p:blipFill>
          <a:blip r:embed="rId7"/>
          <a:stretch>
            <a:fillRect/>
          </a:stretch>
        </p:blipFill>
        <p:spPr>
          <a:xfrm>
            <a:off x="7959305" y="3600689"/>
            <a:ext cx="3922143" cy="2143905"/>
          </a:xfrm>
          <a:prstGeom prst="rect">
            <a:avLst/>
          </a:prstGeom>
        </p:spPr>
      </p:pic>
    </p:spTree>
    <p:extLst>
      <p:ext uri="{BB962C8B-B14F-4D97-AF65-F5344CB8AC3E}">
        <p14:creationId xmlns:p14="http://schemas.microsoft.com/office/powerpoint/2010/main" val="29857851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8AA98034-D539-1585-51C7-8E31F48BA519}"/>
              </a:ext>
            </a:extLst>
          </p:cNvPr>
          <p:cNvSpPr>
            <a:spLocks noGrp="1"/>
          </p:cNvSpPr>
          <p:nvPr>
            <p:ph type="title"/>
          </p:nvPr>
        </p:nvSpPr>
        <p:spPr/>
        <p:txBody>
          <a:bodyPr/>
          <a:lstStyle/>
          <a:p>
            <a:endParaRPr lang="id-ID"/>
          </a:p>
        </p:txBody>
      </p:sp>
      <p:pic>
        <p:nvPicPr>
          <p:cNvPr id="3" name="Gambar 3">
            <a:extLst>
              <a:ext uri="{FF2B5EF4-FFF2-40B4-BE49-F238E27FC236}">
                <a16:creationId xmlns:a16="http://schemas.microsoft.com/office/drawing/2014/main" id="{B2772F54-A1C5-0462-2E45-AC5A193BEB18}"/>
              </a:ext>
            </a:extLst>
          </p:cNvPr>
          <p:cNvPicPr>
            <a:picLocks noChangeAspect="1"/>
          </p:cNvPicPr>
          <p:nvPr/>
        </p:nvPicPr>
        <p:blipFill>
          <a:blip r:embed="rId2"/>
          <a:stretch>
            <a:fillRect/>
          </a:stretch>
        </p:blipFill>
        <p:spPr>
          <a:xfrm>
            <a:off x="396815" y="818402"/>
            <a:ext cx="3548332" cy="2489497"/>
          </a:xfrm>
          <a:prstGeom prst="rect">
            <a:avLst/>
          </a:prstGeom>
        </p:spPr>
      </p:pic>
      <p:pic>
        <p:nvPicPr>
          <p:cNvPr id="4" name="Gambar 4">
            <a:extLst>
              <a:ext uri="{FF2B5EF4-FFF2-40B4-BE49-F238E27FC236}">
                <a16:creationId xmlns:a16="http://schemas.microsoft.com/office/drawing/2014/main" id="{F57F79CC-4C15-108B-2E1A-9EA285E8225A}"/>
              </a:ext>
            </a:extLst>
          </p:cNvPr>
          <p:cNvPicPr>
            <a:picLocks noChangeAspect="1"/>
          </p:cNvPicPr>
          <p:nvPr/>
        </p:nvPicPr>
        <p:blipFill>
          <a:blip r:embed="rId3"/>
          <a:stretch>
            <a:fillRect/>
          </a:stretch>
        </p:blipFill>
        <p:spPr>
          <a:xfrm>
            <a:off x="4048664" y="825249"/>
            <a:ext cx="3879011" cy="2360784"/>
          </a:xfrm>
          <a:prstGeom prst="rect">
            <a:avLst/>
          </a:prstGeom>
        </p:spPr>
      </p:pic>
      <p:pic>
        <p:nvPicPr>
          <p:cNvPr id="5" name="Gambar 5">
            <a:extLst>
              <a:ext uri="{FF2B5EF4-FFF2-40B4-BE49-F238E27FC236}">
                <a16:creationId xmlns:a16="http://schemas.microsoft.com/office/drawing/2014/main" id="{BEA6511A-75F9-12F5-6AF7-D8869F7DF406}"/>
              </a:ext>
            </a:extLst>
          </p:cNvPr>
          <p:cNvPicPr>
            <a:picLocks noChangeAspect="1"/>
          </p:cNvPicPr>
          <p:nvPr/>
        </p:nvPicPr>
        <p:blipFill>
          <a:blip r:embed="rId4"/>
          <a:stretch>
            <a:fillRect/>
          </a:stretch>
        </p:blipFill>
        <p:spPr>
          <a:xfrm>
            <a:off x="8074324" y="825476"/>
            <a:ext cx="3879011" cy="2360330"/>
          </a:xfrm>
          <a:prstGeom prst="rect">
            <a:avLst/>
          </a:prstGeom>
        </p:spPr>
      </p:pic>
      <p:pic>
        <p:nvPicPr>
          <p:cNvPr id="6" name="Gambar 6">
            <a:extLst>
              <a:ext uri="{FF2B5EF4-FFF2-40B4-BE49-F238E27FC236}">
                <a16:creationId xmlns:a16="http://schemas.microsoft.com/office/drawing/2014/main" id="{43308A93-CA9F-BD7D-C8A3-2DF2AB3A3479}"/>
              </a:ext>
            </a:extLst>
          </p:cNvPr>
          <p:cNvPicPr>
            <a:picLocks noChangeAspect="1"/>
          </p:cNvPicPr>
          <p:nvPr/>
        </p:nvPicPr>
        <p:blipFill>
          <a:blip r:embed="rId5"/>
          <a:stretch>
            <a:fillRect/>
          </a:stretch>
        </p:blipFill>
        <p:spPr>
          <a:xfrm>
            <a:off x="1547003" y="3732649"/>
            <a:ext cx="4209690" cy="2239416"/>
          </a:xfrm>
          <a:prstGeom prst="rect">
            <a:avLst/>
          </a:prstGeom>
        </p:spPr>
      </p:pic>
      <p:pic>
        <p:nvPicPr>
          <p:cNvPr id="7" name="Gambar 7">
            <a:extLst>
              <a:ext uri="{FF2B5EF4-FFF2-40B4-BE49-F238E27FC236}">
                <a16:creationId xmlns:a16="http://schemas.microsoft.com/office/drawing/2014/main" id="{7D2DDF14-9BCC-1CDA-4655-61A21BB080BA}"/>
              </a:ext>
            </a:extLst>
          </p:cNvPr>
          <p:cNvPicPr>
            <a:picLocks noChangeAspect="1"/>
          </p:cNvPicPr>
          <p:nvPr/>
        </p:nvPicPr>
        <p:blipFill>
          <a:blip r:embed="rId6"/>
          <a:stretch>
            <a:fillRect/>
          </a:stretch>
        </p:blipFill>
        <p:spPr>
          <a:xfrm>
            <a:off x="6550324" y="3727898"/>
            <a:ext cx="3994030" cy="2105147"/>
          </a:xfrm>
          <a:prstGeom prst="rect">
            <a:avLst/>
          </a:prstGeom>
        </p:spPr>
      </p:pic>
    </p:spTree>
    <p:extLst>
      <p:ext uri="{BB962C8B-B14F-4D97-AF65-F5344CB8AC3E}">
        <p14:creationId xmlns:p14="http://schemas.microsoft.com/office/powerpoint/2010/main" val="31447449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CBFE150-86B0-A743-966E-F13D3753EB8D}"/>
              </a:ext>
            </a:extLst>
          </p:cNvPr>
          <p:cNvSpPr>
            <a:spLocks noGrp="1"/>
          </p:cNvSpPr>
          <p:nvPr>
            <p:ph type="title"/>
          </p:nvPr>
        </p:nvSpPr>
        <p:spPr/>
        <p:txBody>
          <a:bodyPr/>
          <a:lstStyle/>
          <a:p>
            <a:endParaRPr lang="id-ID"/>
          </a:p>
        </p:txBody>
      </p:sp>
      <p:pic>
        <p:nvPicPr>
          <p:cNvPr id="3" name="Gambar 3">
            <a:extLst>
              <a:ext uri="{FF2B5EF4-FFF2-40B4-BE49-F238E27FC236}">
                <a16:creationId xmlns:a16="http://schemas.microsoft.com/office/drawing/2014/main" id="{0B653870-3BAE-AE8E-54FA-D8CC0988070E}"/>
              </a:ext>
            </a:extLst>
          </p:cNvPr>
          <p:cNvPicPr>
            <a:picLocks noChangeAspect="1"/>
          </p:cNvPicPr>
          <p:nvPr/>
        </p:nvPicPr>
        <p:blipFill>
          <a:blip r:embed="rId2"/>
          <a:stretch>
            <a:fillRect/>
          </a:stretch>
        </p:blipFill>
        <p:spPr>
          <a:xfrm>
            <a:off x="1417608" y="435483"/>
            <a:ext cx="4267200" cy="2248921"/>
          </a:xfrm>
          <a:prstGeom prst="rect">
            <a:avLst/>
          </a:prstGeom>
        </p:spPr>
      </p:pic>
      <p:pic>
        <p:nvPicPr>
          <p:cNvPr id="4" name="Gambar 4">
            <a:extLst>
              <a:ext uri="{FF2B5EF4-FFF2-40B4-BE49-F238E27FC236}">
                <a16:creationId xmlns:a16="http://schemas.microsoft.com/office/drawing/2014/main" id="{3FA2CD82-E1BA-1761-7630-2599DF06A4D8}"/>
              </a:ext>
            </a:extLst>
          </p:cNvPr>
          <p:cNvPicPr>
            <a:picLocks noChangeAspect="1"/>
          </p:cNvPicPr>
          <p:nvPr/>
        </p:nvPicPr>
        <p:blipFill>
          <a:blip r:embed="rId3"/>
          <a:stretch>
            <a:fillRect/>
          </a:stretch>
        </p:blipFill>
        <p:spPr>
          <a:xfrm>
            <a:off x="6219645" y="430223"/>
            <a:ext cx="4267200" cy="2259442"/>
          </a:xfrm>
          <a:prstGeom prst="rect">
            <a:avLst/>
          </a:prstGeom>
        </p:spPr>
      </p:pic>
      <p:pic>
        <p:nvPicPr>
          <p:cNvPr id="5" name="Gambar 5">
            <a:extLst>
              <a:ext uri="{FF2B5EF4-FFF2-40B4-BE49-F238E27FC236}">
                <a16:creationId xmlns:a16="http://schemas.microsoft.com/office/drawing/2014/main" id="{879ABA4C-7795-D03D-6851-46DE290107F8}"/>
              </a:ext>
            </a:extLst>
          </p:cNvPr>
          <p:cNvPicPr>
            <a:picLocks noChangeAspect="1"/>
          </p:cNvPicPr>
          <p:nvPr/>
        </p:nvPicPr>
        <p:blipFill>
          <a:blip r:embed="rId4"/>
          <a:stretch>
            <a:fillRect/>
          </a:stretch>
        </p:blipFill>
        <p:spPr>
          <a:xfrm>
            <a:off x="1475116" y="3195648"/>
            <a:ext cx="4626633" cy="2882100"/>
          </a:xfrm>
          <a:prstGeom prst="rect">
            <a:avLst/>
          </a:prstGeom>
        </p:spPr>
      </p:pic>
      <p:pic>
        <p:nvPicPr>
          <p:cNvPr id="6" name="Gambar 6">
            <a:extLst>
              <a:ext uri="{FF2B5EF4-FFF2-40B4-BE49-F238E27FC236}">
                <a16:creationId xmlns:a16="http://schemas.microsoft.com/office/drawing/2014/main" id="{CD382522-7DAC-2B6E-1E09-6FFCFEC81A44}"/>
              </a:ext>
            </a:extLst>
          </p:cNvPr>
          <p:cNvPicPr>
            <a:picLocks noChangeAspect="1"/>
          </p:cNvPicPr>
          <p:nvPr/>
        </p:nvPicPr>
        <p:blipFill>
          <a:blip r:embed="rId5"/>
          <a:stretch>
            <a:fillRect/>
          </a:stretch>
        </p:blipFill>
        <p:spPr>
          <a:xfrm>
            <a:off x="6737231" y="3199847"/>
            <a:ext cx="3893388" cy="2902456"/>
          </a:xfrm>
          <a:prstGeom prst="rect">
            <a:avLst/>
          </a:prstGeom>
        </p:spPr>
      </p:pic>
    </p:spTree>
    <p:extLst>
      <p:ext uri="{BB962C8B-B14F-4D97-AF65-F5344CB8AC3E}">
        <p14:creationId xmlns:p14="http://schemas.microsoft.com/office/powerpoint/2010/main" val="12949241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A13B2A7-A44E-4940-9367-4788F2807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ADBF9A7D-DF04-4422-981B-76DFC7208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759370" y="0"/>
            <a:ext cx="2432630" cy="2848482"/>
          </a:xfrm>
          <a:custGeom>
            <a:avLst/>
            <a:gdLst>
              <a:gd name="connsiteX0" fmla="*/ 1193013 w 2432630"/>
              <a:gd name="connsiteY0" fmla="*/ 1609830 h 2848482"/>
              <a:gd name="connsiteX1" fmla="*/ 1452520 w 2432630"/>
              <a:gd name="connsiteY1" fmla="*/ 1771993 h 2848482"/>
              <a:gd name="connsiteX2" fmla="*/ 1333256 w 2432630"/>
              <a:gd name="connsiteY2" fmla="*/ 2217094 h 2848482"/>
              <a:gd name="connsiteX3" fmla="*/ 888154 w 2432630"/>
              <a:gd name="connsiteY3" fmla="*/ 2097829 h 2848482"/>
              <a:gd name="connsiteX4" fmla="*/ 1007419 w 2432630"/>
              <a:gd name="connsiteY4" fmla="*/ 1652728 h 2848482"/>
              <a:gd name="connsiteX5" fmla="*/ 1193013 w 2432630"/>
              <a:gd name="connsiteY5" fmla="*/ 1609830 h 2848482"/>
              <a:gd name="connsiteX6" fmla="*/ 1721013 w 2432630"/>
              <a:gd name="connsiteY6" fmla="*/ 1345937 h 2848482"/>
              <a:gd name="connsiteX7" fmla="*/ 1880524 w 2432630"/>
              <a:gd name="connsiteY7" fmla="*/ 1425334 h 2848482"/>
              <a:gd name="connsiteX8" fmla="*/ 1821528 w 2432630"/>
              <a:gd name="connsiteY8" fmla="*/ 1645511 h 2848482"/>
              <a:gd name="connsiteX9" fmla="*/ 1601350 w 2432630"/>
              <a:gd name="connsiteY9" fmla="*/ 1586514 h 2848482"/>
              <a:gd name="connsiteX10" fmla="*/ 1660347 w 2432630"/>
              <a:gd name="connsiteY10" fmla="*/ 1366337 h 2848482"/>
              <a:gd name="connsiteX11" fmla="*/ 1721013 w 2432630"/>
              <a:gd name="connsiteY11" fmla="*/ 1345937 h 2848482"/>
              <a:gd name="connsiteX12" fmla="*/ 0 w 2432630"/>
              <a:gd name="connsiteY12" fmla="*/ 0 h 2848482"/>
              <a:gd name="connsiteX13" fmla="*/ 2420476 w 2432630"/>
              <a:gd name="connsiteY13" fmla="*/ 0 h 2848482"/>
              <a:gd name="connsiteX14" fmla="*/ 2431096 w 2432630"/>
              <a:gd name="connsiteY14" fmla="*/ 94052 h 2848482"/>
              <a:gd name="connsiteX15" fmla="*/ 2426545 w 2432630"/>
              <a:gd name="connsiteY15" fmla="*/ 261706 h 2848482"/>
              <a:gd name="connsiteX16" fmla="*/ 1347411 w 2432630"/>
              <a:gd name="connsiteY16" fmla="*/ 1289202 h 2848482"/>
              <a:gd name="connsiteX17" fmla="*/ 678423 w 2432630"/>
              <a:gd name="connsiteY17" fmla="*/ 1606118 h 2848482"/>
              <a:gd name="connsiteX18" fmla="*/ 284014 w 2432630"/>
              <a:gd name="connsiteY18" fmla="*/ 2398976 h 2848482"/>
              <a:gd name="connsiteX19" fmla="*/ 97407 w 2432630"/>
              <a:gd name="connsiteY19" fmla="*/ 2742323 h 2848482"/>
              <a:gd name="connsiteX20" fmla="*/ 0 w 2432630"/>
              <a:gd name="connsiteY20" fmla="*/ 2848482 h 284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2630" h="2848482">
                <a:moveTo>
                  <a:pt x="1193013" y="1609830"/>
                </a:moveTo>
                <a:cubicBezTo>
                  <a:pt x="1297352" y="1617205"/>
                  <a:pt x="1396284" y="1674588"/>
                  <a:pt x="1452520" y="1771993"/>
                </a:cubicBezTo>
                <a:cubicBezTo>
                  <a:pt x="1542498" y="1927838"/>
                  <a:pt x="1489101" y="2127117"/>
                  <a:pt x="1333256" y="2217094"/>
                </a:cubicBezTo>
                <a:cubicBezTo>
                  <a:pt x="1177410" y="2307071"/>
                  <a:pt x="978131" y="2253675"/>
                  <a:pt x="888154" y="2097829"/>
                </a:cubicBezTo>
                <a:cubicBezTo>
                  <a:pt x="798176" y="1941984"/>
                  <a:pt x="851572" y="1742705"/>
                  <a:pt x="1007419" y="1652728"/>
                </a:cubicBezTo>
                <a:cubicBezTo>
                  <a:pt x="1065861" y="1618986"/>
                  <a:pt x="1130410" y="1605406"/>
                  <a:pt x="1193013" y="1609830"/>
                </a:cubicBezTo>
                <a:close/>
                <a:moveTo>
                  <a:pt x="1721013" y="1345937"/>
                </a:moveTo>
                <a:cubicBezTo>
                  <a:pt x="1783347" y="1338202"/>
                  <a:pt x="1847142" y="1367515"/>
                  <a:pt x="1880524" y="1425334"/>
                </a:cubicBezTo>
                <a:cubicBezTo>
                  <a:pt x="1925033" y="1502425"/>
                  <a:pt x="1898619" y="1601002"/>
                  <a:pt x="1821528" y="1645511"/>
                </a:cubicBezTo>
                <a:cubicBezTo>
                  <a:pt x="1744436" y="1690020"/>
                  <a:pt x="1645859" y="1663606"/>
                  <a:pt x="1601350" y="1586514"/>
                </a:cubicBezTo>
                <a:cubicBezTo>
                  <a:pt x="1556841" y="1509423"/>
                  <a:pt x="1583254" y="1410846"/>
                  <a:pt x="1660347" y="1366337"/>
                </a:cubicBezTo>
                <a:cubicBezTo>
                  <a:pt x="1679620" y="1355210"/>
                  <a:pt x="1700235" y="1348515"/>
                  <a:pt x="1721013" y="1345937"/>
                </a:cubicBezTo>
                <a:close/>
                <a:moveTo>
                  <a:pt x="0" y="0"/>
                </a:moveTo>
                <a:lnTo>
                  <a:pt x="2420476" y="0"/>
                </a:lnTo>
                <a:lnTo>
                  <a:pt x="2431096" y="94052"/>
                </a:lnTo>
                <a:cubicBezTo>
                  <a:pt x="2434004" y="150699"/>
                  <a:pt x="2432933" y="206775"/>
                  <a:pt x="2426545" y="261706"/>
                </a:cubicBezTo>
                <a:cubicBezTo>
                  <a:pt x="2360669" y="828256"/>
                  <a:pt x="1972176" y="1172577"/>
                  <a:pt x="1347411" y="1289202"/>
                </a:cubicBezTo>
                <a:cubicBezTo>
                  <a:pt x="1096744" y="1336043"/>
                  <a:pt x="825156" y="1376752"/>
                  <a:pt x="678423" y="1606118"/>
                </a:cubicBezTo>
                <a:cubicBezTo>
                  <a:pt x="520257" y="1853673"/>
                  <a:pt x="394149" y="2125038"/>
                  <a:pt x="284014" y="2398976"/>
                </a:cubicBezTo>
                <a:cubicBezTo>
                  <a:pt x="233465" y="2524954"/>
                  <a:pt x="173906" y="2641107"/>
                  <a:pt x="97407" y="2742323"/>
                </a:cubicBezTo>
                <a:lnTo>
                  <a:pt x="0" y="28484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Judul 1">
            <a:extLst>
              <a:ext uri="{FF2B5EF4-FFF2-40B4-BE49-F238E27FC236}">
                <a16:creationId xmlns:a16="http://schemas.microsoft.com/office/drawing/2014/main" id="{EE747635-FBC5-21DF-8295-8C3C4265DDEF}"/>
              </a:ext>
            </a:extLst>
          </p:cNvPr>
          <p:cNvSpPr>
            <a:spLocks noGrp="1"/>
          </p:cNvSpPr>
          <p:nvPr>
            <p:ph type="title"/>
          </p:nvPr>
        </p:nvSpPr>
        <p:spPr>
          <a:xfrm>
            <a:off x="609600" y="557784"/>
            <a:ext cx="10972800" cy="1325563"/>
          </a:xfrm>
        </p:spPr>
        <p:txBody>
          <a:bodyPr>
            <a:normAutofit/>
          </a:bodyPr>
          <a:lstStyle/>
          <a:p>
            <a:r>
              <a:rPr lang="id-ID">
                <a:cs typeface="Posterama"/>
              </a:rPr>
              <a:t>PRA-PENGOLAHAN DATA</a:t>
            </a:r>
            <a:endParaRPr lang="id-ID"/>
          </a:p>
        </p:txBody>
      </p:sp>
      <p:graphicFrame>
        <p:nvGraphicFramePr>
          <p:cNvPr id="18" name="Tampungan Konten 2">
            <a:extLst>
              <a:ext uri="{FF2B5EF4-FFF2-40B4-BE49-F238E27FC236}">
                <a16:creationId xmlns:a16="http://schemas.microsoft.com/office/drawing/2014/main" id="{8A484F01-DDA1-E3BB-708B-058B73C06068}"/>
              </a:ext>
            </a:extLst>
          </p:cNvPr>
          <p:cNvGraphicFramePr>
            <a:graphicFrameLocks noGrp="1"/>
          </p:cNvGraphicFramePr>
          <p:nvPr>
            <p:ph idx="1"/>
          </p:nvPr>
        </p:nvGraphicFramePr>
        <p:xfrm>
          <a:off x="609600" y="2106613"/>
          <a:ext cx="10972800" cy="4035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8859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Judul 1">
            <a:extLst>
              <a:ext uri="{FF2B5EF4-FFF2-40B4-BE49-F238E27FC236}">
                <a16:creationId xmlns:a16="http://schemas.microsoft.com/office/drawing/2014/main" id="{933DBB4C-E5C6-D9A1-0541-8A5816ED51F6}"/>
              </a:ext>
            </a:extLst>
          </p:cNvPr>
          <p:cNvSpPr>
            <a:spLocks noGrp="1"/>
          </p:cNvSpPr>
          <p:nvPr>
            <p:ph type="title"/>
          </p:nvPr>
        </p:nvSpPr>
        <p:spPr>
          <a:xfrm>
            <a:off x="5748752" y="552782"/>
            <a:ext cx="5919373" cy="849920"/>
          </a:xfrm>
        </p:spPr>
        <p:txBody>
          <a:bodyPr>
            <a:normAutofit/>
          </a:bodyPr>
          <a:lstStyle/>
          <a:p>
            <a:r>
              <a:rPr lang="id-ID" err="1">
                <a:cs typeface="Posterama"/>
              </a:rPr>
              <a:t>Classification</a:t>
            </a:r>
            <a:r>
              <a:rPr lang="id-ID">
                <a:cs typeface="Posterama"/>
              </a:rPr>
              <a:t> Tree</a:t>
            </a:r>
            <a:endParaRPr lang="id-ID"/>
          </a:p>
        </p:txBody>
      </p:sp>
      <p:pic>
        <p:nvPicPr>
          <p:cNvPr id="5" name="Picture 4" descr="Cross section of young plant and roots">
            <a:extLst>
              <a:ext uri="{FF2B5EF4-FFF2-40B4-BE49-F238E27FC236}">
                <a16:creationId xmlns:a16="http://schemas.microsoft.com/office/drawing/2014/main" id="{E5DD4FA9-E110-1AD5-6232-430E721042F7}"/>
              </a:ext>
            </a:extLst>
          </p:cNvPr>
          <p:cNvPicPr>
            <a:picLocks noChangeAspect="1"/>
          </p:cNvPicPr>
          <p:nvPr/>
        </p:nvPicPr>
        <p:blipFill rotWithShape="1">
          <a:blip r:embed="rId2"/>
          <a:srcRect l="40513" r="8" b="8"/>
          <a:stretch/>
        </p:blipFill>
        <p:spPr>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3" name="Tampungan Konten 2">
            <a:extLst>
              <a:ext uri="{FF2B5EF4-FFF2-40B4-BE49-F238E27FC236}">
                <a16:creationId xmlns:a16="http://schemas.microsoft.com/office/drawing/2014/main" id="{28379505-7990-B822-1B93-FC71493BF1F5}"/>
              </a:ext>
            </a:extLst>
          </p:cNvPr>
          <p:cNvSpPr>
            <a:spLocks noGrp="1"/>
          </p:cNvSpPr>
          <p:nvPr>
            <p:ph idx="1"/>
          </p:nvPr>
        </p:nvSpPr>
        <p:spPr>
          <a:xfrm>
            <a:off x="5745083" y="1601241"/>
            <a:ext cx="5932810" cy="4914447"/>
          </a:xfrm>
        </p:spPr>
        <p:txBody>
          <a:bodyPr anchor="t">
            <a:normAutofit fontScale="92500"/>
          </a:bodyPr>
          <a:lstStyle/>
          <a:p>
            <a:pPr marL="342900" indent="-342900">
              <a:buFont typeface="Arial" panose="020B0504020202020204" pitchFamily="34" charset="0"/>
              <a:buChar char="•"/>
            </a:pPr>
            <a:r>
              <a:rPr lang="id-ID" sz="2400" err="1">
                <a:ea typeface="+mn-lt"/>
                <a:cs typeface="+mn-lt"/>
              </a:rPr>
              <a:t>Classification</a:t>
            </a:r>
            <a:r>
              <a:rPr lang="id-ID" sz="2400">
                <a:ea typeface="+mn-lt"/>
                <a:cs typeface="+mn-lt"/>
              </a:rPr>
              <a:t> </a:t>
            </a:r>
            <a:r>
              <a:rPr lang="id-ID" sz="2400" err="1">
                <a:ea typeface="+mn-lt"/>
                <a:cs typeface="+mn-lt"/>
              </a:rPr>
              <a:t>tree</a:t>
            </a:r>
            <a:r>
              <a:rPr lang="id-ID" sz="2400">
                <a:ea typeface="+mn-lt"/>
                <a:cs typeface="+mn-lt"/>
              </a:rPr>
              <a:t> merupakan salah satu model </a:t>
            </a:r>
            <a:r>
              <a:rPr lang="id-ID" sz="2400" err="1">
                <a:ea typeface="+mn-lt"/>
                <a:cs typeface="+mn-lt"/>
              </a:rPr>
              <a:t>supervised</a:t>
            </a:r>
            <a:r>
              <a:rPr lang="id-ID" sz="2400">
                <a:ea typeface="+mn-lt"/>
                <a:cs typeface="+mn-lt"/>
              </a:rPr>
              <a:t> </a:t>
            </a:r>
            <a:r>
              <a:rPr lang="id-ID" sz="2400" err="1">
                <a:ea typeface="+mn-lt"/>
                <a:cs typeface="+mn-lt"/>
              </a:rPr>
              <a:t>learning</a:t>
            </a:r>
            <a:r>
              <a:rPr lang="id-ID" sz="2400">
                <a:ea typeface="+mn-lt"/>
                <a:cs typeface="+mn-lt"/>
              </a:rPr>
              <a:t> pada masalah klasifikasi yang menggunakan diagram alir atau diagram pohon untuk menghasilkan prediksi atau keputusan.</a:t>
            </a:r>
            <a:endParaRPr lang="id-ID"/>
          </a:p>
          <a:p>
            <a:pPr marL="342900" indent="-342900">
              <a:buFont typeface="Arial" panose="020B0504020202020204" pitchFamily="34" charset="0"/>
              <a:buChar char="•"/>
            </a:pPr>
            <a:r>
              <a:rPr lang="id-ID" sz="2400">
                <a:ea typeface="+mn-lt"/>
                <a:cs typeface="+mn-lt"/>
              </a:rPr>
              <a:t>Diagram alir ini dibangun menggunakan algoritma </a:t>
            </a:r>
            <a:r>
              <a:rPr lang="id-ID" sz="2400" err="1">
                <a:ea typeface="+mn-lt"/>
                <a:cs typeface="+mn-lt"/>
              </a:rPr>
              <a:t>Classification</a:t>
            </a:r>
            <a:r>
              <a:rPr lang="id-ID" sz="2400">
                <a:ea typeface="+mn-lt"/>
                <a:cs typeface="+mn-lt"/>
              </a:rPr>
              <a:t> </a:t>
            </a:r>
            <a:r>
              <a:rPr lang="id-ID" sz="2400" err="1">
                <a:ea typeface="+mn-lt"/>
                <a:cs typeface="+mn-lt"/>
              </a:rPr>
              <a:t>and</a:t>
            </a:r>
            <a:r>
              <a:rPr lang="id-ID" sz="2400">
                <a:ea typeface="+mn-lt"/>
                <a:cs typeface="+mn-lt"/>
              </a:rPr>
              <a:t> </a:t>
            </a:r>
            <a:r>
              <a:rPr lang="id-ID" sz="2400" err="1">
                <a:ea typeface="+mn-lt"/>
                <a:cs typeface="+mn-lt"/>
              </a:rPr>
              <a:t>Regression</a:t>
            </a:r>
            <a:r>
              <a:rPr lang="id-ID" sz="2400">
                <a:ea typeface="+mn-lt"/>
                <a:cs typeface="+mn-lt"/>
              </a:rPr>
              <a:t> Tree (CART). Algoritma akan menemukan diagram alir terbaik yang dapat menghasilkan keputusan setepat mungkin setelah </a:t>
            </a:r>
            <a:r>
              <a:rPr lang="id-ID" sz="2400" err="1">
                <a:ea typeface="+mn-lt"/>
                <a:cs typeface="+mn-lt"/>
              </a:rPr>
              <a:t>fitting</a:t>
            </a:r>
            <a:r>
              <a:rPr lang="id-ID" sz="2400">
                <a:ea typeface="+mn-lt"/>
                <a:cs typeface="+mn-lt"/>
              </a:rPr>
              <a:t> dan serangkaian proses iterasi.</a:t>
            </a:r>
            <a:endParaRPr lang="id-ID" sz="2400"/>
          </a:p>
        </p:txBody>
      </p:sp>
    </p:spTree>
    <p:extLst>
      <p:ext uri="{BB962C8B-B14F-4D97-AF65-F5344CB8AC3E}">
        <p14:creationId xmlns:p14="http://schemas.microsoft.com/office/powerpoint/2010/main" val="407403166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33">
            <a:extLst>
              <a:ext uri="{FF2B5EF4-FFF2-40B4-BE49-F238E27FC236}">
                <a16:creationId xmlns:a16="http://schemas.microsoft.com/office/drawing/2014/main" id="{1D9E6557-0E93-4B4F-8AD1-1A7E3870CD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35">
            <a:extLst>
              <a:ext uri="{FF2B5EF4-FFF2-40B4-BE49-F238E27FC236}">
                <a16:creationId xmlns:a16="http://schemas.microsoft.com/office/drawing/2014/main" id="{06B84358-2894-45F1-8753-B1EC1E593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8517" y="-2"/>
            <a:ext cx="7742945" cy="6858001"/>
          </a:xfrm>
          <a:custGeom>
            <a:avLst/>
            <a:gdLst>
              <a:gd name="connsiteX0" fmla="*/ 615190 w 7742945"/>
              <a:gd name="connsiteY0" fmla="*/ 3536636 h 6858001"/>
              <a:gd name="connsiteX1" fmla="*/ 1124778 w 7742945"/>
              <a:gd name="connsiteY1" fmla="*/ 4046224 h 6858001"/>
              <a:gd name="connsiteX2" fmla="*/ 615190 w 7742945"/>
              <a:gd name="connsiteY2" fmla="*/ 4555812 h 6858001"/>
              <a:gd name="connsiteX3" fmla="*/ 105602 w 7742945"/>
              <a:gd name="connsiteY3" fmla="*/ 4046224 h 6858001"/>
              <a:gd name="connsiteX4" fmla="*/ 615190 w 7742945"/>
              <a:gd name="connsiteY4" fmla="*/ 3536636 h 6858001"/>
              <a:gd name="connsiteX5" fmla="*/ 14543 w 7742945"/>
              <a:gd name="connsiteY5" fmla="*/ 1 h 6858001"/>
              <a:gd name="connsiteX6" fmla="*/ 879351 w 7742945"/>
              <a:gd name="connsiteY6" fmla="*/ 1 h 6858001"/>
              <a:gd name="connsiteX7" fmla="*/ 892053 w 7742945"/>
              <a:gd name="connsiteY7" fmla="*/ 78053 h 6858001"/>
              <a:gd name="connsiteX8" fmla="*/ 561940 w 7742945"/>
              <a:gd name="connsiteY8" fmla="*/ 535444 h 6858001"/>
              <a:gd name="connsiteX9" fmla="*/ 15319 w 7742945"/>
              <a:gd name="connsiteY9" fmla="*/ 219853 h 6858001"/>
              <a:gd name="connsiteX10" fmla="*/ 4234 w 7742945"/>
              <a:gd name="connsiteY10" fmla="*/ 42970 h 6858001"/>
              <a:gd name="connsiteX11" fmla="*/ 2617781 w 7742945"/>
              <a:gd name="connsiteY11" fmla="*/ 0 h 6858001"/>
              <a:gd name="connsiteX12" fmla="*/ 7742945 w 7742945"/>
              <a:gd name="connsiteY12" fmla="*/ 0 h 6858001"/>
              <a:gd name="connsiteX13" fmla="*/ 7742945 w 7742945"/>
              <a:gd name="connsiteY13" fmla="*/ 6858000 h 6858001"/>
              <a:gd name="connsiteX14" fmla="*/ 5726653 w 7742945"/>
              <a:gd name="connsiteY14" fmla="*/ 6858000 h 6858001"/>
              <a:gd name="connsiteX15" fmla="*/ 5726653 w 7742945"/>
              <a:gd name="connsiteY15" fmla="*/ 6858001 h 6858001"/>
              <a:gd name="connsiteX16" fmla="*/ 311757 w 7742945"/>
              <a:gd name="connsiteY16" fmla="*/ 6858001 h 6858001"/>
              <a:gd name="connsiteX17" fmla="*/ 314130 w 7742945"/>
              <a:gd name="connsiteY17" fmla="*/ 6707671 h 6858001"/>
              <a:gd name="connsiteX18" fmla="*/ 599702 w 7742945"/>
              <a:gd name="connsiteY18" fmla="*/ 5670859 h 6858001"/>
              <a:gd name="connsiteX19" fmla="*/ 1211433 w 7742945"/>
              <a:gd name="connsiteY19" fmla="*/ 4641256 h 6858001"/>
              <a:gd name="connsiteX20" fmla="*/ 1053041 w 7742945"/>
              <a:gd name="connsiteY20" fmla="*/ 3164270 h 6858001"/>
              <a:gd name="connsiteX21" fmla="*/ 607048 w 7742945"/>
              <a:gd name="connsiteY21" fmla="*/ 2589406 h 6858001"/>
              <a:gd name="connsiteX22" fmla="*/ 1054915 w 7742945"/>
              <a:gd name="connsiteY22" fmla="*/ 1068100 h 6858001"/>
              <a:gd name="connsiteX23" fmla="*/ 1502877 w 7742945"/>
              <a:gd name="connsiteY23" fmla="*/ 419996 h 6858001"/>
              <a:gd name="connsiteX24" fmla="*/ 1505904 w 7742945"/>
              <a:gd name="connsiteY24" fmla="*/ 184997 h 6858001"/>
              <a:gd name="connsiteX25" fmla="*/ 1497780 w 7742945"/>
              <a:gd name="connsiteY25" fmla="*/ 1 h 6858001"/>
              <a:gd name="connsiteX26" fmla="*/ 2617781 w 7742945"/>
              <a:gd name="connsiteY26"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742945" h="6858001">
                <a:moveTo>
                  <a:pt x="615190" y="3536636"/>
                </a:moveTo>
                <a:cubicBezTo>
                  <a:pt x="896628" y="3536636"/>
                  <a:pt x="1124778" y="3764786"/>
                  <a:pt x="1124778" y="4046224"/>
                </a:cubicBezTo>
                <a:cubicBezTo>
                  <a:pt x="1124778" y="4327662"/>
                  <a:pt x="896628" y="4555812"/>
                  <a:pt x="615190" y="4555812"/>
                </a:cubicBezTo>
                <a:cubicBezTo>
                  <a:pt x="333752" y="4555812"/>
                  <a:pt x="105602" y="4327662"/>
                  <a:pt x="105602" y="4046224"/>
                </a:cubicBezTo>
                <a:cubicBezTo>
                  <a:pt x="105602" y="3764786"/>
                  <a:pt x="333752" y="3536636"/>
                  <a:pt x="615190" y="3536636"/>
                </a:cubicBezTo>
                <a:close/>
                <a:moveTo>
                  <a:pt x="14543" y="1"/>
                </a:moveTo>
                <a:lnTo>
                  <a:pt x="879351" y="1"/>
                </a:lnTo>
                <a:lnTo>
                  <a:pt x="892053" y="78053"/>
                </a:lnTo>
                <a:cubicBezTo>
                  <a:pt x="904492" y="285272"/>
                  <a:pt x="770271" y="479622"/>
                  <a:pt x="561940" y="535444"/>
                </a:cubicBezTo>
                <a:cubicBezTo>
                  <a:pt x="323846" y="599241"/>
                  <a:pt x="79116" y="457946"/>
                  <a:pt x="15319" y="219853"/>
                </a:cubicBezTo>
                <a:cubicBezTo>
                  <a:pt x="-631" y="160330"/>
                  <a:pt x="-3762" y="100392"/>
                  <a:pt x="4234" y="42970"/>
                </a:cubicBezTo>
                <a:close/>
                <a:moveTo>
                  <a:pt x="2617781" y="0"/>
                </a:moveTo>
                <a:lnTo>
                  <a:pt x="7742945" y="0"/>
                </a:lnTo>
                <a:lnTo>
                  <a:pt x="7742945" y="6858000"/>
                </a:lnTo>
                <a:lnTo>
                  <a:pt x="5726653" y="6858000"/>
                </a:lnTo>
                <a:lnTo>
                  <a:pt x="5726653" y="6858001"/>
                </a:lnTo>
                <a:lnTo>
                  <a:pt x="311757" y="6858001"/>
                </a:lnTo>
                <a:lnTo>
                  <a:pt x="314130" y="6707671"/>
                </a:lnTo>
                <a:cubicBezTo>
                  <a:pt x="335132" y="6366410"/>
                  <a:pt x="433651" y="6019043"/>
                  <a:pt x="599702" y="5670859"/>
                </a:cubicBezTo>
                <a:cubicBezTo>
                  <a:pt x="770257" y="5311557"/>
                  <a:pt x="1010813" y="4986833"/>
                  <a:pt x="1211433" y="4641256"/>
                </a:cubicBezTo>
                <a:cubicBezTo>
                  <a:pt x="1493036" y="4154457"/>
                  <a:pt x="1511835" y="3622745"/>
                  <a:pt x="1053041" y="3164270"/>
                </a:cubicBezTo>
                <a:cubicBezTo>
                  <a:pt x="881977" y="2993265"/>
                  <a:pt x="700422" y="2805524"/>
                  <a:pt x="607048" y="2589406"/>
                </a:cubicBezTo>
                <a:cubicBezTo>
                  <a:pt x="366279" y="2032159"/>
                  <a:pt x="541125" y="1508062"/>
                  <a:pt x="1054915" y="1068100"/>
                </a:cubicBezTo>
                <a:cubicBezTo>
                  <a:pt x="1261027" y="891536"/>
                  <a:pt x="1489688" y="709489"/>
                  <a:pt x="1502877" y="419996"/>
                </a:cubicBezTo>
                <a:cubicBezTo>
                  <a:pt x="1506389" y="341911"/>
                  <a:pt x="1507262" y="263521"/>
                  <a:pt x="1505904" y="184997"/>
                </a:cubicBezTo>
                <a:lnTo>
                  <a:pt x="1497780" y="1"/>
                </a:lnTo>
                <a:lnTo>
                  <a:pt x="2617781"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Judul 1">
            <a:extLst>
              <a:ext uri="{FF2B5EF4-FFF2-40B4-BE49-F238E27FC236}">
                <a16:creationId xmlns:a16="http://schemas.microsoft.com/office/drawing/2014/main" id="{EE747635-FBC5-21DF-8295-8C3C4265DDEF}"/>
              </a:ext>
            </a:extLst>
          </p:cNvPr>
          <p:cNvSpPr>
            <a:spLocks noGrp="1"/>
          </p:cNvSpPr>
          <p:nvPr>
            <p:ph type="title"/>
          </p:nvPr>
        </p:nvSpPr>
        <p:spPr>
          <a:xfrm>
            <a:off x="562271" y="810563"/>
            <a:ext cx="3705572" cy="5409262"/>
          </a:xfrm>
        </p:spPr>
        <p:txBody>
          <a:bodyPr vert="horz" lIns="91440" tIns="45720" rIns="91440" bIns="45720" rtlCol="0" anchor="t">
            <a:normAutofit/>
          </a:bodyPr>
          <a:lstStyle/>
          <a:p>
            <a:r>
              <a:rPr lang="en-US" sz="3100"/>
              <a:t>PEMILIHAN, PENGGABUNGAN, DAN MODIFIKASI FITUR</a:t>
            </a:r>
          </a:p>
        </p:txBody>
      </p:sp>
      <p:graphicFrame>
        <p:nvGraphicFramePr>
          <p:cNvPr id="18" name="Tampungan Konten 2">
            <a:extLst>
              <a:ext uri="{FF2B5EF4-FFF2-40B4-BE49-F238E27FC236}">
                <a16:creationId xmlns:a16="http://schemas.microsoft.com/office/drawing/2014/main" id="{8A484F01-DDA1-E3BB-708B-058B73C06068}"/>
              </a:ext>
            </a:extLst>
          </p:cNvPr>
          <p:cNvGraphicFramePr>
            <a:graphicFrameLocks noGrp="1"/>
          </p:cNvGraphicFramePr>
          <p:nvPr>
            <p:ph idx="1"/>
          </p:nvPr>
        </p:nvGraphicFramePr>
        <p:xfrm>
          <a:off x="6156183" y="594069"/>
          <a:ext cx="5473546" cy="4978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61140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10">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2">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solidFill>
              <a:srgbClr val="E8B6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ambar 5">
            <a:extLst>
              <a:ext uri="{FF2B5EF4-FFF2-40B4-BE49-F238E27FC236}">
                <a16:creationId xmlns:a16="http://schemas.microsoft.com/office/drawing/2014/main" id="{98C1880A-1294-35ED-4E26-34088B28FC72}"/>
              </a:ext>
            </a:extLst>
          </p:cNvPr>
          <p:cNvPicPr>
            <a:picLocks noChangeAspect="1"/>
          </p:cNvPicPr>
          <p:nvPr/>
        </p:nvPicPr>
        <p:blipFill>
          <a:blip r:embed="rId2"/>
          <a:stretch>
            <a:fillRect/>
          </a:stretch>
        </p:blipFill>
        <p:spPr>
          <a:xfrm>
            <a:off x="1026543" y="643467"/>
            <a:ext cx="3046957" cy="2475653"/>
          </a:xfrm>
          <a:prstGeom prst="rect">
            <a:avLst/>
          </a:prstGeom>
        </p:spPr>
      </p:pic>
      <p:sp>
        <p:nvSpPr>
          <p:cNvPr id="36" name="Rectangle 14">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solidFill>
              <a:srgbClr val="E8B6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ambar 4">
            <a:extLst>
              <a:ext uri="{FF2B5EF4-FFF2-40B4-BE49-F238E27FC236}">
                <a16:creationId xmlns:a16="http://schemas.microsoft.com/office/drawing/2014/main" id="{CFE3EE65-C894-DC76-331A-51BF9660F8CD}"/>
              </a:ext>
            </a:extLst>
          </p:cNvPr>
          <p:cNvPicPr>
            <a:picLocks noChangeAspect="1"/>
          </p:cNvPicPr>
          <p:nvPr/>
        </p:nvPicPr>
        <p:blipFill>
          <a:blip r:embed="rId3"/>
          <a:stretch>
            <a:fillRect/>
          </a:stretch>
        </p:blipFill>
        <p:spPr>
          <a:xfrm>
            <a:off x="1019600" y="3748194"/>
            <a:ext cx="3060843" cy="2471631"/>
          </a:xfrm>
          <a:prstGeom prst="rect">
            <a:avLst/>
          </a:prstGeom>
        </p:spPr>
      </p:pic>
      <p:sp>
        <p:nvSpPr>
          <p:cNvPr id="37" name="Rectangle 16">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ambar 6">
            <a:extLst>
              <a:ext uri="{FF2B5EF4-FFF2-40B4-BE49-F238E27FC236}">
                <a16:creationId xmlns:a16="http://schemas.microsoft.com/office/drawing/2014/main" id="{60824A3A-C0A3-140A-45A7-58FF110DE273}"/>
              </a:ext>
            </a:extLst>
          </p:cNvPr>
          <p:cNvPicPr>
            <a:picLocks noChangeAspect="1"/>
          </p:cNvPicPr>
          <p:nvPr/>
        </p:nvPicPr>
        <p:blipFill>
          <a:blip r:embed="rId4"/>
          <a:stretch>
            <a:fillRect/>
          </a:stretch>
        </p:blipFill>
        <p:spPr>
          <a:xfrm>
            <a:off x="5144764" y="823921"/>
            <a:ext cx="6410084" cy="5224218"/>
          </a:xfrm>
          <a:prstGeom prst="rect">
            <a:avLst/>
          </a:prstGeom>
        </p:spPr>
      </p:pic>
    </p:spTree>
    <p:extLst>
      <p:ext uri="{BB962C8B-B14F-4D97-AF65-F5344CB8AC3E}">
        <p14:creationId xmlns:p14="http://schemas.microsoft.com/office/powerpoint/2010/main" val="38211545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Judul 1">
            <a:extLst>
              <a:ext uri="{FF2B5EF4-FFF2-40B4-BE49-F238E27FC236}">
                <a16:creationId xmlns:a16="http://schemas.microsoft.com/office/drawing/2014/main" id="{109687EA-630D-55E5-BEB6-D092AD6D75DD}"/>
              </a:ext>
            </a:extLst>
          </p:cNvPr>
          <p:cNvSpPr>
            <a:spLocks noGrp="1"/>
          </p:cNvSpPr>
          <p:nvPr>
            <p:ph type="title"/>
          </p:nvPr>
        </p:nvSpPr>
        <p:spPr>
          <a:xfrm>
            <a:off x="6297494" y="552782"/>
            <a:ext cx="5369169" cy="1619611"/>
          </a:xfrm>
        </p:spPr>
        <p:txBody>
          <a:bodyPr>
            <a:normAutofit/>
          </a:bodyPr>
          <a:lstStyle/>
          <a:p>
            <a:pPr>
              <a:lnSpc>
                <a:spcPct val="90000"/>
              </a:lnSpc>
            </a:pPr>
            <a:r>
              <a:rPr lang="id-ID" sz="3700">
                <a:cs typeface="Posterama"/>
              </a:rPr>
              <a:t>TRANSFORMASI PADA MISSING VALUE</a:t>
            </a:r>
          </a:p>
        </p:txBody>
      </p:sp>
      <p:pic>
        <p:nvPicPr>
          <p:cNvPr id="5" name="Picture 4" descr="Nomor bursa saham">
            <a:extLst>
              <a:ext uri="{FF2B5EF4-FFF2-40B4-BE49-F238E27FC236}">
                <a16:creationId xmlns:a16="http://schemas.microsoft.com/office/drawing/2014/main" id="{B340CF99-1A6A-6244-CDBA-BA87753D8A03}"/>
              </a:ext>
            </a:extLst>
          </p:cNvPr>
          <p:cNvPicPr>
            <a:picLocks noChangeAspect="1"/>
          </p:cNvPicPr>
          <p:nvPr/>
        </p:nvPicPr>
        <p:blipFill rotWithShape="1">
          <a:blip r:embed="rId2"/>
          <a:srcRect l="28205" r="15157" b="-3"/>
          <a:stretch/>
        </p:blipFill>
        <p:spPr>
          <a:xfrm>
            <a:off x="-52346" y="10"/>
            <a:ext cx="5827552" cy="6857990"/>
          </a:xfrm>
          <a:custGeom>
            <a:avLst/>
            <a:gdLst/>
            <a:ahLst/>
            <a:cxnLst/>
            <a:rect l="l" t="t" r="r" b="b"/>
            <a:pathLst>
              <a:path w="5827552" h="6858000">
                <a:moveTo>
                  <a:pt x="5436113" y="4232571"/>
                </a:moveTo>
                <a:cubicBezTo>
                  <a:pt x="5625722" y="4232571"/>
                  <a:pt x="5779430" y="4386279"/>
                  <a:pt x="5779430" y="4575888"/>
                </a:cubicBezTo>
                <a:cubicBezTo>
                  <a:pt x="5779430" y="4765497"/>
                  <a:pt x="5625722" y="4919205"/>
                  <a:pt x="5436113" y="4919205"/>
                </a:cubicBezTo>
                <a:cubicBezTo>
                  <a:pt x="5246504" y="4919205"/>
                  <a:pt x="5092796" y="4765497"/>
                  <a:pt x="5092796" y="4575888"/>
                </a:cubicBezTo>
                <a:cubicBezTo>
                  <a:pt x="5092796" y="4386279"/>
                  <a:pt x="5246504" y="4232571"/>
                  <a:pt x="5436113" y="4232571"/>
                </a:cubicBezTo>
                <a:close/>
                <a:moveTo>
                  <a:pt x="5580185" y="1806694"/>
                </a:moveTo>
                <a:cubicBezTo>
                  <a:pt x="5699726" y="1806694"/>
                  <a:pt x="5799461" y="1891487"/>
                  <a:pt x="5822527" y="2004209"/>
                </a:cubicBezTo>
                <a:lnTo>
                  <a:pt x="5827552" y="2054052"/>
                </a:lnTo>
                <a:lnTo>
                  <a:pt x="5827552" y="2054073"/>
                </a:lnTo>
                <a:lnTo>
                  <a:pt x="5822527" y="2103916"/>
                </a:lnTo>
                <a:cubicBezTo>
                  <a:pt x="5799461" y="2216637"/>
                  <a:pt x="5699726" y="2301430"/>
                  <a:pt x="5580185" y="2301430"/>
                </a:cubicBezTo>
                <a:cubicBezTo>
                  <a:pt x="5443567" y="2301430"/>
                  <a:pt x="5332817" y="2190680"/>
                  <a:pt x="5332817" y="2054062"/>
                </a:cubicBezTo>
                <a:cubicBezTo>
                  <a:pt x="5332817" y="1917444"/>
                  <a:pt x="5443567" y="1806694"/>
                  <a:pt x="5580185" y="1806694"/>
                </a:cubicBezTo>
                <a:close/>
                <a:moveTo>
                  <a:pt x="5580184" y="1294715"/>
                </a:moveTo>
                <a:cubicBezTo>
                  <a:pt x="5659753" y="1294715"/>
                  <a:pt x="5724256" y="1359218"/>
                  <a:pt x="5724256" y="1438787"/>
                </a:cubicBezTo>
                <a:cubicBezTo>
                  <a:pt x="5724256" y="1518356"/>
                  <a:pt x="5659753" y="1582859"/>
                  <a:pt x="5580184" y="1582859"/>
                </a:cubicBezTo>
                <a:cubicBezTo>
                  <a:pt x="5500615" y="1582859"/>
                  <a:pt x="5436112" y="1518356"/>
                  <a:pt x="5436112" y="1438787"/>
                </a:cubicBezTo>
                <a:cubicBezTo>
                  <a:pt x="5436112" y="1359218"/>
                  <a:pt x="5500615" y="1294715"/>
                  <a:pt x="5580184" y="1294715"/>
                </a:cubicBezTo>
                <a:close/>
                <a:moveTo>
                  <a:pt x="0" y="0"/>
                </a:moveTo>
                <a:lnTo>
                  <a:pt x="5346882" y="0"/>
                </a:lnTo>
                <a:lnTo>
                  <a:pt x="5396357" y="64140"/>
                </a:lnTo>
                <a:cubicBezTo>
                  <a:pt x="5509528" y="228632"/>
                  <a:pt x="5577723" y="424885"/>
                  <a:pt x="5582550" y="646882"/>
                </a:cubicBezTo>
                <a:cubicBezTo>
                  <a:pt x="5608062" y="1102027"/>
                  <a:pt x="5203194" y="1301070"/>
                  <a:pt x="5151872" y="1809180"/>
                </a:cubicBezTo>
                <a:cubicBezTo>
                  <a:pt x="5104686" y="2276432"/>
                  <a:pt x="5496947" y="2514465"/>
                  <a:pt x="5323965" y="3464278"/>
                </a:cubicBezTo>
                <a:cubicBezTo>
                  <a:pt x="5211960" y="4079388"/>
                  <a:pt x="4297510" y="4259025"/>
                  <a:pt x="5513003" y="5720066"/>
                </a:cubicBezTo>
                <a:cubicBezTo>
                  <a:pt x="5768583" y="6027176"/>
                  <a:pt x="5791560" y="6490332"/>
                  <a:pt x="5601722" y="6841105"/>
                </a:cubicBezTo>
                <a:lnTo>
                  <a:pt x="5590822" y="6858000"/>
                </a:lnTo>
                <a:lnTo>
                  <a:pt x="1735" y="6858000"/>
                </a:lnTo>
                <a:lnTo>
                  <a:pt x="0" y="6858000"/>
                </a:lnTo>
                <a:lnTo>
                  <a:pt x="0" y="6849812"/>
                </a:lnTo>
                <a:lnTo>
                  <a:pt x="0" y="6483067"/>
                </a:lnTo>
                <a:lnTo>
                  <a:pt x="0" y="1250146"/>
                </a:lnTo>
                <a:close/>
              </a:path>
            </a:pathLst>
          </a:custGeom>
        </p:spPr>
      </p:pic>
      <p:sp>
        <p:nvSpPr>
          <p:cNvPr id="3" name="Tampungan Konten 2">
            <a:extLst>
              <a:ext uri="{FF2B5EF4-FFF2-40B4-BE49-F238E27FC236}">
                <a16:creationId xmlns:a16="http://schemas.microsoft.com/office/drawing/2014/main" id="{97AC3C44-22B7-4343-3972-A4C6E1813B41}"/>
              </a:ext>
            </a:extLst>
          </p:cNvPr>
          <p:cNvSpPr>
            <a:spLocks noGrp="1"/>
          </p:cNvSpPr>
          <p:nvPr>
            <p:ph idx="1"/>
          </p:nvPr>
        </p:nvSpPr>
        <p:spPr>
          <a:xfrm>
            <a:off x="6298092" y="2391995"/>
            <a:ext cx="5355276" cy="3174788"/>
          </a:xfrm>
        </p:spPr>
        <p:txBody>
          <a:bodyPr vert="horz" lIns="91440" tIns="45720" rIns="91440" bIns="45720" rtlCol="0" anchor="t">
            <a:normAutofit/>
          </a:bodyPr>
          <a:lstStyle/>
          <a:p>
            <a:r>
              <a:rPr lang="id-ID"/>
              <a:t>Tiga fitur </a:t>
            </a:r>
            <a:r>
              <a:rPr lang="id-ID" err="1"/>
              <a:t>yag</a:t>
            </a:r>
            <a:r>
              <a:rPr lang="id-ID"/>
              <a:t> memiliki </a:t>
            </a:r>
            <a:r>
              <a:rPr lang="id-ID" err="1"/>
              <a:t>missing</a:t>
            </a:r>
            <a:r>
              <a:rPr lang="id-ID"/>
              <a:t> </a:t>
            </a:r>
            <a:r>
              <a:rPr lang="id-ID" err="1"/>
              <a:t>value</a:t>
            </a:r>
            <a:r>
              <a:rPr lang="id-ID"/>
              <a:t> adalah </a:t>
            </a:r>
            <a:r>
              <a:rPr lang="id-ID" i="1" err="1">
                <a:ea typeface="+mn-lt"/>
                <a:cs typeface="+mn-lt"/>
              </a:rPr>
              <a:t>collision_type</a:t>
            </a:r>
            <a:r>
              <a:rPr lang="id-ID">
                <a:ea typeface="+mn-lt"/>
                <a:cs typeface="+mn-lt"/>
              </a:rPr>
              <a:t>, </a:t>
            </a:r>
            <a:r>
              <a:rPr lang="id-ID" i="1" err="1">
                <a:ea typeface="+mn-lt"/>
                <a:cs typeface="+mn-lt"/>
              </a:rPr>
              <a:t>property_damage</a:t>
            </a:r>
            <a:r>
              <a:rPr lang="id-ID">
                <a:ea typeface="+mn-lt"/>
                <a:cs typeface="+mn-lt"/>
              </a:rPr>
              <a:t>, dan </a:t>
            </a:r>
            <a:r>
              <a:rPr lang="id-ID" i="1" err="1">
                <a:ea typeface="+mn-lt"/>
                <a:cs typeface="+mn-lt"/>
              </a:rPr>
              <a:t>police_report_available</a:t>
            </a:r>
            <a:r>
              <a:rPr lang="id-ID" i="1">
                <a:ea typeface="+mn-lt"/>
                <a:cs typeface="+mn-lt"/>
              </a:rPr>
              <a:t>. </a:t>
            </a:r>
            <a:r>
              <a:rPr lang="id-ID">
                <a:ea typeface="+mn-lt"/>
                <a:cs typeface="+mn-lt"/>
              </a:rPr>
              <a:t>Dengan demikian terdapat 660 observasi yang memiliki setidaknya satu fitur dengan </a:t>
            </a:r>
            <a:r>
              <a:rPr lang="id-ID" i="1" err="1">
                <a:ea typeface="+mn-lt"/>
                <a:cs typeface="+mn-lt"/>
              </a:rPr>
              <a:t>missing</a:t>
            </a:r>
            <a:r>
              <a:rPr lang="id-ID" i="1">
                <a:ea typeface="+mn-lt"/>
                <a:cs typeface="+mn-lt"/>
              </a:rPr>
              <a:t> </a:t>
            </a:r>
            <a:r>
              <a:rPr lang="id-ID" i="1" err="1">
                <a:ea typeface="+mn-lt"/>
                <a:cs typeface="+mn-lt"/>
              </a:rPr>
              <a:t>value</a:t>
            </a:r>
            <a:r>
              <a:rPr lang="id-ID" i="1">
                <a:ea typeface="+mn-lt"/>
                <a:cs typeface="+mn-lt"/>
              </a:rPr>
              <a:t>. </a:t>
            </a:r>
            <a:r>
              <a:rPr lang="id-ID">
                <a:ea typeface="+mn-lt"/>
                <a:cs typeface="+mn-lt"/>
              </a:rPr>
              <a:t>Selanjutnya akan dilakukan </a:t>
            </a:r>
            <a:r>
              <a:rPr lang="id-ID" i="1">
                <a:ea typeface="+mn-lt"/>
                <a:cs typeface="+mn-lt"/>
              </a:rPr>
              <a:t>one hot encoding</a:t>
            </a:r>
            <a:r>
              <a:rPr lang="id-ID">
                <a:ea typeface="+mn-lt"/>
                <a:cs typeface="+mn-lt"/>
              </a:rPr>
              <a:t> pada fitur kategorik dengan </a:t>
            </a:r>
            <a:r>
              <a:rPr lang="id-ID" i="1">
                <a:ea typeface="+mn-lt"/>
                <a:cs typeface="+mn-lt"/>
              </a:rPr>
              <a:t>missing value</a:t>
            </a:r>
            <a:r>
              <a:rPr lang="id-ID">
                <a:ea typeface="+mn-lt"/>
                <a:cs typeface="+mn-lt"/>
              </a:rPr>
              <a:t>.</a:t>
            </a:r>
            <a:endParaRPr lang="id-ID"/>
          </a:p>
        </p:txBody>
      </p:sp>
    </p:spTree>
    <p:extLst>
      <p:ext uri="{BB962C8B-B14F-4D97-AF65-F5344CB8AC3E}">
        <p14:creationId xmlns:p14="http://schemas.microsoft.com/office/powerpoint/2010/main" val="55461394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B1BE0086-44D6-65EA-B623-ACCC40DB4DFA}"/>
              </a:ext>
            </a:extLst>
          </p:cNvPr>
          <p:cNvSpPr>
            <a:spLocks noGrp="1"/>
          </p:cNvSpPr>
          <p:nvPr>
            <p:ph type="title"/>
          </p:nvPr>
        </p:nvSpPr>
        <p:spPr/>
        <p:txBody>
          <a:bodyPr/>
          <a:lstStyle/>
          <a:p>
            <a:endParaRPr lang="id-ID"/>
          </a:p>
        </p:txBody>
      </p:sp>
      <p:pic>
        <p:nvPicPr>
          <p:cNvPr id="4" name="Gambar 4" descr="Sebuah gambar berisi meja&#10;&#10;Deskripsi dibuat secara otomatis">
            <a:extLst>
              <a:ext uri="{FF2B5EF4-FFF2-40B4-BE49-F238E27FC236}">
                <a16:creationId xmlns:a16="http://schemas.microsoft.com/office/drawing/2014/main" id="{666F8FD2-C0E2-86CD-3233-054A2E8853FF}"/>
              </a:ext>
            </a:extLst>
          </p:cNvPr>
          <p:cNvPicPr>
            <a:picLocks noGrp="1" noChangeAspect="1"/>
          </p:cNvPicPr>
          <p:nvPr>
            <p:ph idx="1"/>
          </p:nvPr>
        </p:nvPicPr>
        <p:blipFill>
          <a:blip r:embed="rId2"/>
          <a:stretch>
            <a:fillRect/>
          </a:stretch>
        </p:blipFill>
        <p:spPr>
          <a:xfrm>
            <a:off x="660909" y="971966"/>
            <a:ext cx="10927690" cy="4838519"/>
          </a:xfrm>
        </p:spPr>
      </p:pic>
    </p:spTree>
    <p:extLst>
      <p:ext uri="{BB962C8B-B14F-4D97-AF65-F5344CB8AC3E}">
        <p14:creationId xmlns:p14="http://schemas.microsoft.com/office/powerpoint/2010/main" val="34351502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39EB8A96-64F2-8D4D-A49F-AC8E120755C1}"/>
              </a:ext>
            </a:extLst>
          </p:cNvPr>
          <p:cNvSpPr>
            <a:spLocks noGrp="1"/>
          </p:cNvSpPr>
          <p:nvPr>
            <p:ph type="title"/>
          </p:nvPr>
        </p:nvSpPr>
        <p:spPr/>
        <p:txBody>
          <a:bodyPr/>
          <a:lstStyle/>
          <a:p>
            <a:endParaRPr lang="id-ID"/>
          </a:p>
        </p:txBody>
      </p:sp>
      <p:pic>
        <p:nvPicPr>
          <p:cNvPr id="4" name="Gambar 4" descr="Sebuah gambar berisi meja&#10;&#10;Deskripsi dibuat secara otomatis">
            <a:extLst>
              <a:ext uri="{FF2B5EF4-FFF2-40B4-BE49-F238E27FC236}">
                <a16:creationId xmlns:a16="http://schemas.microsoft.com/office/drawing/2014/main" id="{6D933F90-A0F3-BCED-E08B-2799B9238C86}"/>
              </a:ext>
            </a:extLst>
          </p:cNvPr>
          <p:cNvPicPr>
            <a:picLocks noGrp="1" noChangeAspect="1"/>
          </p:cNvPicPr>
          <p:nvPr>
            <p:ph idx="1"/>
          </p:nvPr>
        </p:nvPicPr>
        <p:blipFill>
          <a:blip r:embed="rId2"/>
          <a:stretch>
            <a:fillRect/>
          </a:stretch>
        </p:blipFill>
        <p:spPr>
          <a:xfrm>
            <a:off x="603670" y="1048525"/>
            <a:ext cx="10984660" cy="4139061"/>
          </a:xfrm>
        </p:spPr>
      </p:pic>
    </p:spTree>
    <p:extLst>
      <p:ext uri="{BB962C8B-B14F-4D97-AF65-F5344CB8AC3E}">
        <p14:creationId xmlns:p14="http://schemas.microsoft.com/office/powerpoint/2010/main" val="10948922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Judul 1">
            <a:extLst>
              <a:ext uri="{FF2B5EF4-FFF2-40B4-BE49-F238E27FC236}">
                <a16:creationId xmlns:a16="http://schemas.microsoft.com/office/drawing/2014/main" id="{FC2787AA-1989-E890-E46F-2EC36AAA2087}"/>
              </a:ext>
            </a:extLst>
          </p:cNvPr>
          <p:cNvSpPr>
            <a:spLocks noGrp="1"/>
          </p:cNvSpPr>
          <p:nvPr>
            <p:ph type="title"/>
          </p:nvPr>
        </p:nvSpPr>
        <p:spPr>
          <a:xfrm>
            <a:off x="6297494" y="552782"/>
            <a:ext cx="5369169" cy="1619611"/>
          </a:xfrm>
        </p:spPr>
        <p:txBody>
          <a:bodyPr>
            <a:normAutofit/>
          </a:bodyPr>
          <a:lstStyle/>
          <a:p>
            <a:r>
              <a:rPr lang="id-ID">
                <a:cs typeface="Posterama"/>
              </a:rPr>
              <a:t>SCALING FITUR NUMERIK</a:t>
            </a:r>
            <a:endParaRPr lang="id-ID"/>
          </a:p>
        </p:txBody>
      </p:sp>
      <p:pic>
        <p:nvPicPr>
          <p:cNvPr id="5" name="Picture 4" descr="Penampang batang tanaman di bawah mikroskop">
            <a:extLst>
              <a:ext uri="{FF2B5EF4-FFF2-40B4-BE49-F238E27FC236}">
                <a16:creationId xmlns:a16="http://schemas.microsoft.com/office/drawing/2014/main" id="{6B5EF186-9833-6505-DBF8-98B105F76551}"/>
              </a:ext>
            </a:extLst>
          </p:cNvPr>
          <p:cNvPicPr>
            <a:picLocks noChangeAspect="1"/>
          </p:cNvPicPr>
          <p:nvPr/>
        </p:nvPicPr>
        <p:blipFill rotWithShape="1">
          <a:blip r:embed="rId2"/>
          <a:srcRect l="27523" r="15839" b="-3"/>
          <a:stretch/>
        </p:blipFill>
        <p:spPr>
          <a:xfrm>
            <a:off x="-52346" y="10"/>
            <a:ext cx="5827552" cy="6857990"/>
          </a:xfrm>
          <a:custGeom>
            <a:avLst/>
            <a:gdLst/>
            <a:ahLst/>
            <a:cxnLst/>
            <a:rect l="l" t="t" r="r" b="b"/>
            <a:pathLst>
              <a:path w="5827552" h="6858000">
                <a:moveTo>
                  <a:pt x="5436113" y="4232571"/>
                </a:moveTo>
                <a:cubicBezTo>
                  <a:pt x="5625722" y="4232571"/>
                  <a:pt x="5779430" y="4386279"/>
                  <a:pt x="5779430" y="4575888"/>
                </a:cubicBezTo>
                <a:cubicBezTo>
                  <a:pt x="5779430" y="4765497"/>
                  <a:pt x="5625722" y="4919205"/>
                  <a:pt x="5436113" y="4919205"/>
                </a:cubicBezTo>
                <a:cubicBezTo>
                  <a:pt x="5246504" y="4919205"/>
                  <a:pt x="5092796" y="4765497"/>
                  <a:pt x="5092796" y="4575888"/>
                </a:cubicBezTo>
                <a:cubicBezTo>
                  <a:pt x="5092796" y="4386279"/>
                  <a:pt x="5246504" y="4232571"/>
                  <a:pt x="5436113" y="4232571"/>
                </a:cubicBezTo>
                <a:close/>
                <a:moveTo>
                  <a:pt x="5580185" y="1806694"/>
                </a:moveTo>
                <a:cubicBezTo>
                  <a:pt x="5699726" y="1806694"/>
                  <a:pt x="5799461" y="1891487"/>
                  <a:pt x="5822527" y="2004209"/>
                </a:cubicBezTo>
                <a:lnTo>
                  <a:pt x="5827552" y="2054052"/>
                </a:lnTo>
                <a:lnTo>
                  <a:pt x="5827552" y="2054073"/>
                </a:lnTo>
                <a:lnTo>
                  <a:pt x="5822527" y="2103916"/>
                </a:lnTo>
                <a:cubicBezTo>
                  <a:pt x="5799461" y="2216637"/>
                  <a:pt x="5699726" y="2301430"/>
                  <a:pt x="5580185" y="2301430"/>
                </a:cubicBezTo>
                <a:cubicBezTo>
                  <a:pt x="5443567" y="2301430"/>
                  <a:pt x="5332817" y="2190680"/>
                  <a:pt x="5332817" y="2054062"/>
                </a:cubicBezTo>
                <a:cubicBezTo>
                  <a:pt x="5332817" y="1917444"/>
                  <a:pt x="5443567" y="1806694"/>
                  <a:pt x="5580185" y="1806694"/>
                </a:cubicBezTo>
                <a:close/>
                <a:moveTo>
                  <a:pt x="5580184" y="1294715"/>
                </a:moveTo>
                <a:cubicBezTo>
                  <a:pt x="5659753" y="1294715"/>
                  <a:pt x="5724256" y="1359218"/>
                  <a:pt x="5724256" y="1438787"/>
                </a:cubicBezTo>
                <a:cubicBezTo>
                  <a:pt x="5724256" y="1518356"/>
                  <a:pt x="5659753" y="1582859"/>
                  <a:pt x="5580184" y="1582859"/>
                </a:cubicBezTo>
                <a:cubicBezTo>
                  <a:pt x="5500615" y="1582859"/>
                  <a:pt x="5436112" y="1518356"/>
                  <a:pt x="5436112" y="1438787"/>
                </a:cubicBezTo>
                <a:cubicBezTo>
                  <a:pt x="5436112" y="1359218"/>
                  <a:pt x="5500615" y="1294715"/>
                  <a:pt x="5580184" y="1294715"/>
                </a:cubicBezTo>
                <a:close/>
                <a:moveTo>
                  <a:pt x="0" y="0"/>
                </a:moveTo>
                <a:lnTo>
                  <a:pt x="5346882" y="0"/>
                </a:lnTo>
                <a:lnTo>
                  <a:pt x="5396357" y="64140"/>
                </a:lnTo>
                <a:cubicBezTo>
                  <a:pt x="5509528" y="228632"/>
                  <a:pt x="5577723" y="424885"/>
                  <a:pt x="5582550" y="646882"/>
                </a:cubicBezTo>
                <a:cubicBezTo>
                  <a:pt x="5608062" y="1102027"/>
                  <a:pt x="5203194" y="1301070"/>
                  <a:pt x="5151872" y="1809180"/>
                </a:cubicBezTo>
                <a:cubicBezTo>
                  <a:pt x="5104686" y="2276432"/>
                  <a:pt x="5496947" y="2514465"/>
                  <a:pt x="5323965" y="3464278"/>
                </a:cubicBezTo>
                <a:cubicBezTo>
                  <a:pt x="5211960" y="4079388"/>
                  <a:pt x="4297510" y="4259025"/>
                  <a:pt x="5513003" y="5720066"/>
                </a:cubicBezTo>
                <a:cubicBezTo>
                  <a:pt x="5768583" y="6027176"/>
                  <a:pt x="5791560" y="6490332"/>
                  <a:pt x="5601722" y="6841105"/>
                </a:cubicBezTo>
                <a:lnTo>
                  <a:pt x="5590822" y="6858000"/>
                </a:lnTo>
                <a:lnTo>
                  <a:pt x="1735" y="6858000"/>
                </a:lnTo>
                <a:lnTo>
                  <a:pt x="0" y="6858000"/>
                </a:lnTo>
                <a:lnTo>
                  <a:pt x="0" y="6849812"/>
                </a:lnTo>
                <a:lnTo>
                  <a:pt x="0" y="6483067"/>
                </a:lnTo>
                <a:lnTo>
                  <a:pt x="0" y="1250146"/>
                </a:lnTo>
                <a:close/>
              </a:path>
            </a:pathLst>
          </a:custGeom>
        </p:spPr>
      </p:pic>
      <p:sp>
        <p:nvSpPr>
          <p:cNvPr id="3" name="Tampungan Konten 2">
            <a:extLst>
              <a:ext uri="{FF2B5EF4-FFF2-40B4-BE49-F238E27FC236}">
                <a16:creationId xmlns:a16="http://schemas.microsoft.com/office/drawing/2014/main" id="{2B832AF0-EEF6-8776-3B90-78B068E7D732}"/>
              </a:ext>
            </a:extLst>
          </p:cNvPr>
          <p:cNvSpPr>
            <a:spLocks noGrp="1"/>
          </p:cNvSpPr>
          <p:nvPr>
            <p:ph idx="1"/>
          </p:nvPr>
        </p:nvSpPr>
        <p:spPr>
          <a:xfrm>
            <a:off x="6298092" y="2391995"/>
            <a:ext cx="5355276" cy="4152448"/>
          </a:xfrm>
        </p:spPr>
        <p:txBody>
          <a:bodyPr vert="horz" lIns="91440" tIns="45720" rIns="91440" bIns="45720" rtlCol="0" anchor="t">
            <a:noAutofit/>
          </a:bodyPr>
          <a:lstStyle/>
          <a:p>
            <a:pPr marL="342900" indent="-342900">
              <a:lnSpc>
                <a:spcPct val="100000"/>
              </a:lnSpc>
              <a:buFont typeface="Arial" panose="020B0504020202020204" pitchFamily="34" charset="0"/>
              <a:buChar char="•"/>
            </a:pPr>
            <a:r>
              <a:rPr lang="id-ID" sz="1200"/>
              <a:t>Kita perlu melakukan </a:t>
            </a:r>
            <a:r>
              <a:rPr lang="id-ID" sz="1200" i="1" err="1"/>
              <a:t>scaling</a:t>
            </a:r>
            <a:r>
              <a:rPr lang="id-ID" sz="1200"/>
              <a:t> fitur numerik karena antar </a:t>
            </a:r>
            <a:r>
              <a:rPr lang="id-ID" sz="1200">
                <a:ea typeface="+mn-lt"/>
                <a:cs typeface="+mn-lt"/>
              </a:rPr>
              <a:t>fitur numerik memiliki rentang nilai yang berbeda-beda sehingga bisa mempengaruhi signifikansi dalam proses prediksi.</a:t>
            </a:r>
            <a:endParaRPr lang="id-ID" sz="1200"/>
          </a:p>
          <a:p>
            <a:pPr marL="342900" indent="-342900">
              <a:lnSpc>
                <a:spcPct val="100000"/>
              </a:lnSpc>
              <a:buFont typeface="Arial" panose="020B0504020202020204" pitchFamily="34" charset="0"/>
              <a:buChar char="•"/>
            </a:pPr>
            <a:r>
              <a:rPr lang="id-ID" sz="1200"/>
              <a:t>Perlu dilakukan </a:t>
            </a:r>
            <a:r>
              <a:rPr lang="id-ID" sz="1200" i="1" err="1"/>
              <a:t>rescaling</a:t>
            </a:r>
            <a:r>
              <a:rPr lang="id-ID" sz="1200"/>
              <a:t> agar setiap </a:t>
            </a:r>
            <a:r>
              <a:rPr lang="id-ID" sz="1200">
                <a:ea typeface="+mn-lt"/>
                <a:cs typeface="+mn-lt"/>
              </a:rPr>
              <a:t>fitur numerik memiliki rentang nilai yang sama.</a:t>
            </a:r>
          </a:p>
          <a:p>
            <a:pPr marL="342900" indent="-342900">
              <a:lnSpc>
                <a:spcPct val="100000"/>
              </a:lnSpc>
              <a:buFont typeface="Arial" panose="020B0504020202020204" pitchFamily="34" charset="0"/>
              <a:buChar char="•"/>
            </a:pPr>
            <a:r>
              <a:rPr lang="id-ID" sz="1200"/>
              <a:t>Metode yang dapat digunakan pada </a:t>
            </a:r>
            <a:r>
              <a:rPr lang="id-ID" sz="1200" err="1"/>
              <a:t>scaling</a:t>
            </a:r>
            <a:r>
              <a:rPr lang="id-ID" sz="1200"/>
              <a:t> fitur numerik adalah sebagai berikut:</a:t>
            </a:r>
          </a:p>
          <a:p>
            <a:pPr marL="571500" lvl="1">
              <a:lnSpc>
                <a:spcPct val="100000"/>
              </a:lnSpc>
            </a:pPr>
            <a:r>
              <a:rPr lang="id-ID" sz="1200" i="1"/>
              <a:t>(1) Standard </a:t>
            </a:r>
            <a:r>
              <a:rPr lang="id-ID" sz="1200" i="1" err="1"/>
              <a:t>scaler</a:t>
            </a:r>
            <a:r>
              <a:rPr lang="id-ID" sz="1200" i="1"/>
              <a:t> </a:t>
            </a:r>
            <a:r>
              <a:rPr lang="id-ID" sz="1200"/>
              <a:t>merupakan metode </a:t>
            </a:r>
            <a:r>
              <a:rPr lang="id-ID" sz="1200" err="1"/>
              <a:t>scaling</a:t>
            </a:r>
            <a:r>
              <a:rPr lang="id-ID" sz="1200"/>
              <a:t> yang </a:t>
            </a:r>
            <a:r>
              <a:rPr lang="id-ID" sz="1200">
                <a:ea typeface="+mn-lt"/>
                <a:cs typeface="+mn-lt"/>
              </a:rPr>
              <a:t>digunakan pada fitur yang memiliki distribusi mendekati </a:t>
            </a:r>
            <a:r>
              <a:rPr lang="id-ID" sz="1200" i="1" err="1">
                <a:ea typeface="+mn-lt"/>
                <a:cs typeface="+mn-lt"/>
              </a:rPr>
              <a:t>Gaussian</a:t>
            </a:r>
            <a:r>
              <a:rPr lang="id-ID" sz="1200" i="1">
                <a:ea typeface="+mn-lt"/>
                <a:cs typeface="+mn-lt"/>
              </a:rPr>
              <a:t>.</a:t>
            </a:r>
          </a:p>
          <a:p>
            <a:pPr marL="571500" lvl="1">
              <a:lnSpc>
                <a:spcPct val="100000"/>
              </a:lnSpc>
            </a:pPr>
            <a:r>
              <a:rPr lang="id-ID" sz="1200" i="1"/>
              <a:t>(2) </a:t>
            </a:r>
            <a:r>
              <a:rPr lang="id-ID" sz="1200" i="1" err="1"/>
              <a:t>Minmax</a:t>
            </a:r>
            <a:r>
              <a:rPr lang="id-ID" sz="1200" i="1"/>
              <a:t> </a:t>
            </a:r>
            <a:r>
              <a:rPr lang="id-ID" sz="1200" i="1" err="1"/>
              <a:t>scaler</a:t>
            </a:r>
            <a:r>
              <a:rPr lang="id-ID" sz="1200" i="1"/>
              <a:t> merupakan </a:t>
            </a:r>
            <a:r>
              <a:rPr lang="id-ID" sz="1200">
                <a:ea typeface="+mn-lt"/>
                <a:cs typeface="+mn-lt"/>
              </a:rPr>
              <a:t>metode </a:t>
            </a:r>
            <a:r>
              <a:rPr lang="id-ID" sz="1200" i="1" err="1">
                <a:ea typeface="+mn-lt"/>
                <a:cs typeface="+mn-lt"/>
              </a:rPr>
              <a:t>scaling</a:t>
            </a:r>
            <a:r>
              <a:rPr lang="id-ID" sz="1200">
                <a:ea typeface="+mn-lt"/>
                <a:cs typeface="+mn-lt"/>
              </a:rPr>
              <a:t> yang cocok untuk digunakan pada fitur dengan distribusi mendekati </a:t>
            </a:r>
            <a:r>
              <a:rPr lang="id-ID" sz="1200" i="1">
                <a:ea typeface="+mn-lt"/>
                <a:cs typeface="+mn-lt"/>
              </a:rPr>
              <a:t>uniform</a:t>
            </a:r>
            <a:r>
              <a:rPr lang="id-ID" sz="1200">
                <a:ea typeface="+mn-lt"/>
                <a:cs typeface="+mn-lt"/>
              </a:rPr>
              <a:t>. Metode ini memetakan nilai pada fitur numerik ke rentang [0, 1].</a:t>
            </a:r>
          </a:p>
          <a:p>
            <a:pPr marL="571500" lvl="1">
              <a:lnSpc>
                <a:spcPct val="100000"/>
              </a:lnSpc>
            </a:pPr>
            <a:r>
              <a:rPr lang="id-ID" sz="1200"/>
              <a:t>(3) </a:t>
            </a:r>
            <a:r>
              <a:rPr lang="id-ID" sz="1200" i="1" err="1">
                <a:ea typeface="+mn-lt"/>
                <a:cs typeface="+mn-lt"/>
              </a:rPr>
              <a:t>Robust</a:t>
            </a:r>
            <a:r>
              <a:rPr lang="id-ID" sz="1200" i="1">
                <a:ea typeface="+mn-lt"/>
                <a:cs typeface="+mn-lt"/>
              </a:rPr>
              <a:t> </a:t>
            </a:r>
            <a:r>
              <a:rPr lang="id-ID" sz="1200" i="1" err="1">
                <a:ea typeface="+mn-lt"/>
                <a:cs typeface="+mn-lt"/>
              </a:rPr>
              <a:t>Scaler</a:t>
            </a:r>
            <a:r>
              <a:rPr lang="id-ID" sz="1200">
                <a:ea typeface="+mn-lt"/>
                <a:cs typeface="+mn-lt"/>
              </a:rPr>
              <a:t> merupakan metode </a:t>
            </a:r>
            <a:r>
              <a:rPr lang="id-ID" sz="1200" i="1" err="1">
                <a:ea typeface="+mn-lt"/>
                <a:cs typeface="+mn-lt"/>
              </a:rPr>
              <a:t>scaling</a:t>
            </a:r>
            <a:r>
              <a:rPr lang="id-ID" sz="1200">
                <a:ea typeface="+mn-lt"/>
                <a:cs typeface="+mn-lt"/>
              </a:rPr>
              <a:t> yang dicetuskan untuk menangani fitur numerik dengan </a:t>
            </a:r>
            <a:r>
              <a:rPr lang="id-ID" sz="1200" err="1">
                <a:ea typeface="+mn-lt"/>
                <a:cs typeface="+mn-lt"/>
              </a:rPr>
              <a:t>pencilan</a:t>
            </a:r>
            <a:r>
              <a:rPr lang="id-ID" sz="1200">
                <a:ea typeface="+mn-lt"/>
                <a:cs typeface="+mn-lt"/>
              </a:rPr>
              <a:t>. Ide mendasar dari </a:t>
            </a:r>
            <a:r>
              <a:rPr lang="id-ID" sz="1200" i="1" err="1">
                <a:ea typeface="+mn-lt"/>
                <a:cs typeface="+mn-lt"/>
              </a:rPr>
              <a:t>robust</a:t>
            </a:r>
            <a:r>
              <a:rPr lang="id-ID" sz="1200" i="1">
                <a:ea typeface="+mn-lt"/>
                <a:cs typeface="+mn-lt"/>
              </a:rPr>
              <a:t> </a:t>
            </a:r>
            <a:r>
              <a:rPr lang="id-ID" sz="1200" i="1" err="1">
                <a:ea typeface="+mn-lt"/>
                <a:cs typeface="+mn-lt"/>
              </a:rPr>
              <a:t>scaler</a:t>
            </a:r>
            <a:r>
              <a:rPr lang="id-ID" sz="1200">
                <a:ea typeface="+mn-lt"/>
                <a:cs typeface="+mn-lt"/>
              </a:rPr>
              <a:t> adalah melakukan </a:t>
            </a:r>
            <a:r>
              <a:rPr lang="id-ID" sz="1200" err="1">
                <a:ea typeface="+mn-lt"/>
                <a:cs typeface="+mn-lt"/>
              </a:rPr>
              <a:t>penskalaan</a:t>
            </a:r>
            <a:r>
              <a:rPr lang="id-ID" sz="1200">
                <a:ea typeface="+mn-lt"/>
                <a:cs typeface="+mn-lt"/>
              </a:rPr>
              <a:t> ulang dengan mengacu kepada median dan </a:t>
            </a:r>
            <a:r>
              <a:rPr lang="id-ID" sz="1200" i="1" err="1">
                <a:ea typeface="+mn-lt"/>
                <a:cs typeface="+mn-lt"/>
              </a:rPr>
              <a:t>quartile</a:t>
            </a:r>
            <a:r>
              <a:rPr lang="id-ID" sz="1200" i="1">
                <a:ea typeface="+mn-lt"/>
                <a:cs typeface="+mn-lt"/>
              </a:rPr>
              <a:t> </a:t>
            </a:r>
            <a:r>
              <a:rPr lang="id-ID" sz="1200" i="1" err="1">
                <a:ea typeface="+mn-lt"/>
                <a:cs typeface="+mn-lt"/>
              </a:rPr>
              <a:t>range</a:t>
            </a:r>
            <a:endParaRPr lang="id-ID" sz="1200"/>
          </a:p>
        </p:txBody>
      </p:sp>
    </p:spTree>
    <p:extLst>
      <p:ext uri="{BB962C8B-B14F-4D97-AF65-F5344CB8AC3E}">
        <p14:creationId xmlns:p14="http://schemas.microsoft.com/office/powerpoint/2010/main" val="26909534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6FDDDB73-FC87-AE47-A99E-5A70271375F3}"/>
              </a:ext>
            </a:extLst>
          </p:cNvPr>
          <p:cNvSpPr>
            <a:spLocks noGrp="1"/>
          </p:cNvSpPr>
          <p:nvPr>
            <p:ph type="title"/>
          </p:nvPr>
        </p:nvSpPr>
        <p:spPr>
          <a:xfrm>
            <a:off x="2406770" y="1233519"/>
            <a:ext cx="1325593" cy="333527"/>
          </a:xfrm>
        </p:spPr>
        <p:txBody>
          <a:bodyPr/>
          <a:lstStyle/>
          <a:p>
            <a:r>
              <a:rPr lang="id-ID" sz="1200">
                <a:cs typeface="Posterama"/>
              </a:rPr>
              <a:t>Standard </a:t>
            </a:r>
            <a:r>
              <a:rPr lang="id-ID" sz="1200" err="1">
                <a:cs typeface="Posterama"/>
              </a:rPr>
              <a:t>scaler</a:t>
            </a:r>
            <a:endParaRPr lang="id-ID" sz="1200">
              <a:cs typeface="Posterama"/>
            </a:endParaRPr>
          </a:p>
        </p:txBody>
      </p:sp>
      <p:pic>
        <p:nvPicPr>
          <p:cNvPr id="4" name="Gambar 4">
            <a:extLst>
              <a:ext uri="{FF2B5EF4-FFF2-40B4-BE49-F238E27FC236}">
                <a16:creationId xmlns:a16="http://schemas.microsoft.com/office/drawing/2014/main" id="{426E8237-6DA2-A24F-FDAF-738B1D67F628}"/>
              </a:ext>
            </a:extLst>
          </p:cNvPr>
          <p:cNvPicPr>
            <a:picLocks noGrp="1" noChangeAspect="1"/>
          </p:cNvPicPr>
          <p:nvPr>
            <p:ph idx="1"/>
          </p:nvPr>
        </p:nvPicPr>
        <p:blipFill>
          <a:blip r:embed="rId2"/>
          <a:stretch>
            <a:fillRect/>
          </a:stretch>
        </p:blipFill>
        <p:spPr>
          <a:xfrm>
            <a:off x="2279530" y="612801"/>
            <a:ext cx="1536939" cy="596660"/>
          </a:xfrm>
        </p:spPr>
      </p:pic>
      <p:pic>
        <p:nvPicPr>
          <p:cNvPr id="5" name="Gambar 5">
            <a:extLst>
              <a:ext uri="{FF2B5EF4-FFF2-40B4-BE49-F238E27FC236}">
                <a16:creationId xmlns:a16="http://schemas.microsoft.com/office/drawing/2014/main" id="{64054E00-8A31-7AEA-7462-88D5095EE0F6}"/>
              </a:ext>
            </a:extLst>
          </p:cNvPr>
          <p:cNvPicPr>
            <a:picLocks noChangeAspect="1"/>
          </p:cNvPicPr>
          <p:nvPr/>
        </p:nvPicPr>
        <p:blipFill>
          <a:blip r:embed="rId3"/>
          <a:stretch>
            <a:fillRect/>
          </a:stretch>
        </p:blipFill>
        <p:spPr>
          <a:xfrm>
            <a:off x="5016889" y="607443"/>
            <a:ext cx="1899428" cy="582283"/>
          </a:xfrm>
          <a:prstGeom prst="rect">
            <a:avLst/>
          </a:prstGeom>
        </p:spPr>
      </p:pic>
      <p:pic>
        <p:nvPicPr>
          <p:cNvPr id="6" name="Gambar 6">
            <a:extLst>
              <a:ext uri="{FF2B5EF4-FFF2-40B4-BE49-F238E27FC236}">
                <a16:creationId xmlns:a16="http://schemas.microsoft.com/office/drawing/2014/main" id="{C9DE434A-0B23-148D-CC75-B030E1D8C174}"/>
              </a:ext>
            </a:extLst>
          </p:cNvPr>
          <p:cNvPicPr>
            <a:picLocks noChangeAspect="1"/>
          </p:cNvPicPr>
          <p:nvPr/>
        </p:nvPicPr>
        <p:blipFill>
          <a:blip r:embed="rId4"/>
          <a:stretch>
            <a:fillRect/>
          </a:stretch>
        </p:blipFill>
        <p:spPr>
          <a:xfrm>
            <a:off x="8146661" y="607533"/>
            <a:ext cx="1994678" cy="582103"/>
          </a:xfrm>
          <a:prstGeom prst="rect">
            <a:avLst/>
          </a:prstGeom>
        </p:spPr>
      </p:pic>
      <p:sp>
        <p:nvSpPr>
          <p:cNvPr id="9" name="Judul 1">
            <a:extLst>
              <a:ext uri="{FF2B5EF4-FFF2-40B4-BE49-F238E27FC236}">
                <a16:creationId xmlns:a16="http://schemas.microsoft.com/office/drawing/2014/main" id="{6F7F7906-0008-F345-D5DF-1AFA7135D413}"/>
              </a:ext>
            </a:extLst>
          </p:cNvPr>
          <p:cNvSpPr txBox="1">
            <a:spLocks/>
          </p:cNvSpPr>
          <p:nvPr/>
        </p:nvSpPr>
        <p:spPr>
          <a:xfrm>
            <a:off x="891396" y="1860374"/>
            <a:ext cx="10972800" cy="1958168"/>
          </a:xfrm>
          <a:prstGeom prst="rect">
            <a:avLst/>
          </a:prstGeom>
        </p:spPr>
        <p:txBody>
          <a:bodyPr vert="horz" lIns="91440" tIns="45720" rIns="91440" bIns="45720" rtlCol="0" anchor="b">
            <a:normAutofit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id-ID" sz="1800">
                <a:ea typeface="+mj-lt"/>
                <a:cs typeface="+mj-lt"/>
              </a:rPr>
              <a:t>Fitur </a:t>
            </a:r>
            <a:r>
              <a:rPr lang="id-ID" sz="1800" i="1" err="1">
                <a:ea typeface="+mj-lt"/>
                <a:cs typeface="+mj-lt"/>
              </a:rPr>
              <a:t>policy_annual_premium</a:t>
            </a:r>
            <a:r>
              <a:rPr lang="id-ID" sz="1800">
                <a:ea typeface="+mj-lt"/>
                <a:cs typeface="+mj-lt"/>
              </a:rPr>
              <a:t> memiliki distribusi yang mendekati </a:t>
            </a:r>
            <a:r>
              <a:rPr lang="id-ID" sz="1800" i="1" err="1">
                <a:ea typeface="+mj-lt"/>
                <a:cs typeface="+mj-lt"/>
              </a:rPr>
              <a:t>Gaussian</a:t>
            </a:r>
            <a:r>
              <a:rPr lang="id-ID" sz="1800" i="1">
                <a:ea typeface="+mj-lt"/>
                <a:cs typeface="+mj-lt"/>
              </a:rPr>
              <a:t> sehingga dapat </a:t>
            </a:r>
            <a:r>
              <a:rPr lang="id-ID" sz="1800">
                <a:ea typeface="+mj-lt"/>
                <a:cs typeface="+mj-lt"/>
              </a:rPr>
              <a:t>diskalakan ulang dengan </a:t>
            </a:r>
            <a:r>
              <a:rPr lang="id-ID" sz="1800" i="1" err="1">
                <a:ea typeface="+mj-lt"/>
                <a:cs typeface="+mj-lt"/>
              </a:rPr>
              <a:t>standard</a:t>
            </a:r>
            <a:r>
              <a:rPr lang="id-ID" sz="1800" i="1">
                <a:ea typeface="+mj-lt"/>
                <a:cs typeface="+mj-lt"/>
              </a:rPr>
              <a:t> </a:t>
            </a:r>
            <a:r>
              <a:rPr lang="id-ID" sz="1800" i="1" err="1">
                <a:ea typeface="+mj-lt"/>
                <a:cs typeface="+mj-lt"/>
              </a:rPr>
              <a:t>scaler</a:t>
            </a:r>
            <a:r>
              <a:rPr lang="id-ID" sz="1800" i="1">
                <a:ea typeface="+mj-lt"/>
                <a:cs typeface="+mj-lt"/>
              </a:rPr>
              <a:t>.</a:t>
            </a:r>
          </a:p>
          <a:p>
            <a:endParaRPr lang="id-ID" sz="1800" i="1">
              <a:cs typeface="Posterama"/>
            </a:endParaRPr>
          </a:p>
          <a:p>
            <a:r>
              <a:rPr lang="id-ID" sz="1800">
                <a:ea typeface="+mj-lt"/>
                <a:cs typeface="+mj-lt"/>
              </a:rPr>
              <a:t>Fitur </a:t>
            </a:r>
            <a:r>
              <a:rPr lang="id-ID" sz="1800" i="1" err="1">
                <a:ea typeface="+mj-lt"/>
                <a:cs typeface="+mj-lt"/>
              </a:rPr>
              <a:t>umbrella_limit</a:t>
            </a:r>
            <a:r>
              <a:rPr lang="id-ID" sz="1800">
                <a:ea typeface="+mj-lt"/>
                <a:cs typeface="+mj-lt"/>
              </a:rPr>
              <a:t> dan </a:t>
            </a:r>
            <a:r>
              <a:rPr lang="id-ID" sz="1800" i="1" err="1">
                <a:ea typeface="+mj-lt"/>
                <a:cs typeface="+mj-lt"/>
              </a:rPr>
              <a:t>property_claim</a:t>
            </a:r>
            <a:r>
              <a:rPr lang="id-ID" sz="1800">
                <a:ea typeface="+mj-lt"/>
                <a:cs typeface="+mj-lt"/>
              </a:rPr>
              <a:t> terdeteksi memiliki </a:t>
            </a:r>
            <a:r>
              <a:rPr lang="id-ID" sz="1800" err="1">
                <a:ea typeface="+mj-lt"/>
                <a:cs typeface="+mj-lt"/>
              </a:rPr>
              <a:t>pencilan</a:t>
            </a:r>
            <a:r>
              <a:rPr lang="id-ID" sz="1800">
                <a:ea typeface="+mj-lt"/>
                <a:cs typeface="+mj-lt"/>
              </a:rPr>
              <a:t> yang cukup banyak sehingga kedua fitur ini diskalakan ulang dengan </a:t>
            </a:r>
            <a:r>
              <a:rPr lang="id-ID" sz="1800" i="1" err="1">
                <a:ea typeface="+mj-lt"/>
                <a:cs typeface="+mj-lt"/>
              </a:rPr>
              <a:t>robust</a:t>
            </a:r>
            <a:r>
              <a:rPr lang="id-ID" sz="1800" i="1">
                <a:ea typeface="+mj-lt"/>
                <a:cs typeface="+mj-lt"/>
              </a:rPr>
              <a:t> </a:t>
            </a:r>
            <a:r>
              <a:rPr lang="id-ID" sz="1800" i="1" err="1">
                <a:ea typeface="+mj-lt"/>
                <a:cs typeface="+mj-lt"/>
              </a:rPr>
              <a:t>scaler</a:t>
            </a:r>
            <a:r>
              <a:rPr lang="id-ID" sz="1800" i="1">
                <a:ea typeface="+mj-lt"/>
                <a:cs typeface="+mj-lt"/>
              </a:rPr>
              <a:t>.</a:t>
            </a:r>
          </a:p>
          <a:p>
            <a:endParaRPr lang="id-ID" sz="1800" i="1">
              <a:cs typeface="Posterama"/>
            </a:endParaRPr>
          </a:p>
          <a:p>
            <a:r>
              <a:rPr lang="id-ID" sz="1800">
                <a:ea typeface="+mj-lt"/>
                <a:cs typeface="+mj-lt"/>
              </a:rPr>
              <a:t>Fitur numerik lainnya diskalakan ulang dengan </a:t>
            </a:r>
            <a:r>
              <a:rPr lang="id-ID" sz="1800" i="1" err="1">
                <a:ea typeface="+mj-lt"/>
                <a:cs typeface="+mj-lt"/>
              </a:rPr>
              <a:t>minmax</a:t>
            </a:r>
            <a:r>
              <a:rPr lang="id-ID" sz="1800" i="1">
                <a:ea typeface="+mj-lt"/>
                <a:cs typeface="+mj-lt"/>
              </a:rPr>
              <a:t> </a:t>
            </a:r>
            <a:r>
              <a:rPr lang="id-ID" sz="1800" i="1" err="1">
                <a:ea typeface="+mj-lt"/>
                <a:cs typeface="+mj-lt"/>
              </a:rPr>
              <a:t>scaler</a:t>
            </a:r>
            <a:r>
              <a:rPr lang="id-ID" sz="1800" i="1">
                <a:ea typeface="+mj-lt"/>
                <a:cs typeface="+mj-lt"/>
              </a:rPr>
              <a:t>.</a:t>
            </a:r>
            <a:endParaRPr lang="id-ID" sz="1800">
              <a:cs typeface="Posterama"/>
            </a:endParaRPr>
          </a:p>
        </p:txBody>
      </p:sp>
      <p:sp>
        <p:nvSpPr>
          <p:cNvPr id="11" name="Judul 1">
            <a:extLst>
              <a:ext uri="{FF2B5EF4-FFF2-40B4-BE49-F238E27FC236}">
                <a16:creationId xmlns:a16="http://schemas.microsoft.com/office/drawing/2014/main" id="{CB88FCD0-ABD7-76EC-CB6C-90357CBEA81E}"/>
              </a:ext>
            </a:extLst>
          </p:cNvPr>
          <p:cNvSpPr txBox="1">
            <a:spLocks/>
          </p:cNvSpPr>
          <p:nvPr/>
        </p:nvSpPr>
        <p:spPr>
          <a:xfrm>
            <a:off x="5334000" y="1199014"/>
            <a:ext cx="1325593" cy="333527"/>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id-ID" sz="1200" err="1">
                <a:cs typeface="Posterama"/>
              </a:rPr>
              <a:t>MinMax</a:t>
            </a:r>
            <a:r>
              <a:rPr lang="id-ID" sz="1200">
                <a:cs typeface="Posterama"/>
              </a:rPr>
              <a:t> </a:t>
            </a:r>
            <a:r>
              <a:rPr lang="id-ID" sz="1200" err="1">
                <a:cs typeface="Posterama"/>
              </a:rPr>
              <a:t>scaler</a:t>
            </a:r>
          </a:p>
        </p:txBody>
      </p:sp>
      <p:sp>
        <p:nvSpPr>
          <p:cNvPr id="13" name="Judul 1">
            <a:extLst>
              <a:ext uri="{FF2B5EF4-FFF2-40B4-BE49-F238E27FC236}">
                <a16:creationId xmlns:a16="http://schemas.microsoft.com/office/drawing/2014/main" id="{A479321F-C765-43A9-A5E6-43513B7EB0F9}"/>
              </a:ext>
            </a:extLst>
          </p:cNvPr>
          <p:cNvSpPr txBox="1">
            <a:spLocks/>
          </p:cNvSpPr>
          <p:nvPr/>
        </p:nvSpPr>
        <p:spPr>
          <a:xfrm>
            <a:off x="8568906" y="1227768"/>
            <a:ext cx="1325593" cy="333527"/>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id-ID" sz="1200" err="1">
                <a:cs typeface="Posterama"/>
              </a:rPr>
              <a:t>Robust</a:t>
            </a:r>
            <a:r>
              <a:rPr lang="id-ID" sz="1200">
                <a:cs typeface="Posterama"/>
              </a:rPr>
              <a:t> </a:t>
            </a:r>
            <a:r>
              <a:rPr lang="id-ID" sz="1200" err="1">
                <a:cs typeface="Posterama"/>
              </a:rPr>
              <a:t>scaler</a:t>
            </a:r>
          </a:p>
        </p:txBody>
      </p:sp>
      <p:pic>
        <p:nvPicPr>
          <p:cNvPr id="14" name="Gambar 14">
            <a:extLst>
              <a:ext uri="{FF2B5EF4-FFF2-40B4-BE49-F238E27FC236}">
                <a16:creationId xmlns:a16="http://schemas.microsoft.com/office/drawing/2014/main" id="{F2BF032F-A3FD-5F93-7F42-BC6B9340E992}"/>
              </a:ext>
            </a:extLst>
          </p:cNvPr>
          <p:cNvPicPr>
            <a:picLocks noChangeAspect="1"/>
          </p:cNvPicPr>
          <p:nvPr/>
        </p:nvPicPr>
        <p:blipFill>
          <a:blip r:embed="rId5"/>
          <a:stretch>
            <a:fillRect/>
          </a:stretch>
        </p:blipFill>
        <p:spPr>
          <a:xfrm>
            <a:off x="885645" y="4097965"/>
            <a:ext cx="3577086" cy="2198900"/>
          </a:xfrm>
          <a:prstGeom prst="rect">
            <a:avLst/>
          </a:prstGeom>
        </p:spPr>
      </p:pic>
      <p:pic>
        <p:nvPicPr>
          <p:cNvPr id="15" name="Gambar 15">
            <a:extLst>
              <a:ext uri="{FF2B5EF4-FFF2-40B4-BE49-F238E27FC236}">
                <a16:creationId xmlns:a16="http://schemas.microsoft.com/office/drawing/2014/main" id="{E2C37E42-F227-5ED4-8605-12BD538DC363}"/>
              </a:ext>
            </a:extLst>
          </p:cNvPr>
          <p:cNvPicPr>
            <a:picLocks noChangeAspect="1"/>
          </p:cNvPicPr>
          <p:nvPr/>
        </p:nvPicPr>
        <p:blipFill>
          <a:blip r:embed="rId6"/>
          <a:stretch>
            <a:fillRect/>
          </a:stretch>
        </p:blipFill>
        <p:spPr>
          <a:xfrm>
            <a:off x="4451230" y="4027740"/>
            <a:ext cx="3648973" cy="2468746"/>
          </a:xfrm>
          <a:prstGeom prst="rect">
            <a:avLst/>
          </a:prstGeom>
        </p:spPr>
      </p:pic>
      <p:pic>
        <p:nvPicPr>
          <p:cNvPr id="16" name="Gambar 16">
            <a:extLst>
              <a:ext uri="{FF2B5EF4-FFF2-40B4-BE49-F238E27FC236}">
                <a16:creationId xmlns:a16="http://schemas.microsoft.com/office/drawing/2014/main" id="{916DD63A-837F-6515-BFF3-F9514341B9DA}"/>
              </a:ext>
            </a:extLst>
          </p:cNvPr>
          <p:cNvPicPr>
            <a:picLocks noChangeAspect="1"/>
          </p:cNvPicPr>
          <p:nvPr/>
        </p:nvPicPr>
        <p:blipFill>
          <a:blip r:embed="rId7"/>
          <a:stretch>
            <a:fillRect/>
          </a:stretch>
        </p:blipFill>
        <p:spPr>
          <a:xfrm>
            <a:off x="8232475" y="4031106"/>
            <a:ext cx="3318294" cy="2332617"/>
          </a:xfrm>
          <a:prstGeom prst="rect">
            <a:avLst/>
          </a:prstGeom>
        </p:spPr>
      </p:pic>
    </p:spTree>
    <p:extLst>
      <p:ext uri="{BB962C8B-B14F-4D97-AF65-F5344CB8AC3E}">
        <p14:creationId xmlns:p14="http://schemas.microsoft.com/office/powerpoint/2010/main" val="20401702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F137B8C-5E30-EA24-4A4A-C38FDA697842}"/>
              </a:ext>
            </a:extLst>
          </p:cNvPr>
          <p:cNvSpPr>
            <a:spLocks noGrp="1"/>
          </p:cNvSpPr>
          <p:nvPr>
            <p:ph type="title"/>
          </p:nvPr>
        </p:nvSpPr>
        <p:spPr>
          <a:xfrm>
            <a:off x="5748752" y="552782"/>
            <a:ext cx="5919373" cy="1611920"/>
          </a:xfrm>
        </p:spPr>
        <p:txBody>
          <a:bodyPr>
            <a:normAutofit/>
          </a:bodyPr>
          <a:lstStyle/>
          <a:p>
            <a:r>
              <a:rPr lang="en-US">
                <a:cs typeface="Posterama"/>
              </a:rPr>
              <a:t>Decision Forest Pruning</a:t>
            </a:r>
            <a:endParaRPr lang="en-US"/>
          </a:p>
        </p:txBody>
      </p:sp>
      <p:pic>
        <p:nvPicPr>
          <p:cNvPr id="5" name="Picture 4" descr="Penampang tanaman muda dan akar">
            <a:extLst>
              <a:ext uri="{FF2B5EF4-FFF2-40B4-BE49-F238E27FC236}">
                <a16:creationId xmlns:a16="http://schemas.microsoft.com/office/drawing/2014/main" id="{C3370FB9-CF57-96C6-68D5-A7880AB85260}"/>
              </a:ext>
            </a:extLst>
          </p:cNvPr>
          <p:cNvPicPr>
            <a:picLocks noChangeAspect="1"/>
          </p:cNvPicPr>
          <p:nvPr/>
        </p:nvPicPr>
        <p:blipFill rotWithShape="1">
          <a:blip r:embed="rId2"/>
          <a:srcRect l="40513" r="8" b="8"/>
          <a:stretch/>
        </p:blipFill>
        <p:spPr>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3" name="Content Placeholder 2">
            <a:extLst>
              <a:ext uri="{FF2B5EF4-FFF2-40B4-BE49-F238E27FC236}">
                <a16:creationId xmlns:a16="http://schemas.microsoft.com/office/drawing/2014/main" id="{2BBFC5B8-E76A-58C2-A88A-E27276458714}"/>
              </a:ext>
            </a:extLst>
          </p:cNvPr>
          <p:cNvSpPr>
            <a:spLocks noGrp="1"/>
          </p:cNvSpPr>
          <p:nvPr>
            <p:ph idx="1"/>
          </p:nvPr>
        </p:nvSpPr>
        <p:spPr>
          <a:xfrm>
            <a:off x="5745083" y="2391995"/>
            <a:ext cx="5904056" cy="3174788"/>
          </a:xfrm>
        </p:spPr>
        <p:txBody>
          <a:bodyPr vert="horz" lIns="91440" tIns="45720" rIns="91440" bIns="45720" rtlCol="0" anchor="t">
            <a:normAutofit/>
          </a:bodyPr>
          <a:lstStyle/>
          <a:p>
            <a:pPr marL="342900" indent="-342900">
              <a:buFont typeface="Arial" panose="020B0504020202020204" pitchFamily="34" charset="0"/>
              <a:buChar char="•"/>
            </a:pPr>
            <a:r>
              <a:rPr lang="en-US" err="1"/>
              <a:t>Reduksi</a:t>
            </a:r>
            <a:r>
              <a:rPr lang="en-US"/>
              <a:t> </a:t>
            </a:r>
            <a:r>
              <a:rPr lang="en-US" err="1"/>
              <a:t>ukuran</a:t>
            </a:r>
            <a:r>
              <a:rPr lang="en-US"/>
              <a:t> dan </a:t>
            </a:r>
            <a:r>
              <a:rPr lang="en-US" err="1"/>
              <a:t>kompleksitas</a:t>
            </a:r>
          </a:p>
          <a:p>
            <a:pPr marL="342900" indent="-342900">
              <a:buFont typeface="Arial" panose="020B0504020202020204" pitchFamily="34" charset="0"/>
              <a:buChar char="•"/>
            </a:pPr>
            <a:r>
              <a:rPr lang="en-US" err="1"/>
              <a:t>Algoritma</a:t>
            </a:r>
            <a:r>
              <a:rPr lang="en-US"/>
              <a:t> </a:t>
            </a:r>
            <a:r>
              <a:rPr lang="en-US" err="1"/>
              <a:t>mencari</a:t>
            </a:r>
            <a:r>
              <a:rPr lang="en-US"/>
              <a:t> base tree </a:t>
            </a:r>
            <a:r>
              <a:rPr lang="en-US" err="1"/>
              <a:t>dengan</a:t>
            </a:r>
            <a:r>
              <a:rPr lang="en-US"/>
              <a:t> ROC-AUC </a:t>
            </a:r>
            <a:r>
              <a:rPr lang="en-US" err="1"/>
              <a:t>tertinggi</a:t>
            </a:r>
          </a:p>
        </p:txBody>
      </p:sp>
    </p:spTree>
    <p:extLst>
      <p:ext uri="{BB962C8B-B14F-4D97-AF65-F5344CB8AC3E}">
        <p14:creationId xmlns:p14="http://schemas.microsoft.com/office/powerpoint/2010/main" val="179989884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35CA79F-7CF8-44A0-74C4-83B2FAAD2705}"/>
              </a:ext>
            </a:extLst>
          </p:cNvPr>
          <p:cNvSpPr>
            <a:spLocks noGrp="1"/>
          </p:cNvSpPr>
          <p:nvPr>
            <p:ph type="title"/>
          </p:nvPr>
        </p:nvSpPr>
        <p:spPr>
          <a:xfrm>
            <a:off x="5748752" y="552782"/>
            <a:ext cx="5919373" cy="1611920"/>
          </a:xfrm>
        </p:spPr>
        <p:txBody>
          <a:bodyPr>
            <a:normAutofit/>
          </a:bodyPr>
          <a:lstStyle/>
          <a:p>
            <a:r>
              <a:rPr lang="en-US" err="1">
                <a:cs typeface="Posterama"/>
              </a:rPr>
              <a:t>Ekstraksi</a:t>
            </a:r>
            <a:r>
              <a:rPr lang="en-US">
                <a:cs typeface="Posterama"/>
              </a:rPr>
              <a:t> </a:t>
            </a:r>
            <a:r>
              <a:rPr lang="en-US" err="1">
                <a:cs typeface="Posterama"/>
              </a:rPr>
              <a:t>Aturan</a:t>
            </a:r>
            <a:r>
              <a:rPr lang="en-US">
                <a:cs typeface="Posterama"/>
              </a:rPr>
              <a:t> </a:t>
            </a:r>
            <a:r>
              <a:rPr lang="en-US" err="1">
                <a:cs typeface="Posterama"/>
              </a:rPr>
              <a:t>Konjungsi</a:t>
            </a:r>
            <a:endParaRPr lang="en-US" err="1"/>
          </a:p>
        </p:txBody>
      </p:sp>
      <p:pic>
        <p:nvPicPr>
          <p:cNvPr id="5" name="Picture 4" descr="Peluncuran roket">
            <a:extLst>
              <a:ext uri="{FF2B5EF4-FFF2-40B4-BE49-F238E27FC236}">
                <a16:creationId xmlns:a16="http://schemas.microsoft.com/office/drawing/2014/main" id="{837A44CA-F5BB-0976-ADAD-B728BE6B2D28}"/>
              </a:ext>
            </a:extLst>
          </p:cNvPr>
          <p:cNvPicPr>
            <a:picLocks noChangeAspect="1"/>
          </p:cNvPicPr>
          <p:nvPr/>
        </p:nvPicPr>
        <p:blipFill rotWithShape="1">
          <a:blip r:embed="rId2"/>
          <a:srcRect l="36576" r="7922" b="-3"/>
          <a:stretch/>
        </p:blipFill>
        <p:spPr>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3" name="Content Placeholder 2">
            <a:extLst>
              <a:ext uri="{FF2B5EF4-FFF2-40B4-BE49-F238E27FC236}">
                <a16:creationId xmlns:a16="http://schemas.microsoft.com/office/drawing/2014/main" id="{109750AA-B74D-EB89-C762-0E91932BCFAD}"/>
              </a:ext>
            </a:extLst>
          </p:cNvPr>
          <p:cNvSpPr>
            <a:spLocks noGrp="1"/>
          </p:cNvSpPr>
          <p:nvPr>
            <p:ph idx="1"/>
          </p:nvPr>
        </p:nvSpPr>
        <p:spPr>
          <a:xfrm>
            <a:off x="5745083" y="2391995"/>
            <a:ext cx="5904056" cy="3174788"/>
          </a:xfrm>
        </p:spPr>
        <p:txBody>
          <a:bodyPr vert="horz" lIns="91440" tIns="45720" rIns="91440" bIns="45720" rtlCol="0" anchor="t">
            <a:normAutofit/>
          </a:bodyPr>
          <a:lstStyle/>
          <a:p>
            <a:pPr marL="342900" indent="-342900">
              <a:buFont typeface="Arial" panose="020B0504020202020204" pitchFamily="34" charset="0"/>
              <a:buChar char="•"/>
            </a:pPr>
            <a:r>
              <a:rPr lang="en-US" err="1"/>
              <a:t>Setiap</a:t>
            </a:r>
            <a:r>
              <a:rPr lang="en-US"/>
              <a:t> </a:t>
            </a:r>
            <a:r>
              <a:rPr lang="en-US" err="1"/>
              <a:t>pohon</a:t>
            </a:r>
            <a:r>
              <a:rPr lang="en-US"/>
              <a:t> </a:t>
            </a:r>
            <a:r>
              <a:rPr lang="en-US" err="1"/>
              <a:t>dipecah</a:t>
            </a:r>
            <a:r>
              <a:rPr lang="en-US"/>
              <a:t> </a:t>
            </a:r>
            <a:r>
              <a:rPr lang="en-US" err="1"/>
              <a:t>menjadi</a:t>
            </a:r>
            <a:r>
              <a:rPr lang="en-US"/>
              <a:t> </a:t>
            </a:r>
            <a:r>
              <a:rPr lang="en-US" err="1"/>
              <a:t>kumpulan</a:t>
            </a:r>
            <a:r>
              <a:rPr lang="en-US"/>
              <a:t> </a:t>
            </a:r>
            <a:r>
              <a:rPr lang="en-US" err="1"/>
              <a:t>aturan</a:t>
            </a:r>
            <a:r>
              <a:rPr lang="en-US"/>
              <a:t> </a:t>
            </a:r>
            <a:r>
              <a:rPr lang="en-US" err="1"/>
              <a:t>konjungtif</a:t>
            </a:r>
            <a:r>
              <a:rPr lang="en-US"/>
              <a:t> yang </a:t>
            </a:r>
            <a:r>
              <a:rPr lang="en-US" err="1"/>
              <a:t>dipetakan</a:t>
            </a:r>
            <a:r>
              <a:rPr lang="en-US"/>
              <a:t> pada </a:t>
            </a:r>
            <a:r>
              <a:rPr lang="en-US" err="1"/>
              <a:t>kelas</a:t>
            </a:r>
            <a:r>
              <a:rPr lang="en-US"/>
              <a:t> </a:t>
            </a:r>
            <a:r>
              <a:rPr lang="en-US" err="1"/>
              <a:t>probabilitas</a:t>
            </a:r>
          </a:p>
          <a:p>
            <a:pPr marL="342900" indent="-342900">
              <a:buFont typeface="Arial" panose="020B0504020202020204" pitchFamily="34" charset="0"/>
              <a:buChar char="•"/>
            </a:pPr>
            <a:r>
              <a:rPr lang="en-US" err="1"/>
              <a:t>Konjungsi</a:t>
            </a:r>
            <a:r>
              <a:rPr lang="en-US"/>
              <a:t> </a:t>
            </a:r>
            <a:r>
              <a:rPr lang="en-US" err="1"/>
              <a:t>dari</a:t>
            </a:r>
            <a:r>
              <a:rPr lang="en-US"/>
              <a:t> masing </a:t>
            </a:r>
            <a:r>
              <a:rPr lang="en-US" err="1"/>
              <a:t>masing</a:t>
            </a:r>
            <a:r>
              <a:rPr lang="en-US"/>
              <a:t> base tree </a:t>
            </a:r>
            <a:r>
              <a:rPr lang="en-US" err="1"/>
              <a:t>akan</a:t>
            </a:r>
            <a:r>
              <a:rPr lang="en-US"/>
              <a:t> </a:t>
            </a:r>
            <a:r>
              <a:rPr lang="en-US" err="1"/>
              <a:t>digabungkan</a:t>
            </a:r>
            <a:r>
              <a:rPr lang="en-US"/>
              <a:t> </a:t>
            </a:r>
            <a:r>
              <a:rPr lang="en-US" err="1"/>
              <a:t>menjadi</a:t>
            </a:r>
            <a:r>
              <a:rPr lang="en-US"/>
              <a:t> </a:t>
            </a:r>
            <a:r>
              <a:rPr lang="en-US" err="1"/>
              <a:t>sebuah</a:t>
            </a:r>
            <a:r>
              <a:rPr lang="en-US"/>
              <a:t> </a:t>
            </a:r>
            <a:r>
              <a:rPr lang="en-US" err="1"/>
              <a:t>aturan</a:t>
            </a:r>
            <a:r>
              <a:rPr lang="en-US"/>
              <a:t> yang </a:t>
            </a:r>
            <a:r>
              <a:rPr lang="en-US" err="1"/>
              <a:t>mewakili</a:t>
            </a:r>
            <a:r>
              <a:rPr lang="en-US"/>
              <a:t> forest yang </a:t>
            </a:r>
            <a:r>
              <a:rPr lang="en-US" err="1"/>
              <a:t>telah</a:t>
            </a:r>
            <a:r>
              <a:rPr lang="en-US"/>
              <a:t> di-</a:t>
            </a:r>
            <a:r>
              <a:rPr lang="en-US" i="1"/>
              <a:t>pruning</a:t>
            </a:r>
          </a:p>
        </p:txBody>
      </p:sp>
    </p:spTree>
    <p:extLst>
      <p:ext uri="{BB962C8B-B14F-4D97-AF65-F5344CB8AC3E}">
        <p14:creationId xmlns:p14="http://schemas.microsoft.com/office/powerpoint/2010/main" val="36419892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8A0CD-1797-8CDE-CF3F-2C94CFAE8E74}"/>
              </a:ext>
            </a:extLst>
          </p:cNvPr>
          <p:cNvSpPr>
            <a:spLocks noGrp="1"/>
          </p:cNvSpPr>
          <p:nvPr>
            <p:ph type="title"/>
          </p:nvPr>
        </p:nvSpPr>
        <p:spPr>
          <a:xfrm>
            <a:off x="609600" y="557784"/>
            <a:ext cx="10972800" cy="692960"/>
          </a:xfrm>
        </p:spPr>
        <p:txBody>
          <a:bodyPr>
            <a:normAutofit fontScale="90000"/>
          </a:bodyPr>
          <a:lstStyle/>
          <a:p>
            <a:r>
              <a:rPr lang="en-US" dirty="0">
                <a:cs typeface="Posterama"/>
              </a:rPr>
              <a:t>Conjunction Set- Model 1 - XGBOOST</a:t>
            </a:r>
            <a:endParaRPr lang="en-US" dirty="0"/>
          </a:p>
        </p:txBody>
      </p:sp>
      <p:pic>
        <p:nvPicPr>
          <p:cNvPr id="3" name="Picture 3">
            <a:extLst>
              <a:ext uri="{FF2B5EF4-FFF2-40B4-BE49-F238E27FC236}">
                <a16:creationId xmlns:a16="http://schemas.microsoft.com/office/drawing/2014/main" id="{0B8CBEDF-E76A-6AE3-85C5-F01C4E0454C1}"/>
              </a:ext>
            </a:extLst>
          </p:cNvPr>
          <p:cNvPicPr>
            <a:picLocks noChangeAspect="1"/>
          </p:cNvPicPr>
          <p:nvPr/>
        </p:nvPicPr>
        <p:blipFill>
          <a:blip r:embed="rId2"/>
          <a:stretch>
            <a:fillRect/>
          </a:stretch>
        </p:blipFill>
        <p:spPr>
          <a:xfrm>
            <a:off x="460416" y="2081555"/>
            <a:ext cx="7820025" cy="3481011"/>
          </a:xfrm>
          <a:prstGeom prst="rect">
            <a:avLst/>
          </a:prstGeom>
        </p:spPr>
      </p:pic>
      <p:sp>
        <p:nvSpPr>
          <p:cNvPr id="4" name="TextBox 3">
            <a:extLst>
              <a:ext uri="{FF2B5EF4-FFF2-40B4-BE49-F238E27FC236}">
                <a16:creationId xmlns:a16="http://schemas.microsoft.com/office/drawing/2014/main" id="{0454135C-3391-4704-9D9E-70E72262D1C0}"/>
              </a:ext>
            </a:extLst>
          </p:cNvPr>
          <p:cNvSpPr txBox="1"/>
          <p:nvPr/>
        </p:nvSpPr>
        <p:spPr>
          <a:xfrm>
            <a:off x="8869383" y="1929739"/>
            <a:ext cx="3080162"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1200"/>
          </a:p>
          <a:p>
            <a:r>
              <a:rPr lang="en-US" sz="1200" dirty="0" err="1">
                <a:ea typeface="+mn-lt"/>
                <a:cs typeface="+mn-lt"/>
              </a:rPr>
              <a:t>Setiap</a:t>
            </a:r>
            <a:r>
              <a:rPr lang="en-US" sz="1200" dirty="0">
                <a:ea typeface="+mn-lt"/>
                <a:cs typeface="+mn-lt"/>
              </a:rPr>
              <a:t> </a:t>
            </a:r>
            <a:r>
              <a:rPr lang="en-US" sz="1200" dirty="0" err="1">
                <a:ea typeface="+mn-lt"/>
                <a:cs typeface="+mn-lt"/>
              </a:rPr>
              <a:t>konjungsi</a:t>
            </a:r>
            <a:r>
              <a:rPr lang="en-US" sz="1200" dirty="0">
                <a:ea typeface="+mn-lt"/>
                <a:cs typeface="+mn-lt"/>
              </a:rPr>
              <a:t> pada </a:t>
            </a:r>
            <a:r>
              <a:rPr lang="en-US" sz="1200" dirty="0" err="1">
                <a:ea typeface="+mn-lt"/>
                <a:cs typeface="+mn-lt"/>
              </a:rPr>
              <a:t>himpunan</a:t>
            </a:r>
            <a:r>
              <a:rPr lang="en-US" sz="1200" dirty="0">
                <a:ea typeface="+mn-lt"/>
                <a:cs typeface="+mn-lt"/>
              </a:rPr>
              <a:t> yang </a:t>
            </a:r>
            <a:r>
              <a:rPr lang="en-US" sz="1200" dirty="0" err="1">
                <a:ea typeface="+mn-lt"/>
                <a:cs typeface="+mn-lt"/>
              </a:rPr>
              <a:t>diberikan</a:t>
            </a:r>
            <a:r>
              <a:rPr lang="en-US" sz="1200" dirty="0">
                <a:ea typeface="+mn-lt"/>
                <a:cs typeface="+mn-lt"/>
              </a:rPr>
              <a:t> </a:t>
            </a:r>
            <a:r>
              <a:rPr lang="en-US" sz="1200" dirty="0" err="1">
                <a:ea typeface="+mn-lt"/>
                <a:cs typeface="+mn-lt"/>
              </a:rPr>
              <a:t>merepresentasikan</a:t>
            </a:r>
            <a:r>
              <a:rPr lang="en-US" sz="1200" dirty="0">
                <a:ea typeface="+mn-lt"/>
                <a:cs typeface="+mn-lt"/>
              </a:rPr>
              <a:t> </a:t>
            </a:r>
            <a:r>
              <a:rPr lang="en-US" sz="1200" dirty="0" err="1">
                <a:ea typeface="+mn-lt"/>
                <a:cs typeface="+mn-lt"/>
              </a:rPr>
              <a:t>kombinasi</a:t>
            </a:r>
            <a:r>
              <a:rPr lang="en-US" sz="1200" dirty="0">
                <a:ea typeface="+mn-lt"/>
                <a:cs typeface="+mn-lt"/>
              </a:rPr>
              <a:t> </a:t>
            </a:r>
            <a:r>
              <a:rPr lang="en-US" sz="1200" dirty="0" err="1">
                <a:ea typeface="+mn-lt"/>
                <a:cs typeface="+mn-lt"/>
              </a:rPr>
              <a:t>dari</a:t>
            </a:r>
            <a:r>
              <a:rPr lang="en-US" sz="1200" dirty="0">
                <a:ea typeface="+mn-lt"/>
                <a:cs typeface="+mn-lt"/>
              </a:rPr>
              <a:t> leaves yang </a:t>
            </a:r>
            <a:r>
              <a:rPr lang="en-US" sz="1200" dirty="0" err="1">
                <a:ea typeface="+mn-lt"/>
                <a:cs typeface="+mn-lt"/>
              </a:rPr>
              <a:t>berasal</a:t>
            </a:r>
            <a:r>
              <a:rPr lang="en-US" sz="1200" dirty="0">
                <a:ea typeface="+mn-lt"/>
                <a:cs typeface="+mn-lt"/>
              </a:rPr>
              <a:t> </a:t>
            </a:r>
            <a:r>
              <a:rPr lang="en-US" sz="1200" dirty="0" err="1">
                <a:ea typeface="+mn-lt"/>
                <a:cs typeface="+mn-lt"/>
              </a:rPr>
              <a:t>dari</a:t>
            </a:r>
            <a:r>
              <a:rPr lang="en-US" sz="1200" dirty="0">
                <a:ea typeface="+mn-lt"/>
                <a:cs typeface="+mn-lt"/>
              </a:rPr>
              <a:t> </a:t>
            </a:r>
            <a:r>
              <a:rPr lang="en-US" sz="1200" dirty="0" err="1">
                <a:ea typeface="+mn-lt"/>
                <a:cs typeface="+mn-lt"/>
              </a:rPr>
              <a:t>sumber</a:t>
            </a:r>
            <a:r>
              <a:rPr lang="en-US" sz="1200" dirty="0">
                <a:ea typeface="+mn-lt"/>
                <a:cs typeface="+mn-lt"/>
              </a:rPr>
              <a:t> decision forest.</a:t>
            </a:r>
            <a:endParaRPr lang="en-US" sz="1200"/>
          </a:p>
          <a:p>
            <a:endParaRPr lang="en-US" sz="1200"/>
          </a:p>
          <a:p>
            <a:r>
              <a:rPr lang="en-US" sz="1200" dirty="0" err="1">
                <a:ea typeface="+mn-lt"/>
                <a:cs typeface="+mn-lt"/>
              </a:rPr>
              <a:t>months_as_customer</a:t>
            </a:r>
            <a:r>
              <a:rPr lang="en-US" sz="1200" dirty="0">
                <a:ea typeface="+mn-lt"/>
                <a:cs typeface="+mn-lt"/>
              </a:rPr>
              <a:t> &gt;= 0.449, age &gt;= 0.4, </a:t>
            </a:r>
            <a:r>
              <a:rPr lang="en-US" sz="1200" dirty="0" err="1">
                <a:ea typeface="+mn-lt"/>
                <a:cs typeface="+mn-lt"/>
              </a:rPr>
              <a:t>policy_annual_premium</a:t>
            </a:r>
            <a:r>
              <a:rPr lang="en-US" sz="1200" dirty="0">
                <a:ea typeface="+mn-lt"/>
                <a:cs typeface="+mn-lt"/>
              </a:rPr>
              <a:t> &gt;= 0.677, capital-loss &gt;= 0.923, </a:t>
            </a:r>
            <a:r>
              <a:rPr lang="en-US" sz="1200" dirty="0" err="1">
                <a:ea typeface="+mn-lt"/>
                <a:cs typeface="+mn-lt"/>
              </a:rPr>
              <a:t>incident_hour_of_the_day</a:t>
            </a:r>
            <a:r>
              <a:rPr lang="en-US" sz="1200" dirty="0">
                <a:ea typeface="+mn-lt"/>
                <a:cs typeface="+mn-lt"/>
              </a:rPr>
              <a:t> &gt;= 0.435, </a:t>
            </a:r>
            <a:r>
              <a:rPr lang="en-US" sz="1200" dirty="0" err="1">
                <a:ea typeface="+mn-lt"/>
                <a:cs typeface="+mn-lt"/>
              </a:rPr>
              <a:t>injury_claim</a:t>
            </a:r>
            <a:r>
              <a:rPr lang="en-US" sz="1200" dirty="0">
                <a:ea typeface="+mn-lt"/>
                <a:cs typeface="+mn-lt"/>
              </a:rPr>
              <a:t> &gt;= 0.26, </a:t>
            </a:r>
            <a:r>
              <a:rPr lang="en-US" sz="1200" dirty="0" err="1">
                <a:ea typeface="+mn-lt"/>
                <a:cs typeface="+mn-lt"/>
              </a:rPr>
              <a:t>vehicle_claim</a:t>
            </a:r>
            <a:r>
              <a:rPr lang="en-US" sz="1200" dirty="0">
                <a:ea typeface="+mn-lt"/>
                <a:cs typeface="+mn-lt"/>
              </a:rPr>
              <a:t> &gt;= 0.053, </a:t>
            </a:r>
            <a:r>
              <a:rPr lang="en-US" sz="1200" dirty="0" err="1">
                <a:ea typeface="+mn-lt"/>
                <a:cs typeface="+mn-lt"/>
              </a:rPr>
              <a:t>auto_year</a:t>
            </a:r>
            <a:r>
              <a:rPr lang="en-US" sz="1200" dirty="0">
                <a:ea typeface="+mn-lt"/>
                <a:cs typeface="+mn-lt"/>
              </a:rPr>
              <a:t> &gt;= 0.8, </a:t>
            </a:r>
            <a:r>
              <a:rPr lang="en-US" sz="1200" dirty="0" err="1">
                <a:ea typeface="+mn-lt"/>
                <a:cs typeface="+mn-lt"/>
              </a:rPr>
              <a:t>policy_duration</a:t>
            </a:r>
            <a:r>
              <a:rPr lang="en-US" sz="1200" dirty="0">
                <a:ea typeface="+mn-lt"/>
                <a:cs typeface="+mn-lt"/>
              </a:rPr>
              <a:t> &gt;= 0.266, </a:t>
            </a:r>
            <a:r>
              <a:rPr lang="en-US" sz="1200" dirty="0" err="1">
                <a:ea typeface="+mn-lt"/>
                <a:cs typeface="+mn-lt"/>
              </a:rPr>
              <a:t>propdamage_YES</a:t>
            </a:r>
            <a:r>
              <a:rPr lang="en-US" sz="1200" dirty="0">
                <a:ea typeface="+mn-lt"/>
                <a:cs typeface="+mn-lt"/>
              </a:rPr>
              <a:t> &gt;= -0.0, </a:t>
            </a:r>
            <a:r>
              <a:rPr lang="en-US" sz="1200" dirty="0" err="1">
                <a:ea typeface="+mn-lt"/>
                <a:cs typeface="+mn-lt"/>
              </a:rPr>
              <a:t>police_report_YES</a:t>
            </a:r>
            <a:r>
              <a:rPr lang="en-US" sz="1200" dirty="0">
                <a:ea typeface="+mn-lt"/>
                <a:cs typeface="+mn-lt"/>
              </a:rPr>
              <a:t> &gt;= -0.0, </a:t>
            </a:r>
            <a:r>
              <a:rPr lang="en-US" sz="1200" dirty="0" err="1">
                <a:ea typeface="+mn-lt"/>
                <a:cs typeface="+mn-lt"/>
              </a:rPr>
              <a:t>months_as_customer</a:t>
            </a:r>
            <a:r>
              <a:rPr lang="en-US" sz="1200" dirty="0">
                <a:ea typeface="+mn-lt"/>
                <a:cs typeface="+mn-lt"/>
              </a:rPr>
              <a:t> &lt; 0.486, age &lt; 0.444, </a:t>
            </a:r>
            <a:r>
              <a:rPr lang="en-US" sz="1200" dirty="0" err="1">
                <a:ea typeface="+mn-lt"/>
                <a:cs typeface="+mn-lt"/>
              </a:rPr>
              <a:t>policy_deductable</a:t>
            </a:r>
            <a:r>
              <a:rPr lang="en-US" sz="1200" dirty="0">
                <a:ea typeface="+mn-lt"/>
                <a:cs typeface="+mn-lt"/>
              </a:rPr>
              <a:t> &lt; 0.333, </a:t>
            </a:r>
            <a:r>
              <a:rPr lang="en-US" sz="1200" dirty="0" err="1">
                <a:ea typeface="+mn-lt"/>
                <a:cs typeface="+mn-lt"/>
              </a:rPr>
              <a:t>policy_annual_premium</a:t>
            </a:r>
            <a:r>
              <a:rPr lang="en-US" sz="1200" dirty="0">
                <a:ea typeface="+mn-lt"/>
                <a:cs typeface="+mn-lt"/>
              </a:rPr>
              <a:t> &lt; 1.024, </a:t>
            </a:r>
            <a:r>
              <a:rPr lang="en-US" sz="1200" dirty="0" err="1">
                <a:ea typeface="+mn-lt"/>
                <a:cs typeface="+mn-lt"/>
              </a:rPr>
              <a:t>umbrella_limit</a:t>
            </a:r>
            <a:r>
              <a:rPr lang="en-US" sz="1200" dirty="0">
                <a:ea typeface="+mn-lt"/>
                <a:cs typeface="+mn-lt"/>
              </a:rPr>
              <a:t> &lt; 4000000.0, </a:t>
            </a:r>
            <a:r>
              <a:rPr lang="en-US" sz="1200" dirty="0" err="1">
                <a:ea typeface="+mn-lt"/>
                <a:cs typeface="+mn-lt"/>
              </a:rPr>
              <a:t>insured_zip</a:t>
            </a:r>
            <a:r>
              <a:rPr lang="en-US" sz="1200" dirty="0">
                <a:ea typeface="+mn-lt"/>
                <a:cs typeface="+mn-lt"/>
              </a:rPr>
              <a:t> &lt; 0.072, capital-gains &lt; 0.109, capital-loss &lt; 1.0, </a:t>
            </a:r>
            <a:r>
              <a:rPr lang="en-US" sz="1200" dirty="0" err="1">
                <a:ea typeface="+mn-lt"/>
                <a:cs typeface="+mn-lt"/>
              </a:rPr>
              <a:t>incident_hour_of_the_day</a:t>
            </a:r>
            <a:r>
              <a:rPr lang="en-US" sz="1200" dirty="0">
                <a:ea typeface="+mn-lt"/>
                <a:cs typeface="+mn-lt"/>
              </a:rPr>
              <a:t> &lt; 0.522,</a:t>
            </a:r>
            <a:endParaRPr lang="en-US" sz="1200" dirty="0"/>
          </a:p>
          <a:p>
            <a:endParaRPr lang="en-US" sz="1200"/>
          </a:p>
          <a:p>
            <a:endParaRPr lang="en-US" sz="1200"/>
          </a:p>
        </p:txBody>
      </p:sp>
    </p:spTree>
    <p:extLst>
      <p:ext uri="{BB962C8B-B14F-4D97-AF65-F5344CB8AC3E}">
        <p14:creationId xmlns:p14="http://schemas.microsoft.com/office/powerpoint/2010/main" val="1861514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5B1EAB7-DCB3-43DB-99D2-81DD1B849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051E895-72FB-4B3D-9F45-5112AF2DE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240661"/>
            <a:ext cx="6560083" cy="6621697"/>
          </a:xfrm>
          <a:custGeom>
            <a:avLst/>
            <a:gdLst>
              <a:gd name="connsiteX0" fmla="*/ 764202 w 6108862"/>
              <a:gd name="connsiteY0" fmla="*/ 685250 h 6166238"/>
              <a:gd name="connsiteX1" fmla="*/ 922672 w 6108862"/>
              <a:gd name="connsiteY1" fmla="*/ 721515 h 6166238"/>
              <a:gd name="connsiteX2" fmla="*/ 1237520 w 6108862"/>
              <a:gd name="connsiteY2" fmla="*/ 1273177 h 6166238"/>
              <a:gd name="connsiteX3" fmla="*/ 542266 w 6108862"/>
              <a:gd name="connsiteY3" fmla="*/ 1690856 h 6166238"/>
              <a:gd name="connsiteX4" fmla="*/ 234702 w 6108862"/>
              <a:gd name="connsiteY4" fmla="*/ 1126951 h 6166238"/>
              <a:gd name="connsiteX5" fmla="*/ 764202 w 6108862"/>
              <a:gd name="connsiteY5" fmla="*/ 685250 h 6166238"/>
              <a:gd name="connsiteX6" fmla="*/ 2784173 w 6108862"/>
              <a:gd name="connsiteY6" fmla="*/ 352577 h 6166238"/>
              <a:gd name="connsiteX7" fmla="*/ 2853063 w 6108862"/>
              <a:gd name="connsiteY7" fmla="*/ 368075 h 6166238"/>
              <a:gd name="connsiteX8" fmla="*/ 2990146 w 6108862"/>
              <a:gd name="connsiteY8" fmla="*/ 608299 h 6166238"/>
              <a:gd name="connsiteX9" fmla="*/ 2687619 w 6108862"/>
              <a:gd name="connsiteY9" fmla="*/ 790095 h 6166238"/>
              <a:gd name="connsiteX10" fmla="*/ 2553791 w 6108862"/>
              <a:gd name="connsiteY10" fmla="*/ 544679 h 6166238"/>
              <a:gd name="connsiteX11" fmla="*/ 2784173 w 6108862"/>
              <a:gd name="connsiteY11" fmla="*/ 352577 h 6166238"/>
              <a:gd name="connsiteX12" fmla="*/ 5540547 w 6108862"/>
              <a:gd name="connsiteY12" fmla="*/ 28121 h 6166238"/>
              <a:gd name="connsiteX13" fmla="*/ 5562942 w 6108862"/>
              <a:gd name="connsiteY13" fmla="*/ 28741 h 6166238"/>
              <a:gd name="connsiteX14" fmla="*/ 5993977 w 6108862"/>
              <a:gd name="connsiteY14" fmla="*/ 109654 h 6166238"/>
              <a:gd name="connsiteX15" fmla="*/ 6108862 w 6108862"/>
              <a:gd name="connsiteY15" fmla="*/ 177399 h 6166238"/>
              <a:gd name="connsiteX16" fmla="*/ 6108862 w 6108862"/>
              <a:gd name="connsiteY16" fmla="*/ 6166238 h 6166238"/>
              <a:gd name="connsiteX17" fmla="*/ 3076404 w 6108862"/>
              <a:gd name="connsiteY17" fmla="*/ 6166238 h 6166238"/>
              <a:gd name="connsiteX18" fmla="*/ 3069173 w 6108862"/>
              <a:gd name="connsiteY18" fmla="*/ 6161880 h 6166238"/>
              <a:gd name="connsiteX19" fmla="*/ 2596548 w 6108862"/>
              <a:gd name="connsiteY19" fmla="*/ 6161880 h 6166238"/>
              <a:gd name="connsiteX20" fmla="*/ 2590524 w 6108862"/>
              <a:gd name="connsiteY20" fmla="*/ 6166238 h 6166238"/>
              <a:gd name="connsiteX21" fmla="*/ 973826 w 6108862"/>
              <a:gd name="connsiteY21" fmla="*/ 6166238 h 6166238"/>
              <a:gd name="connsiteX22" fmla="*/ 984917 w 6108862"/>
              <a:gd name="connsiteY22" fmla="*/ 6051673 h 6166238"/>
              <a:gd name="connsiteX23" fmla="*/ 868428 w 6108862"/>
              <a:gd name="connsiteY23" fmla="*/ 5385343 h 6166238"/>
              <a:gd name="connsiteX24" fmla="*/ 262754 w 6108862"/>
              <a:gd name="connsiteY24" fmla="*/ 4965183 h 6166238"/>
              <a:gd name="connsiteX25" fmla="*/ 38649 w 6108862"/>
              <a:gd name="connsiteY25" fmla="*/ 4272564 h 6166238"/>
              <a:gd name="connsiteX26" fmla="*/ 449354 w 6108862"/>
              <a:gd name="connsiteY26" fmla="*/ 3471378 h 6166238"/>
              <a:gd name="connsiteX27" fmla="*/ 3080 w 6108862"/>
              <a:gd name="connsiteY27" fmla="*/ 2700958 h 6166238"/>
              <a:gd name="connsiteX28" fmla="*/ 332652 w 6108862"/>
              <a:gd name="connsiteY28" fmla="*/ 2027403 h 6166238"/>
              <a:gd name="connsiteX29" fmla="*/ 1493242 w 6108862"/>
              <a:gd name="connsiteY29" fmla="*/ 1948439 h 6166238"/>
              <a:gd name="connsiteX30" fmla="*/ 1671085 w 6108862"/>
              <a:gd name="connsiteY30" fmla="*/ 1299370 h 6166238"/>
              <a:gd name="connsiteX31" fmla="*/ 1312997 w 6108862"/>
              <a:gd name="connsiteY31" fmla="*/ 592260 h 6166238"/>
              <a:gd name="connsiteX32" fmla="*/ 1715953 w 6108862"/>
              <a:gd name="connsiteY32" fmla="*/ 117624 h 6166238"/>
              <a:gd name="connsiteX33" fmla="*/ 1808943 w 6108862"/>
              <a:gd name="connsiteY33" fmla="*/ 107395 h 6166238"/>
              <a:gd name="connsiteX34" fmla="*/ 2237471 w 6108862"/>
              <a:gd name="connsiteY34" fmla="*/ 310500 h 6166238"/>
              <a:gd name="connsiteX35" fmla="*/ 2485909 w 6108862"/>
              <a:gd name="connsiteY35" fmla="*/ 1155778 h 6166238"/>
              <a:gd name="connsiteX36" fmla="*/ 2591220 w 6108862"/>
              <a:gd name="connsiteY36" fmla="*/ 1297896 h 6166238"/>
              <a:gd name="connsiteX37" fmla="*/ 2868562 w 6108862"/>
              <a:gd name="connsiteY37" fmla="*/ 1267985 h 6166238"/>
              <a:gd name="connsiteX38" fmla="*/ 3225565 w 6108862"/>
              <a:gd name="connsiteY38" fmla="*/ 859062 h 6166238"/>
              <a:gd name="connsiteX39" fmla="*/ 4134696 w 6108862"/>
              <a:gd name="connsiteY39" fmla="*/ 1265738 h 6166238"/>
              <a:gd name="connsiteX40" fmla="*/ 4447839 w 6108862"/>
              <a:gd name="connsiteY40" fmla="*/ 964607 h 6166238"/>
              <a:gd name="connsiteX41" fmla="*/ 4512622 w 6108862"/>
              <a:gd name="connsiteY41" fmla="*/ 832871 h 6166238"/>
              <a:gd name="connsiteX42" fmla="*/ 5392306 w 6108862"/>
              <a:gd name="connsiteY42" fmla="*/ 38891 h 6166238"/>
              <a:gd name="connsiteX43" fmla="*/ 5540547 w 6108862"/>
              <a:gd name="connsiteY43" fmla="*/ 28121 h 6166238"/>
              <a:gd name="connsiteX44" fmla="*/ 4034654 w 6108862"/>
              <a:gd name="connsiteY44" fmla="*/ 767 h 6166238"/>
              <a:gd name="connsiteX45" fmla="*/ 4177239 w 6108862"/>
              <a:gd name="connsiteY45" fmla="*/ 33390 h 6166238"/>
              <a:gd name="connsiteX46" fmla="*/ 4460625 w 6108862"/>
              <a:gd name="connsiteY46" fmla="*/ 529879 h 6166238"/>
              <a:gd name="connsiteX47" fmla="*/ 3834959 w 6108862"/>
              <a:gd name="connsiteY47" fmla="*/ 905558 h 6166238"/>
              <a:gd name="connsiteX48" fmla="*/ 3558159 w 6108862"/>
              <a:gd name="connsiteY48" fmla="*/ 398066 h 6166238"/>
              <a:gd name="connsiteX49" fmla="*/ 4034654 w 6108862"/>
              <a:gd name="connsiteY49" fmla="*/ 767 h 616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108862" h="6166238">
                <a:moveTo>
                  <a:pt x="764202" y="685250"/>
                </a:moveTo>
                <a:cubicBezTo>
                  <a:pt x="818648" y="688659"/>
                  <a:pt x="872179" y="700903"/>
                  <a:pt x="922672" y="721515"/>
                </a:cubicBezTo>
                <a:cubicBezTo>
                  <a:pt x="1135697" y="807918"/>
                  <a:pt x="1267587" y="1039231"/>
                  <a:pt x="1237520" y="1273177"/>
                </a:cubicBezTo>
                <a:cubicBezTo>
                  <a:pt x="1193893" y="1615922"/>
                  <a:pt x="852078" y="1820733"/>
                  <a:pt x="542266" y="1690856"/>
                </a:cubicBezTo>
                <a:cubicBezTo>
                  <a:pt x="327227" y="1600814"/>
                  <a:pt x="198127" y="1363456"/>
                  <a:pt x="234702" y="1126951"/>
                </a:cubicBezTo>
                <a:cubicBezTo>
                  <a:pt x="277168" y="852320"/>
                  <a:pt x="512122" y="670215"/>
                  <a:pt x="764202" y="685250"/>
                </a:cubicBezTo>
                <a:close/>
                <a:moveTo>
                  <a:pt x="2784173" y="352577"/>
                </a:moveTo>
                <a:cubicBezTo>
                  <a:pt x="2807824" y="353973"/>
                  <a:pt x="2831087" y="359242"/>
                  <a:pt x="2853063" y="368075"/>
                </a:cubicBezTo>
                <a:cubicBezTo>
                  <a:pt x="2946053" y="405659"/>
                  <a:pt x="3003242" y="506165"/>
                  <a:pt x="2990146" y="608299"/>
                </a:cubicBezTo>
                <a:cubicBezTo>
                  <a:pt x="2971005" y="757470"/>
                  <a:pt x="2822377" y="846585"/>
                  <a:pt x="2687619" y="790095"/>
                </a:cubicBezTo>
                <a:cubicBezTo>
                  <a:pt x="2594009" y="750884"/>
                  <a:pt x="2537828" y="647665"/>
                  <a:pt x="2553791" y="544679"/>
                </a:cubicBezTo>
                <a:cubicBezTo>
                  <a:pt x="2572234" y="425187"/>
                  <a:pt x="2674523" y="345991"/>
                  <a:pt x="2784173" y="352577"/>
                </a:cubicBezTo>
                <a:close/>
                <a:moveTo>
                  <a:pt x="5540547" y="28121"/>
                </a:moveTo>
                <a:lnTo>
                  <a:pt x="5562942" y="28741"/>
                </a:lnTo>
                <a:cubicBezTo>
                  <a:pt x="5743924" y="35211"/>
                  <a:pt x="5885312" y="63496"/>
                  <a:pt x="5993977" y="109654"/>
                </a:cubicBezTo>
                <a:lnTo>
                  <a:pt x="6108862" y="177399"/>
                </a:lnTo>
                <a:lnTo>
                  <a:pt x="6108862" y="6166238"/>
                </a:lnTo>
                <a:lnTo>
                  <a:pt x="3076404" y="6166238"/>
                </a:lnTo>
                <a:lnTo>
                  <a:pt x="3069173" y="6161880"/>
                </a:lnTo>
                <a:lnTo>
                  <a:pt x="2596548" y="6161880"/>
                </a:lnTo>
                <a:lnTo>
                  <a:pt x="2590524" y="6166238"/>
                </a:lnTo>
                <a:lnTo>
                  <a:pt x="973826" y="6166238"/>
                </a:lnTo>
                <a:lnTo>
                  <a:pt x="984917" y="6051673"/>
                </a:lnTo>
                <a:cubicBezTo>
                  <a:pt x="1009598" y="5825339"/>
                  <a:pt x="1031393" y="5589998"/>
                  <a:pt x="868428" y="5385343"/>
                </a:cubicBezTo>
                <a:cubicBezTo>
                  <a:pt x="677876" y="5146281"/>
                  <a:pt x="475933" y="5253608"/>
                  <a:pt x="262754" y="4965183"/>
                </a:cubicBezTo>
                <a:cubicBezTo>
                  <a:pt x="105136" y="4752005"/>
                  <a:pt x="-25514" y="4556184"/>
                  <a:pt x="38649" y="4272564"/>
                </a:cubicBezTo>
                <a:cubicBezTo>
                  <a:pt x="124509" y="3893242"/>
                  <a:pt x="452763" y="3745236"/>
                  <a:pt x="449354" y="3471378"/>
                </a:cubicBezTo>
                <a:cubicBezTo>
                  <a:pt x="445479" y="3142194"/>
                  <a:pt x="42523" y="3076251"/>
                  <a:pt x="3080" y="2700958"/>
                </a:cubicBezTo>
                <a:cubicBezTo>
                  <a:pt x="-22647" y="2456164"/>
                  <a:pt x="115055" y="2163014"/>
                  <a:pt x="332652" y="2027403"/>
                </a:cubicBezTo>
                <a:cubicBezTo>
                  <a:pt x="733670" y="1777182"/>
                  <a:pt x="1185756" y="2199435"/>
                  <a:pt x="1493242" y="1948439"/>
                </a:cubicBezTo>
                <a:cubicBezTo>
                  <a:pt x="1676897" y="1798492"/>
                  <a:pt x="1706809" y="1492246"/>
                  <a:pt x="1671085" y="1299370"/>
                </a:cubicBezTo>
                <a:cubicBezTo>
                  <a:pt x="1602970" y="932136"/>
                  <a:pt x="1301838" y="872003"/>
                  <a:pt x="1312997" y="592260"/>
                </a:cubicBezTo>
                <a:cubicBezTo>
                  <a:pt x="1321211" y="384349"/>
                  <a:pt x="1497582" y="166056"/>
                  <a:pt x="1715953" y="117624"/>
                </a:cubicBezTo>
                <a:cubicBezTo>
                  <a:pt x="1746484" y="110804"/>
                  <a:pt x="1777667" y="107395"/>
                  <a:pt x="1808943" y="107395"/>
                </a:cubicBezTo>
                <a:cubicBezTo>
                  <a:pt x="2020029" y="107395"/>
                  <a:pt x="2186171" y="262378"/>
                  <a:pt x="2237471" y="310500"/>
                </a:cubicBezTo>
                <a:cubicBezTo>
                  <a:pt x="2480329" y="537317"/>
                  <a:pt x="2288150" y="815280"/>
                  <a:pt x="2485909" y="1155778"/>
                </a:cubicBezTo>
                <a:cubicBezTo>
                  <a:pt x="2516634" y="1206225"/>
                  <a:pt x="2551885" y="1253804"/>
                  <a:pt x="2591220" y="1297896"/>
                </a:cubicBezTo>
                <a:cubicBezTo>
                  <a:pt x="2668711" y="1386005"/>
                  <a:pt x="2813078" y="1370507"/>
                  <a:pt x="2868562" y="1267985"/>
                </a:cubicBezTo>
                <a:cubicBezTo>
                  <a:pt x="2960234" y="1098510"/>
                  <a:pt x="3047877" y="908501"/>
                  <a:pt x="3225565" y="859062"/>
                </a:cubicBezTo>
                <a:cubicBezTo>
                  <a:pt x="3571023" y="762896"/>
                  <a:pt x="3776685" y="1334008"/>
                  <a:pt x="4134696" y="1265738"/>
                </a:cubicBezTo>
                <a:cubicBezTo>
                  <a:pt x="4283325" y="1237377"/>
                  <a:pt x="4369495" y="1115560"/>
                  <a:pt x="4447839" y="964607"/>
                </a:cubicBezTo>
                <a:cubicBezTo>
                  <a:pt x="4469614" y="922528"/>
                  <a:pt x="4490847" y="878203"/>
                  <a:pt x="4512622" y="832871"/>
                </a:cubicBezTo>
                <a:cubicBezTo>
                  <a:pt x="4579885" y="593344"/>
                  <a:pt x="4679074" y="112200"/>
                  <a:pt x="5392306" y="38891"/>
                </a:cubicBezTo>
                <a:cubicBezTo>
                  <a:pt x="5441257" y="30524"/>
                  <a:pt x="5490899" y="26959"/>
                  <a:pt x="5540547" y="28121"/>
                </a:cubicBezTo>
                <a:close/>
                <a:moveTo>
                  <a:pt x="4034654" y="767"/>
                </a:moveTo>
                <a:cubicBezTo>
                  <a:pt x="4083637" y="3866"/>
                  <a:pt x="4131797" y="14871"/>
                  <a:pt x="4177239" y="33390"/>
                </a:cubicBezTo>
                <a:cubicBezTo>
                  <a:pt x="4368953" y="110882"/>
                  <a:pt x="4487670" y="319025"/>
                  <a:pt x="4460625" y="529879"/>
                </a:cubicBezTo>
                <a:cubicBezTo>
                  <a:pt x="4421027" y="837830"/>
                  <a:pt x="4113773" y="1021795"/>
                  <a:pt x="3834959" y="905558"/>
                </a:cubicBezTo>
                <a:cubicBezTo>
                  <a:pt x="3641230" y="824502"/>
                  <a:pt x="3524993" y="611090"/>
                  <a:pt x="3558159" y="398066"/>
                </a:cubicBezTo>
                <a:cubicBezTo>
                  <a:pt x="3596362" y="150946"/>
                  <a:pt x="3807837" y="-12639"/>
                  <a:pt x="4034654" y="7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Judul 1">
            <a:extLst>
              <a:ext uri="{FF2B5EF4-FFF2-40B4-BE49-F238E27FC236}">
                <a16:creationId xmlns:a16="http://schemas.microsoft.com/office/drawing/2014/main" id="{969CAA91-A42B-6E08-2807-4E677D03AD71}"/>
              </a:ext>
            </a:extLst>
          </p:cNvPr>
          <p:cNvSpPr>
            <a:spLocks noGrp="1"/>
          </p:cNvSpPr>
          <p:nvPr>
            <p:ph type="title"/>
          </p:nvPr>
        </p:nvSpPr>
        <p:spPr>
          <a:xfrm>
            <a:off x="4939188" y="318903"/>
            <a:ext cx="6643211" cy="2450865"/>
          </a:xfrm>
        </p:spPr>
        <p:txBody>
          <a:bodyPr vert="horz" lIns="91440" tIns="45720" rIns="91440" bIns="45720" rtlCol="0" anchor="b">
            <a:normAutofit fontScale="90000"/>
          </a:bodyPr>
          <a:lstStyle/>
          <a:p>
            <a:pPr>
              <a:lnSpc>
                <a:spcPct val="90000"/>
              </a:lnSpc>
            </a:pPr>
            <a:r>
              <a:rPr lang="en-US" sz="1800" err="1"/>
              <a:t>Simpul</a:t>
            </a:r>
            <a:r>
              <a:rPr lang="en-US" sz="1800"/>
              <a:t> </a:t>
            </a:r>
            <a:r>
              <a:rPr lang="en-US" sz="1800" err="1"/>
              <a:t>merepresentasikan</a:t>
            </a:r>
            <a:r>
              <a:rPr lang="en-US" sz="1800"/>
              <a:t> </a:t>
            </a:r>
            <a:r>
              <a:rPr lang="en-US" sz="1800" err="1"/>
              <a:t>kondisi</a:t>
            </a:r>
            <a:r>
              <a:rPr lang="en-US" sz="1800"/>
              <a:t> </a:t>
            </a:r>
            <a:r>
              <a:rPr lang="en-US" sz="1800" err="1"/>
              <a:t>dari</a:t>
            </a:r>
            <a:r>
              <a:rPr lang="en-US" sz="1800"/>
              <a:t> </a:t>
            </a:r>
            <a:r>
              <a:rPr lang="en-US" sz="1800" err="1"/>
              <a:t>fitur</a:t>
            </a:r>
            <a:r>
              <a:rPr lang="en-US" sz="1800"/>
              <a:t> </a:t>
            </a:r>
            <a:r>
              <a:rPr lang="en-US" sz="1800" err="1"/>
              <a:t>tertentu</a:t>
            </a:r>
            <a:r>
              <a:rPr lang="en-US" sz="1800"/>
              <a:t>. Cabang </a:t>
            </a:r>
            <a:r>
              <a:rPr lang="en-US" sz="1800" err="1"/>
              <a:t>merepresentasikan</a:t>
            </a:r>
            <a:r>
              <a:rPr lang="en-US" sz="1800"/>
              <a:t> </a:t>
            </a:r>
            <a:r>
              <a:rPr lang="en-US" sz="1800" err="1"/>
              <a:t>apakah</a:t>
            </a:r>
            <a:r>
              <a:rPr lang="en-US" sz="1800"/>
              <a:t> data </a:t>
            </a:r>
            <a:r>
              <a:rPr lang="en-US" sz="1800" err="1"/>
              <a:t>memenuhi</a:t>
            </a:r>
            <a:r>
              <a:rPr lang="en-US" sz="1800"/>
              <a:t> </a:t>
            </a:r>
            <a:r>
              <a:rPr lang="en-US" sz="1800" err="1"/>
              <a:t>kondisi</a:t>
            </a:r>
            <a:r>
              <a:rPr lang="en-US" sz="1800"/>
              <a:t> </a:t>
            </a:r>
            <a:r>
              <a:rPr lang="en-US" sz="1800" err="1"/>
              <a:t>dari</a:t>
            </a:r>
            <a:r>
              <a:rPr lang="en-US" sz="1800"/>
              <a:t> </a:t>
            </a:r>
            <a:r>
              <a:rPr lang="en-US" sz="1800" err="1"/>
              <a:t>fitur</a:t>
            </a:r>
            <a:r>
              <a:rPr lang="en-US" sz="1800"/>
              <a:t> yang </a:t>
            </a:r>
            <a:r>
              <a:rPr lang="en-US" sz="1800" err="1"/>
              <a:t>diberikan</a:t>
            </a:r>
            <a:r>
              <a:rPr lang="en-US" sz="1800"/>
              <a:t> pada </a:t>
            </a:r>
            <a:r>
              <a:rPr lang="en-US" sz="1800" err="1"/>
              <a:t>simpul</a:t>
            </a:r>
            <a:r>
              <a:rPr lang="en-US" sz="1800"/>
              <a:t> </a:t>
            </a:r>
            <a:r>
              <a:rPr lang="en-US" sz="1800" err="1"/>
              <a:t>terkait</a:t>
            </a:r>
            <a:r>
              <a:rPr lang="en-US" sz="1800"/>
              <a:t>. Daun </a:t>
            </a:r>
            <a:r>
              <a:rPr lang="en-US" sz="1800" err="1"/>
              <a:t>merupakan</a:t>
            </a:r>
            <a:r>
              <a:rPr lang="en-US" sz="1800"/>
              <a:t> </a:t>
            </a:r>
            <a:r>
              <a:rPr lang="en-US" sz="1800" err="1"/>
              <a:t>simpul</a:t>
            </a:r>
            <a:r>
              <a:rPr lang="en-US" sz="1800"/>
              <a:t> paling </a:t>
            </a:r>
            <a:r>
              <a:rPr lang="en-US" sz="1800" err="1"/>
              <a:t>terakhir</a:t>
            </a:r>
            <a:r>
              <a:rPr lang="en-US" sz="1800"/>
              <a:t> yang </a:t>
            </a:r>
            <a:r>
              <a:rPr lang="en-US" sz="1800" err="1"/>
              <a:t>memuat</a:t>
            </a:r>
            <a:r>
              <a:rPr lang="en-US" sz="1800"/>
              <a:t> </a:t>
            </a:r>
            <a:r>
              <a:rPr lang="en-US" sz="1800" err="1"/>
              <a:t>kelas</a:t>
            </a:r>
            <a:r>
              <a:rPr lang="en-US" sz="1800"/>
              <a:t> </a:t>
            </a:r>
            <a:r>
              <a:rPr lang="en-US" sz="1800" err="1"/>
              <a:t>atau</a:t>
            </a:r>
            <a:r>
              <a:rPr lang="en-US" sz="1800"/>
              <a:t> </a:t>
            </a:r>
            <a:r>
              <a:rPr lang="en-US" sz="1800" err="1"/>
              <a:t>kategori</a:t>
            </a:r>
            <a:r>
              <a:rPr lang="en-US" sz="1800"/>
              <a:t> yang </a:t>
            </a:r>
            <a:r>
              <a:rPr lang="en-US" sz="1800" err="1"/>
              <a:t>menjadi</a:t>
            </a:r>
            <a:r>
              <a:rPr lang="en-US" sz="1800"/>
              <a:t> </a:t>
            </a:r>
            <a:r>
              <a:rPr lang="en-US" sz="1800" err="1"/>
              <a:t>prediksi</a:t>
            </a:r>
            <a:r>
              <a:rPr lang="en-US" sz="1800"/>
              <a:t> </a:t>
            </a:r>
            <a:r>
              <a:rPr lang="en-US" sz="1800" err="1"/>
              <a:t>atau</a:t>
            </a:r>
            <a:r>
              <a:rPr lang="en-US" sz="1800"/>
              <a:t> </a:t>
            </a:r>
            <a:r>
              <a:rPr lang="en-US" sz="1800" err="1"/>
              <a:t>keputusan</a:t>
            </a:r>
            <a:r>
              <a:rPr lang="en-US" sz="1800"/>
              <a:t> </a:t>
            </a:r>
            <a:r>
              <a:rPr lang="en-US" sz="1800" err="1"/>
              <a:t>berdasarkan</a:t>
            </a:r>
            <a:r>
              <a:rPr lang="en-US" sz="1800"/>
              <a:t> model.</a:t>
            </a:r>
            <a:br>
              <a:rPr lang="en-US" sz="1800"/>
            </a:br>
            <a:br>
              <a:rPr lang="en-US" sz="1800"/>
            </a:br>
            <a:r>
              <a:rPr lang="en-US" sz="1800" err="1">
                <a:ea typeface="+mj-lt"/>
                <a:cs typeface="+mj-lt"/>
              </a:rPr>
              <a:t>Pemilihan</a:t>
            </a:r>
            <a:r>
              <a:rPr lang="en-US" sz="1800">
                <a:ea typeface="+mj-lt"/>
                <a:cs typeface="+mj-lt"/>
              </a:rPr>
              <a:t> </a:t>
            </a:r>
            <a:r>
              <a:rPr lang="en-US" sz="1800" err="1">
                <a:ea typeface="+mj-lt"/>
                <a:cs typeface="+mj-lt"/>
              </a:rPr>
              <a:t>atribut</a:t>
            </a:r>
            <a:r>
              <a:rPr lang="en-US" sz="1800">
                <a:ea typeface="+mj-lt"/>
                <a:cs typeface="+mj-lt"/>
              </a:rPr>
              <a:t> </a:t>
            </a:r>
            <a:r>
              <a:rPr lang="en-US" sz="1800" err="1">
                <a:ea typeface="+mj-lt"/>
                <a:cs typeface="+mj-lt"/>
              </a:rPr>
              <a:t>sebagai</a:t>
            </a:r>
            <a:r>
              <a:rPr lang="en-US" sz="1800">
                <a:ea typeface="+mj-lt"/>
                <a:cs typeface="+mj-lt"/>
              </a:rPr>
              <a:t> </a:t>
            </a:r>
            <a:r>
              <a:rPr lang="en-US" sz="1800" err="1">
                <a:ea typeface="+mj-lt"/>
                <a:cs typeface="+mj-lt"/>
              </a:rPr>
              <a:t>simpul</a:t>
            </a:r>
            <a:r>
              <a:rPr lang="en-US" sz="1800">
                <a:ea typeface="+mj-lt"/>
                <a:cs typeface="+mj-lt"/>
              </a:rPr>
              <a:t> </a:t>
            </a:r>
            <a:r>
              <a:rPr lang="en-US" sz="1800" err="1">
                <a:ea typeface="+mj-lt"/>
                <a:cs typeface="+mj-lt"/>
              </a:rPr>
              <a:t>akar</a:t>
            </a:r>
            <a:r>
              <a:rPr lang="en-US" sz="1800">
                <a:ea typeface="+mj-lt"/>
                <a:cs typeface="+mj-lt"/>
              </a:rPr>
              <a:t> </a:t>
            </a:r>
            <a:r>
              <a:rPr lang="en-US" sz="1800" err="1">
                <a:ea typeface="+mj-lt"/>
                <a:cs typeface="+mj-lt"/>
              </a:rPr>
              <a:t>maupun</a:t>
            </a:r>
            <a:r>
              <a:rPr lang="en-US" sz="1800">
                <a:ea typeface="+mj-lt"/>
                <a:cs typeface="+mj-lt"/>
              </a:rPr>
              <a:t> </a:t>
            </a:r>
            <a:r>
              <a:rPr lang="en-US" sz="1800" err="1">
                <a:ea typeface="+mj-lt"/>
                <a:cs typeface="+mj-lt"/>
              </a:rPr>
              <a:t>simpul</a:t>
            </a:r>
            <a:r>
              <a:rPr lang="en-US" sz="1800">
                <a:ea typeface="+mj-lt"/>
                <a:cs typeface="+mj-lt"/>
              </a:rPr>
              <a:t> </a:t>
            </a:r>
            <a:r>
              <a:rPr lang="en-US" sz="1800" err="1">
                <a:ea typeface="+mj-lt"/>
                <a:cs typeface="+mj-lt"/>
              </a:rPr>
              <a:t>dalam</a:t>
            </a:r>
            <a:r>
              <a:rPr lang="en-US" sz="1800">
                <a:ea typeface="+mj-lt"/>
                <a:cs typeface="+mj-lt"/>
              </a:rPr>
              <a:t> </a:t>
            </a:r>
            <a:r>
              <a:rPr lang="en-US" sz="1800" err="1">
                <a:ea typeface="+mj-lt"/>
                <a:cs typeface="+mj-lt"/>
              </a:rPr>
              <a:t>didasarkan</a:t>
            </a:r>
            <a:r>
              <a:rPr lang="en-US" sz="1800">
                <a:ea typeface="+mj-lt"/>
                <a:cs typeface="+mj-lt"/>
              </a:rPr>
              <a:t> pada </a:t>
            </a:r>
            <a:r>
              <a:rPr lang="en-US" sz="1800" err="1">
                <a:ea typeface="+mj-lt"/>
                <a:cs typeface="+mj-lt"/>
              </a:rPr>
              <a:t>nilai</a:t>
            </a:r>
            <a:r>
              <a:rPr lang="en-US" sz="1800">
                <a:ea typeface="+mj-lt"/>
                <a:cs typeface="+mj-lt"/>
              </a:rPr>
              <a:t> information gain </a:t>
            </a:r>
            <a:r>
              <a:rPr lang="en-US" sz="1800" err="1">
                <a:ea typeface="+mj-lt"/>
                <a:cs typeface="+mj-lt"/>
              </a:rPr>
              <a:t>dari</a:t>
            </a:r>
            <a:r>
              <a:rPr lang="en-US" sz="1800">
                <a:ea typeface="+mj-lt"/>
                <a:cs typeface="+mj-lt"/>
              </a:rPr>
              <a:t> </a:t>
            </a:r>
            <a:r>
              <a:rPr lang="en-US" sz="1800" err="1">
                <a:ea typeface="+mj-lt"/>
                <a:cs typeface="+mj-lt"/>
              </a:rPr>
              <a:t>setiap</a:t>
            </a:r>
            <a:r>
              <a:rPr lang="en-US" sz="1800">
                <a:ea typeface="+mj-lt"/>
                <a:cs typeface="+mj-lt"/>
              </a:rPr>
              <a:t> </a:t>
            </a:r>
            <a:r>
              <a:rPr lang="en-US" sz="1800" err="1">
                <a:ea typeface="+mj-lt"/>
                <a:cs typeface="+mj-lt"/>
              </a:rPr>
              <a:t>atribut</a:t>
            </a:r>
            <a:r>
              <a:rPr lang="en-US" sz="1800">
                <a:ea typeface="+mj-lt"/>
                <a:cs typeface="+mj-lt"/>
              </a:rPr>
              <a:t>. </a:t>
            </a:r>
            <a:r>
              <a:rPr lang="en-US" sz="1800" err="1">
                <a:ea typeface="+mj-lt"/>
                <a:cs typeface="+mj-lt"/>
              </a:rPr>
              <a:t>Atribut</a:t>
            </a:r>
            <a:r>
              <a:rPr lang="en-US" sz="1800">
                <a:ea typeface="+mj-lt"/>
                <a:cs typeface="+mj-lt"/>
              </a:rPr>
              <a:t> yang </a:t>
            </a:r>
            <a:r>
              <a:rPr lang="en-US" sz="1800" err="1">
                <a:ea typeface="+mj-lt"/>
                <a:cs typeface="+mj-lt"/>
              </a:rPr>
              <a:t>dipilih</a:t>
            </a:r>
            <a:r>
              <a:rPr lang="en-US" sz="1800">
                <a:ea typeface="+mj-lt"/>
                <a:cs typeface="+mj-lt"/>
              </a:rPr>
              <a:t> </a:t>
            </a:r>
            <a:r>
              <a:rPr lang="en-US" sz="1800" err="1">
                <a:ea typeface="+mj-lt"/>
                <a:cs typeface="+mj-lt"/>
              </a:rPr>
              <a:t>adalah</a:t>
            </a:r>
            <a:r>
              <a:rPr lang="en-US" sz="1800">
                <a:ea typeface="+mj-lt"/>
                <a:cs typeface="+mj-lt"/>
              </a:rPr>
              <a:t> </a:t>
            </a:r>
            <a:r>
              <a:rPr lang="en-US" sz="1800" err="1">
                <a:ea typeface="+mj-lt"/>
                <a:cs typeface="+mj-lt"/>
              </a:rPr>
              <a:t>atribut</a:t>
            </a:r>
            <a:r>
              <a:rPr lang="en-US" sz="1800">
                <a:ea typeface="+mj-lt"/>
                <a:cs typeface="+mj-lt"/>
              </a:rPr>
              <a:t> </a:t>
            </a:r>
            <a:r>
              <a:rPr lang="en-US" sz="1800" err="1">
                <a:ea typeface="+mj-lt"/>
                <a:cs typeface="+mj-lt"/>
              </a:rPr>
              <a:t>dengan</a:t>
            </a:r>
            <a:r>
              <a:rPr lang="en-US" sz="1800">
                <a:ea typeface="+mj-lt"/>
                <a:cs typeface="+mj-lt"/>
              </a:rPr>
              <a:t> information gain minimum.</a:t>
            </a:r>
            <a:endParaRPr lang="en-US" sz="1800">
              <a:cs typeface="Posterama"/>
            </a:endParaRPr>
          </a:p>
        </p:txBody>
      </p:sp>
      <p:pic>
        <p:nvPicPr>
          <p:cNvPr id="4" name="Gambar 4" descr="Sebuah gambar berisi diagram&#10;&#10;Deskripsi dibuat secara otomatis">
            <a:extLst>
              <a:ext uri="{FF2B5EF4-FFF2-40B4-BE49-F238E27FC236}">
                <a16:creationId xmlns:a16="http://schemas.microsoft.com/office/drawing/2014/main" id="{9402462E-89BE-DFB4-833E-C80826FDE940}"/>
              </a:ext>
            </a:extLst>
          </p:cNvPr>
          <p:cNvPicPr>
            <a:picLocks noGrp="1" noChangeAspect="1"/>
          </p:cNvPicPr>
          <p:nvPr>
            <p:ph idx="1"/>
          </p:nvPr>
        </p:nvPicPr>
        <p:blipFill>
          <a:blip r:embed="rId2"/>
          <a:stretch>
            <a:fillRect/>
          </a:stretch>
        </p:blipFill>
        <p:spPr>
          <a:xfrm>
            <a:off x="617270" y="1109651"/>
            <a:ext cx="4232000" cy="4572950"/>
          </a:xfrm>
          <a:prstGeom prst="rect">
            <a:avLst/>
          </a:prstGeom>
        </p:spPr>
      </p:pic>
      <p:pic>
        <p:nvPicPr>
          <p:cNvPr id="6" name="Gambar 6" descr="Sebuah gambar berisi teks&#10;&#10;Deskripsi dibuat secara otomatis">
            <a:extLst>
              <a:ext uri="{FF2B5EF4-FFF2-40B4-BE49-F238E27FC236}">
                <a16:creationId xmlns:a16="http://schemas.microsoft.com/office/drawing/2014/main" id="{85135AEB-5553-74E3-C498-FF9593102994}"/>
              </a:ext>
            </a:extLst>
          </p:cNvPr>
          <p:cNvPicPr>
            <a:picLocks noChangeAspect="1"/>
          </p:cNvPicPr>
          <p:nvPr/>
        </p:nvPicPr>
        <p:blipFill>
          <a:blip r:embed="rId3"/>
          <a:stretch>
            <a:fillRect/>
          </a:stretch>
        </p:blipFill>
        <p:spPr>
          <a:xfrm>
            <a:off x="5141343" y="2901846"/>
            <a:ext cx="2743200" cy="364194"/>
          </a:xfrm>
          <a:prstGeom prst="rect">
            <a:avLst/>
          </a:prstGeom>
        </p:spPr>
      </p:pic>
      <p:pic>
        <p:nvPicPr>
          <p:cNvPr id="7" name="Gambar 7" descr="Sebuah gambar berisi teks&#10;&#10;Deskripsi dibuat secara otomatis">
            <a:extLst>
              <a:ext uri="{FF2B5EF4-FFF2-40B4-BE49-F238E27FC236}">
                <a16:creationId xmlns:a16="http://schemas.microsoft.com/office/drawing/2014/main" id="{11D0420F-DB98-EC3F-11F4-D54417AFEBBE}"/>
              </a:ext>
            </a:extLst>
          </p:cNvPr>
          <p:cNvPicPr>
            <a:picLocks noChangeAspect="1"/>
          </p:cNvPicPr>
          <p:nvPr/>
        </p:nvPicPr>
        <p:blipFill>
          <a:blip r:embed="rId4"/>
          <a:stretch>
            <a:fillRect/>
          </a:stretch>
        </p:blipFill>
        <p:spPr>
          <a:xfrm>
            <a:off x="4997570" y="3397419"/>
            <a:ext cx="2743200" cy="1155843"/>
          </a:xfrm>
          <a:prstGeom prst="rect">
            <a:avLst/>
          </a:prstGeom>
        </p:spPr>
      </p:pic>
      <p:pic>
        <p:nvPicPr>
          <p:cNvPr id="8" name="Gambar 9" descr="Sebuah gambar berisi teks&#10;&#10;Deskripsi dibuat secara otomatis">
            <a:extLst>
              <a:ext uri="{FF2B5EF4-FFF2-40B4-BE49-F238E27FC236}">
                <a16:creationId xmlns:a16="http://schemas.microsoft.com/office/drawing/2014/main" id="{12F41458-A5C7-7821-8E20-430CE5845C16}"/>
              </a:ext>
            </a:extLst>
          </p:cNvPr>
          <p:cNvPicPr>
            <a:picLocks noChangeAspect="1"/>
          </p:cNvPicPr>
          <p:nvPr/>
        </p:nvPicPr>
        <p:blipFill>
          <a:blip r:embed="rId5"/>
          <a:stretch>
            <a:fillRect/>
          </a:stretch>
        </p:blipFill>
        <p:spPr>
          <a:xfrm>
            <a:off x="5055080" y="5315455"/>
            <a:ext cx="2743200" cy="1172903"/>
          </a:xfrm>
          <a:prstGeom prst="rect">
            <a:avLst/>
          </a:prstGeom>
        </p:spPr>
      </p:pic>
      <p:sp>
        <p:nvSpPr>
          <p:cNvPr id="12" name="Judul 1">
            <a:extLst>
              <a:ext uri="{FF2B5EF4-FFF2-40B4-BE49-F238E27FC236}">
                <a16:creationId xmlns:a16="http://schemas.microsoft.com/office/drawing/2014/main" id="{F2B8F5D5-4784-9EFE-7259-1FD463A21BBA}"/>
              </a:ext>
            </a:extLst>
          </p:cNvPr>
          <p:cNvSpPr txBox="1">
            <a:spLocks/>
          </p:cNvSpPr>
          <p:nvPr/>
        </p:nvSpPr>
        <p:spPr>
          <a:xfrm>
            <a:off x="4990946" y="3965000"/>
            <a:ext cx="6643211" cy="1243168"/>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lnSpc>
                <a:spcPct val="90000"/>
              </a:lnSpc>
            </a:pPr>
            <a:r>
              <a:rPr lang="id-ID" sz="1600"/>
              <a:t>Untuk masalah klasifikasi, fungsi </a:t>
            </a:r>
            <a:r>
              <a:rPr lang="id-ID" sz="1600" err="1"/>
              <a:t>impuritas</a:t>
            </a:r>
            <a:r>
              <a:rPr lang="id-ID" sz="1600"/>
              <a:t> yang umum digunakan adalah sebagai berikut.</a:t>
            </a:r>
            <a:endParaRPr lang="en-US" sz="1600">
              <a:cs typeface="Posterama"/>
            </a:endParaRPr>
          </a:p>
        </p:txBody>
      </p:sp>
    </p:spTree>
    <p:extLst>
      <p:ext uri="{BB962C8B-B14F-4D97-AF65-F5344CB8AC3E}">
        <p14:creationId xmlns:p14="http://schemas.microsoft.com/office/powerpoint/2010/main" val="420570153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081ED-146B-72BB-AC80-A60811AEE2EC}"/>
              </a:ext>
            </a:extLst>
          </p:cNvPr>
          <p:cNvSpPr>
            <a:spLocks noGrp="1"/>
          </p:cNvSpPr>
          <p:nvPr>
            <p:ph type="title"/>
          </p:nvPr>
        </p:nvSpPr>
        <p:spPr/>
        <p:txBody>
          <a:bodyPr/>
          <a:lstStyle/>
          <a:p>
            <a:r>
              <a:rPr lang="en-US" dirty="0">
                <a:cs typeface="Posterama"/>
              </a:rPr>
              <a:t>Decision Path-Model 1 - XGBOOST</a:t>
            </a:r>
          </a:p>
        </p:txBody>
      </p:sp>
      <p:pic>
        <p:nvPicPr>
          <p:cNvPr id="3" name="Picture 3" descr="Text&#10;&#10;Description automatically generated">
            <a:extLst>
              <a:ext uri="{FF2B5EF4-FFF2-40B4-BE49-F238E27FC236}">
                <a16:creationId xmlns:a16="http://schemas.microsoft.com/office/drawing/2014/main" id="{3970D194-F52A-63D0-2D1C-B1B3A3C24889}"/>
              </a:ext>
            </a:extLst>
          </p:cNvPr>
          <p:cNvPicPr>
            <a:picLocks noChangeAspect="1"/>
          </p:cNvPicPr>
          <p:nvPr/>
        </p:nvPicPr>
        <p:blipFill>
          <a:blip r:embed="rId2"/>
          <a:stretch>
            <a:fillRect/>
          </a:stretch>
        </p:blipFill>
        <p:spPr>
          <a:xfrm>
            <a:off x="681859" y="2130481"/>
            <a:ext cx="6013559" cy="3124854"/>
          </a:xfrm>
          <a:prstGeom prst="rect">
            <a:avLst/>
          </a:prstGeom>
        </p:spPr>
      </p:pic>
      <p:sp>
        <p:nvSpPr>
          <p:cNvPr id="4" name="TextBox 3">
            <a:extLst>
              <a:ext uri="{FF2B5EF4-FFF2-40B4-BE49-F238E27FC236}">
                <a16:creationId xmlns:a16="http://schemas.microsoft.com/office/drawing/2014/main" id="{9B1DB9FF-8102-668D-0EFC-2A6F0C68739F}"/>
              </a:ext>
            </a:extLst>
          </p:cNvPr>
          <p:cNvSpPr txBox="1"/>
          <p:nvPr/>
        </p:nvSpPr>
        <p:spPr>
          <a:xfrm>
            <a:off x="7209440" y="2052801"/>
            <a:ext cx="463112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err="1"/>
              <a:t>Sebagai</a:t>
            </a:r>
            <a:r>
              <a:rPr lang="en-US" sz="1400" dirty="0"/>
              <a:t> List Decision path, </a:t>
            </a:r>
            <a:r>
              <a:rPr lang="en-US" sz="1400" dirty="0" err="1"/>
              <a:t>dimana</a:t>
            </a:r>
            <a:r>
              <a:rPr lang="en-US" sz="1400" dirty="0"/>
              <a:t> </a:t>
            </a:r>
            <a:r>
              <a:rPr lang="en-US" sz="1400" dirty="0" err="1"/>
              <a:t>setiap</a:t>
            </a:r>
            <a:r>
              <a:rPr lang="en-US" sz="1400" dirty="0"/>
              <a:t> decision path </a:t>
            </a:r>
            <a:r>
              <a:rPr lang="en-US" sz="1400" dirty="0" err="1"/>
              <a:t>direpresenetasikan</a:t>
            </a:r>
            <a:r>
              <a:rPr lang="en-US" sz="1400" dirty="0"/>
              <a:t> </a:t>
            </a:r>
            <a:r>
              <a:rPr lang="en-US" sz="1400" dirty="0" err="1"/>
              <a:t>sebagai</a:t>
            </a:r>
            <a:r>
              <a:rPr lang="en-US" sz="1400" dirty="0"/>
              <a:t> string </a:t>
            </a:r>
            <a:r>
              <a:rPr lang="en-US" sz="1400" dirty="0" err="1"/>
              <a:t>dari</a:t>
            </a:r>
            <a:r>
              <a:rPr lang="en-US" sz="1400" dirty="0"/>
              <a:t> nodes yang </a:t>
            </a:r>
            <a:r>
              <a:rPr lang="en-US" sz="1400" dirty="0" err="1"/>
              <a:t>ada</a:t>
            </a:r>
            <a:r>
              <a:rPr lang="en-US" sz="1400" dirty="0"/>
              <a:t>. Satu </a:t>
            </a:r>
            <a:r>
              <a:rPr lang="en-US" sz="1400" dirty="0" err="1"/>
              <a:t>simpul</a:t>
            </a:r>
            <a:r>
              <a:rPr lang="en-US" sz="1400" dirty="0"/>
              <a:t> </a:t>
            </a:r>
            <a:r>
              <a:rPr lang="en-US" sz="1400" dirty="0" err="1"/>
              <a:t>untuk</a:t>
            </a:r>
            <a:r>
              <a:rPr lang="en-US" sz="1400" dirty="0"/>
              <a:t> leaf dan yang </a:t>
            </a:r>
            <a:r>
              <a:rPr lang="en-US" sz="1400" dirty="0" err="1"/>
              <a:t>lainnya</a:t>
            </a:r>
            <a:r>
              <a:rPr lang="en-US" sz="1400" dirty="0"/>
              <a:t> </a:t>
            </a:r>
            <a:r>
              <a:rPr lang="en-US" sz="1400" dirty="0" err="1"/>
              <a:t>sebagai</a:t>
            </a:r>
            <a:r>
              <a:rPr lang="en-US" sz="1400" dirty="0"/>
              <a:t> decision nodes.</a:t>
            </a:r>
          </a:p>
          <a:p>
            <a:endParaRPr lang="en-US" sz="1400"/>
          </a:p>
          <a:p>
            <a:r>
              <a:rPr lang="en-US" sz="1400" dirty="0">
                <a:ea typeface="+mn-lt"/>
                <a:cs typeface="+mn-lt"/>
              </a:rPr>
              <a:t>[['</a:t>
            </a:r>
            <a:r>
              <a:rPr lang="en-US" sz="1400" dirty="0" err="1">
                <a:ea typeface="+mn-lt"/>
                <a:cs typeface="+mn-lt"/>
              </a:rPr>
              <a:t>severity_Major</a:t>
            </a:r>
            <a:r>
              <a:rPr lang="en-US" sz="1400" dirty="0">
                <a:ea typeface="+mn-lt"/>
                <a:cs typeface="+mn-lt"/>
              </a:rPr>
              <a:t> Damage &lt; 1.0', '</a:t>
            </a:r>
            <a:r>
              <a:rPr lang="en-US" sz="1400" dirty="0" err="1">
                <a:ea typeface="+mn-lt"/>
                <a:cs typeface="+mn-lt"/>
              </a:rPr>
              <a:t>hobby_chess</a:t>
            </a:r>
            <a:r>
              <a:rPr lang="en-US" sz="1400" dirty="0">
                <a:ea typeface="+mn-lt"/>
                <a:cs typeface="+mn-lt"/>
              </a:rPr>
              <a:t> &lt; 1.0', '</a:t>
            </a:r>
            <a:r>
              <a:rPr lang="en-US" sz="1400" dirty="0" err="1">
                <a:ea typeface="+mn-lt"/>
                <a:cs typeface="+mn-lt"/>
              </a:rPr>
              <a:t>hobby_cross</a:t>
            </a:r>
            <a:r>
              <a:rPr lang="en-US" sz="1400" dirty="0">
                <a:ea typeface="+mn-lt"/>
                <a:cs typeface="+mn-lt"/>
              </a:rPr>
              <a:t>-fit &lt; 1.0', '</a:t>
            </a:r>
            <a:r>
              <a:rPr lang="en-US" sz="1400" dirty="0" err="1">
                <a:ea typeface="+mn-lt"/>
                <a:cs typeface="+mn-lt"/>
              </a:rPr>
              <a:t>auto_year</a:t>
            </a:r>
            <a:r>
              <a:rPr lang="en-US" sz="1400" dirty="0">
                <a:ea typeface="+mn-lt"/>
                <a:cs typeface="+mn-lt"/>
              </a:rPr>
              <a:t> &gt;= 0.800000012', '</a:t>
            </a:r>
            <a:r>
              <a:rPr lang="en-US" sz="1400" dirty="0" err="1">
                <a:ea typeface="+mn-lt"/>
                <a:cs typeface="+mn-lt"/>
              </a:rPr>
              <a:t>vehicle_claim</a:t>
            </a:r>
            <a:r>
              <a:rPr lang="en-US" sz="1400" dirty="0">
                <a:ea typeface="+mn-lt"/>
                <a:cs typeface="+mn-lt"/>
              </a:rPr>
              <a:t> &gt;= 0.372499675', '</a:t>
            </a:r>
            <a:r>
              <a:rPr lang="en-US" sz="1400" dirty="0" err="1">
                <a:ea typeface="+mn-lt"/>
                <a:cs typeface="+mn-lt"/>
              </a:rPr>
              <a:t>insured_zip</a:t>
            </a:r>
            <a:r>
              <a:rPr lang="en-US" sz="1400" dirty="0">
                <a:ea typeface="+mn-lt"/>
                <a:cs typeface="+mn-lt"/>
              </a:rPr>
              <a:t> &lt; 0.254634321', '</a:t>
            </a:r>
            <a:r>
              <a:rPr lang="en-US" sz="1400" dirty="0" err="1">
                <a:ea typeface="+mn-lt"/>
                <a:cs typeface="+mn-lt"/>
              </a:rPr>
              <a:t>policy_duration</a:t>
            </a:r>
            <a:r>
              <a:rPr lang="en-US" sz="1400" dirty="0">
                <a:ea typeface="+mn-lt"/>
                <a:cs typeface="+mn-lt"/>
              </a:rPr>
              <a:t> &gt;= 0.260427684', 'age &lt; 0.533333361', 'labels: [0.97942833 0.02057167]']</a:t>
            </a:r>
          </a:p>
          <a:p>
            <a:endParaRPr lang="en-US" sz="1400"/>
          </a:p>
          <a:p>
            <a:r>
              <a:rPr lang="en-US" sz="1400" dirty="0">
                <a:solidFill>
                  <a:srgbClr val="374151"/>
                </a:solidFill>
                <a:highlight>
                  <a:srgbClr val="F7F7F8"/>
                </a:highlight>
                <a:ea typeface="+mn-lt"/>
                <a:cs typeface="+mn-lt"/>
              </a:rPr>
              <a:t>Jika </a:t>
            </a:r>
            <a:r>
              <a:rPr lang="en-US" sz="1400" dirty="0" err="1">
                <a:solidFill>
                  <a:srgbClr val="374151"/>
                </a:solidFill>
                <a:highlight>
                  <a:srgbClr val="F7F7F8"/>
                </a:highlight>
                <a:ea typeface="+mn-lt"/>
                <a:cs typeface="+mn-lt"/>
              </a:rPr>
              <a:t>sebuah</a:t>
            </a:r>
            <a:r>
              <a:rPr lang="en-US" sz="1400" dirty="0">
                <a:solidFill>
                  <a:srgbClr val="374151"/>
                </a:solidFill>
                <a:highlight>
                  <a:srgbClr val="F7F7F8"/>
                </a:highlight>
                <a:ea typeface="+mn-lt"/>
                <a:cs typeface="+mn-lt"/>
              </a:rPr>
              <a:t> instance data </a:t>
            </a:r>
            <a:r>
              <a:rPr lang="en-US" sz="1400" dirty="0" err="1">
                <a:solidFill>
                  <a:srgbClr val="374151"/>
                </a:solidFill>
                <a:highlight>
                  <a:srgbClr val="F7F7F8"/>
                </a:highlight>
                <a:ea typeface="+mn-lt"/>
                <a:cs typeface="+mn-lt"/>
              </a:rPr>
              <a:t>memenuhi</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semua</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aturan</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tersebut</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maka</a:t>
            </a:r>
            <a:r>
              <a:rPr lang="en-US" sz="1400" dirty="0">
                <a:solidFill>
                  <a:srgbClr val="374151"/>
                </a:solidFill>
                <a:highlight>
                  <a:srgbClr val="F7F7F8"/>
                </a:highlight>
                <a:ea typeface="+mn-lt"/>
                <a:cs typeface="+mn-lt"/>
              </a:rPr>
              <a:t> instance data </a:t>
            </a:r>
            <a:r>
              <a:rPr lang="en-US" sz="1400" dirty="0" err="1">
                <a:solidFill>
                  <a:srgbClr val="374151"/>
                </a:solidFill>
                <a:highlight>
                  <a:srgbClr val="F7F7F8"/>
                </a:highlight>
                <a:ea typeface="+mn-lt"/>
                <a:cs typeface="+mn-lt"/>
              </a:rPr>
              <a:t>tersebut</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akan</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diberi</a:t>
            </a:r>
            <a:r>
              <a:rPr lang="en-US" sz="1400" dirty="0">
                <a:solidFill>
                  <a:srgbClr val="374151"/>
                </a:solidFill>
                <a:highlight>
                  <a:srgbClr val="F7F7F8"/>
                </a:highlight>
                <a:ea typeface="+mn-lt"/>
                <a:cs typeface="+mn-lt"/>
              </a:rPr>
              <a:t> label </a:t>
            </a:r>
            <a:r>
              <a:rPr lang="en-US" sz="1400" dirty="0" err="1">
                <a:solidFill>
                  <a:srgbClr val="374151"/>
                </a:solidFill>
                <a:highlight>
                  <a:srgbClr val="F7F7F8"/>
                </a:highlight>
                <a:ea typeface="+mn-lt"/>
                <a:cs typeface="+mn-lt"/>
              </a:rPr>
              <a:t>kelas</a:t>
            </a:r>
            <a:r>
              <a:rPr lang="en-US" sz="1400" dirty="0">
                <a:solidFill>
                  <a:srgbClr val="374151"/>
                </a:solidFill>
                <a:highlight>
                  <a:srgbClr val="F7F7F8"/>
                </a:highlight>
                <a:ea typeface="+mn-lt"/>
                <a:cs typeface="+mn-lt"/>
              </a:rPr>
              <a:t>. Dalam </a:t>
            </a:r>
            <a:r>
              <a:rPr lang="en-US" sz="1400" dirty="0" err="1">
                <a:solidFill>
                  <a:srgbClr val="374151"/>
                </a:solidFill>
                <a:highlight>
                  <a:srgbClr val="F7F7F8"/>
                </a:highlight>
                <a:ea typeface="+mn-lt"/>
                <a:cs typeface="+mn-lt"/>
              </a:rPr>
              <a:t>notasi</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tersebut</a:t>
            </a:r>
            <a:r>
              <a:rPr lang="en-US" sz="1400" dirty="0">
                <a:solidFill>
                  <a:srgbClr val="374151"/>
                </a:solidFill>
                <a:highlight>
                  <a:srgbClr val="F7F7F8"/>
                </a:highlight>
                <a:ea typeface="+mn-lt"/>
                <a:cs typeface="+mn-lt"/>
              </a:rPr>
              <a:t>, label </a:t>
            </a:r>
            <a:r>
              <a:rPr lang="en-US" sz="1400" dirty="0" err="1">
                <a:solidFill>
                  <a:srgbClr val="374151"/>
                </a:solidFill>
                <a:highlight>
                  <a:srgbClr val="F7F7F8"/>
                </a:highlight>
                <a:ea typeface="+mn-lt"/>
                <a:cs typeface="+mn-lt"/>
              </a:rPr>
              <a:t>kelas</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direpresentasikan</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sebagai</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sebuah</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vektor</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dengan</a:t>
            </a:r>
            <a:r>
              <a:rPr lang="en-US" sz="1400" dirty="0">
                <a:solidFill>
                  <a:srgbClr val="374151"/>
                </a:solidFill>
                <a:highlight>
                  <a:srgbClr val="F7F7F8"/>
                </a:highlight>
                <a:ea typeface="+mn-lt"/>
                <a:cs typeface="+mn-lt"/>
              </a:rPr>
              <a:t> dua </a:t>
            </a:r>
            <a:r>
              <a:rPr lang="en-US" sz="1400" dirty="0" err="1">
                <a:solidFill>
                  <a:srgbClr val="374151"/>
                </a:solidFill>
                <a:highlight>
                  <a:srgbClr val="F7F7F8"/>
                </a:highlight>
                <a:ea typeface="+mn-lt"/>
                <a:cs typeface="+mn-lt"/>
              </a:rPr>
              <a:t>elemen</a:t>
            </a:r>
            <a:r>
              <a:rPr lang="en-US" sz="1400" dirty="0">
                <a:solidFill>
                  <a:srgbClr val="374151"/>
                </a:solidFill>
                <a:highlight>
                  <a:srgbClr val="F7F7F8"/>
                </a:highlight>
                <a:ea typeface="+mn-lt"/>
                <a:cs typeface="+mn-lt"/>
              </a:rPr>
              <a:t> [0.97942833 0.02057167]. Vektor </a:t>
            </a:r>
            <a:r>
              <a:rPr lang="en-US" sz="1400" dirty="0" err="1">
                <a:solidFill>
                  <a:srgbClr val="374151"/>
                </a:solidFill>
                <a:highlight>
                  <a:srgbClr val="F7F7F8"/>
                </a:highlight>
                <a:ea typeface="+mn-lt"/>
                <a:cs typeface="+mn-lt"/>
              </a:rPr>
              <a:t>tersebut</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dapat</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diinterpretasikan</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sebagai</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probabilitas</a:t>
            </a:r>
            <a:r>
              <a:rPr lang="en-US" sz="1400" dirty="0">
                <a:solidFill>
                  <a:srgbClr val="374151"/>
                </a:solidFill>
                <a:highlight>
                  <a:srgbClr val="F7F7F8"/>
                </a:highlight>
                <a:ea typeface="+mn-lt"/>
                <a:cs typeface="+mn-lt"/>
              </a:rPr>
              <a:t> instance data </a:t>
            </a:r>
            <a:r>
              <a:rPr lang="en-US" sz="1400" dirty="0" err="1">
                <a:solidFill>
                  <a:srgbClr val="374151"/>
                </a:solidFill>
                <a:highlight>
                  <a:srgbClr val="F7F7F8"/>
                </a:highlight>
                <a:ea typeface="+mn-lt"/>
                <a:cs typeface="+mn-lt"/>
              </a:rPr>
              <a:t>tersebut</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termasuk</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ke</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dalam</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kelas</a:t>
            </a:r>
            <a:r>
              <a:rPr lang="en-US" sz="1400" dirty="0">
                <a:solidFill>
                  <a:srgbClr val="374151"/>
                </a:solidFill>
                <a:highlight>
                  <a:srgbClr val="F7F7F8"/>
                </a:highlight>
                <a:ea typeface="+mn-lt"/>
                <a:cs typeface="+mn-lt"/>
              </a:rPr>
              <a:t> 0 </a:t>
            </a:r>
            <a:r>
              <a:rPr lang="en-US" sz="1400" dirty="0" err="1">
                <a:solidFill>
                  <a:srgbClr val="374151"/>
                </a:solidFill>
                <a:highlight>
                  <a:srgbClr val="F7F7F8"/>
                </a:highlight>
                <a:ea typeface="+mn-lt"/>
                <a:cs typeface="+mn-lt"/>
              </a:rPr>
              <a:t>atau</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kelas</a:t>
            </a:r>
            <a:r>
              <a:rPr lang="en-US" sz="1400" dirty="0">
                <a:solidFill>
                  <a:srgbClr val="374151"/>
                </a:solidFill>
                <a:highlight>
                  <a:srgbClr val="F7F7F8"/>
                </a:highlight>
                <a:ea typeface="+mn-lt"/>
                <a:cs typeface="+mn-lt"/>
              </a:rPr>
              <a:t> 1.</a:t>
            </a:r>
            <a:endParaRPr lang="en-US" sz="1400" dirty="0"/>
          </a:p>
        </p:txBody>
      </p:sp>
    </p:spTree>
    <p:extLst>
      <p:ext uri="{BB962C8B-B14F-4D97-AF65-F5344CB8AC3E}">
        <p14:creationId xmlns:p14="http://schemas.microsoft.com/office/powerpoint/2010/main" val="31292942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3D451-FDA9-94E9-490B-212F738A6B10}"/>
              </a:ext>
            </a:extLst>
          </p:cNvPr>
          <p:cNvSpPr>
            <a:spLocks noGrp="1"/>
          </p:cNvSpPr>
          <p:nvPr>
            <p:ph type="title"/>
          </p:nvPr>
        </p:nvSpPr>
        <p:spPr/>
        <p:txBody>
          <a:bodyPr/>
          <a:lstStyle/>
          <a:p>
            <a:r>
              <a:rPr lang="en-US" dirty="0">
                <a:cs typeface="Posterama"/>
              </a:rPr>
              <a:t>Classification Tree - Model 1 - XGBOOST</a:t>
            </a:r>
            <a:endParaRPr lang="en-US" dirty="0"/>
          </a:p>
        </p:txBody>
      </p:sp>
      <p:pic>
        <p:nvPicPr>
          <p:cNvPr id="4" name="Gambar 4" descr="Sebuah gambar berisi diagram&#10;&#10;Deskripsi dibuat secara otomatis">
            <a:extLst>
              <a:ext uri="{FF2B5EF4-FFF2-40B4-BE49-F238E27FC236}">
                <a16:creationId xmlns:a16="http://schemas.microsoft.com/office/drawing/2014/main" id="{9E90C0D6-3E58-B374-B87E-083EAF89A616}"/>
              </a:ext>
            </a:extLst>
          </p:cNvPr>
          <p:cNvPicPr>
            <a:picLocks noChangeAspect="1"/>
          </p:cNvPicPr>
          <p:nvPr/>
        </p:nvPicPr>
        <p:blipFill>
          <a:blip r:embed="rId2"/>
          <a:stretch>
            <a:fillRect/>
          </a:stretch>
        </p:blipFill>
        <p:spPr>
          <a:xfrm>
            <a:off x="339305" y="2070737"/>
            <a:ext cx="11527765" cy="4298033"/>
          </a:xfrm>
          <a:prstGeom prst="rect">
            <a:avLst/>
          </a:prstGeom>
        </p:spPr>
      </p:pic>
    </p:spTree>
    <p:extLst>
      <p:ext uri="{BB962C8B-B14F-4D97-AF65-F5344CB8AC3E}">
        <p14:creationId xmlns:p14="http://schemas.microsoft.com/office/powerpoint/2010/main" val="37057793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C520E-21F0-23AE-6BB2-A46C6266670D}"/>
              </a:ext>
            </a:extLst>
          </p:cNvPr>
          <p:cNvSpPr>
            <a:spLocks noGrp="1"/>
          </p:cNvSpPr>
          <p:nvPr>
            <p:ph type="title"/>
          </p:nvPr>
        </p:nvSpPr>
        <p:spPr/>
        <p:txBody>
          <a:bodyPr/>
          <a:lstStyle/>
          <a:p>
            <a:r>
              <a:rPr lang="en-US" dirty="0">
                <a:cs typeface="Posterama"/>
              </a:rPr>
              <a:t>Decision Rule - Model 1 - XGBOOST</a:t>
            </a:r>
            <a:endParaRPr lang="en-US" dirty="0"/>
          </a:p>
        </p:txBody>
      </p:sp>
      <p:pic>
        <p:nvPicPr>
          <p:cNvPr id="4" name="Gambar 4" descr="Sebuah gambar berisi teks&#10;&#10;Deskripsi dibuat secara otomatis">
            <a:extLst>
              <a:ext uri="{FF2B5EF4-FFF2-40B4-BE49-F238E27FC236}">
                <a16:creationId xmlns:a16="http://schemas.microsoft.com/office/drawing/2014/main" id="{A8600C07-79CA-6EEE-1376-11C5191ADC5B}"/>
              </a:ext>
            </a:extLst>
          </p:cNvPr>
          <p:cNvPicPr>
            <a:picLocks noChangeAspect="1"/>
          </p:cNvPicPr>
          <p:nvPr/>
        </p:nvPicPr>
        <p:blipFill>
          <a:blip r:embed="rId2"/>
          <a:stretch>
            <a:fillRect/>
          </a:stretch>
        </p:blipFill>
        <p:spPr>
          <a:xfrm>
            <a:off x="612475" y="2004365"/>
            <a:ext cx="5690559" cy="4215118"/>
          </a:xfrm>
          <a:prstGeom prst="rect">
            <a:avLst/>
          </a:prstGeom>
        </p:spPr>
      </p:pic>
      <p:sp>
        <p:nvSpPr>
          <p:cNvPr id="6" name="TextBox 3">
            <a:extLst>
              <a:ext uri="{FF2B5EF4-FFF2-40B4-BE49-F238E27FC236}">
                <a16:creationId xmlns:a16="http://schemas.microsoft.com/office/drawing/2014/main" id="{B95833D1-6A55-D0AD-878E-3CE2EAEC3CCA}"/>
              </a:ext>
            </a:extLst>
          </p:cNvPr>
          <p:cNvSpPr txBox="1"/>
          <p:nvPr/>
        </p:nvSpPr>
        <p:spPr>
          <a:xfrm>
            <a:off x="6490572" y="1952159"/>
            <a:ext cx="545062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Age </a:t>
            </a:r>
            <a:r>
              <a:rPr lang="en-US" b="1" err="1"/>
              <a:t>menjadi</a:t>
            </a:r>
            <a:r>
              <a:rPr lang="en-US" b="1" dirty="0"/>
              <a:t> salah </a:t>
            </a:r>
            <a:r>
              <a:rPr lang="en-US" b="1" err="1"/>
              <a:t>satu</a:t>
            </a:r>
            <a:r>
              <a:rPr lang="en-US" b="1" dirty="0"/>
              <a:t> </a:t>
            </a:r>
            <a:r>
              <a:rPr lang="en-US" b="1" err="1"/>
              <a:t>fitur</a:t>
            </a:r>
            <a:r>
              <a:rPr lang="en-US" b="1" dirty="0"/>
              <a:t> yang </a:t>
            </a:r>
            <a:r>
              <a:rPr lang="en-US" b="1" err="1"/>
              <a:t>perlu</a:t>
            </a:r>
            <a:r>
              <a:rPr lang="en-US" b="1" dirty="0"/>
              <a:t> </a:t>
            </a:r>
            <a:r>
              <a:rPr lang="en-US" b="1" err="1"/>
              <a:t>dipertimbangkan</a:t>
            </a:r>
            <a:r>
              <a:rPr lang="en-US" b="1" dirty="0"/>
              <a:t> </a:t>
            </a:r>
            <a:r>
              <a:rPr lang="en-US" b="1" err="1"/>
              <a:t>untuk</a:t>
            </a:r>
            <a:r>
              <a:rPr lang="en-US" b="1" dirty="0"/>
              <a:t> </a:t>
            </a:r>
            <a:r>
              <a:rPr lang="en-US" b="1" err="1"/>
              <a:t>digunakan</a:t>
            </a:r>
            <a:r>
              <a:rPr lang="en-US" b="1" dirty="0"/>
              <a:t> pada </a:t>
            </a:r>
            <a:r>
              <a:rPr lang="en-US" b="1" err="1"/>
              <a:t>metode</a:t>
            </a:r>
            <a:r>
              <a:rPr lang="en-US" b="1" dirty="0"/>
              <a:t> </a:t>
            </a:r>
            <a:r>
              <a:rPr lang="en-US" b="1" err="1"/>
              <a:t>interpretasi</a:t>
            </a:r>
            <a:r>
              <a:rPr lang="en-US" b="1" dirty="0"/>
              <a:t>.</a:t>
            </a:r>
          </a:p>
        </p:txBody>
      </p:sp>
      <p:pic>
        <p:nvPicPr>
          <p:cNvPr id="11" name="Gambar 11" descr="Sebuah gambar berisi teks&#10;&#10;Deskripsi dibuat secara otomatis">
            <a:extLst>
              <a:ext uri="{FF2B5EF4-FFF2-40B4-BE49-F238E27FC236}">
                <a16:creationId xmlns:a16="http://schemas.microsoft.com/office/drawing/2014/main" id="{0DC70DA2-D4A6-BDBF-1E1B-854E6E7431EA}"/>
              </a:ext>
            </a:extLst>
          </p:cNvPr>
          <p:cNvPicPr>
            <a:picLocks noChangeAspect="1"/>
          </p:cNvPicPr>
          <p:nvPr/>
        </p:nvPicPr>
        <p:blipFill>
          <a:blip r:embed="rId3"/>
          <a:stretch>
            <a:fillRect/>
          </a:stretch>
        </p:blipFill>
        <p:spPr>
          <a:xfrm>
            <a:off x="6593456" y="2906627"/>
            <a:ext cx="5374256" cy="2252444"/>
          </a:xfrm>
          <a:prstGeom prst="rect">
            <a:avLst/>
          </a:prstGeom>
          <a:ln>
            <a:solidFill>
              <a:schemeClr val="tx1"/>
            </a:solidFill>
          </a:ln>
        </p:spPr>
      </p:pic>
    </p:spTree>
    <p:extLst>
      <p:ext uri="{BB962C8B-B14F-4D97-AF65-F5344CB8AC3E}">
        <p14:creationId xmlns:p14="http://schemas.microsoft.com/office/powerpoint/2010/main" val="36914511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3A94D825-0682-4F21-1ED3-4B97F985EA87}"/>
              </a:ext>
            </a:extLst>
          </p:cNvPr>
          <p:cNvSpPr>
            <a:spLocks noGrp="1"/>
          </p:cNvSpPr>
          <p:nvPr>
            <p:ph type="title"/>
          </p:nvPr>
        </p:nvSpPr>
        <p:spPr/>
        <p:txBody>
          <a:bodyPr>
            <a:normAutofit fontScale="90000"/>
          </a:bodyPr>
          <a:lstStyle/>
          <a:p>
            <a:r>
              <a:rPr lang="id-ID">
                <a:cs typeface="Posterama"/>
              </a:rPr>
              <a:t>Perbandingan Statistika Performance Terhadap 5 Model XGBOOST untuk </a:t>
            </a:r>
            <a:r>
              <a:rPr lang="id-ID" err="1">
                <a:cs typeface="Posterama"/>
              </a:rPr>
              <a:t>Dataset</a:t>
            </a:r>
            <a:r>
              <a:rPr lang="id-ID">
                <a:cs typeface="Posterama"/>
              </a:rPr>
              <a:t> </a:t>
            </a:r>
            <a:r>
              <a:rPr lang="id-ID" err="1">
                <a:cs typeface="Posterama"/>
              </a:rPr>
              <a:t>Fraud</a:t>
            </a:r>
            <a:r>
              <a:rPr lang="id-ID">
                <a:cs typeface="Posterama"/>
              </a:rPr>
              <a:t> Asuransi</a:t>
            </a:r>
          </a:p>
        </p:txBody>
      </p:sp>
      <p:sp>
        <p:nvSpPr>
          <p:cNvPr id="3" name="Tampungan Konten 2">
            <a:extLst>
              <a:ext uri="{FF2B5EF4-FFF2-40B4-BE49-F238E27FC236}">
                <a16:creationId xmlns:a16="http://schemas.microsoft.com/office/drawing/2014/main" id="{F9051638-6792-7E7F-676D-0A469F9824B7}"/>
              </a:ext>
            </a:extLst>
          </p:cNvPr>
          <p:cNvSpPr>
            <a:spLocks noGrp="1"/>
          </p:cNvSpPr>
          <p:nvPr>
            <p:ph idx="1"/>
          </p:nvPr>
        </p:nvSpPr>
        <p:spPr>
          <a:xfrm>
            <a:off x="609600" y="5528015"/>
            <a:ext cx="10584612" cy="1103553"/>
          </a:xfrm>
        </p:spPr>
        <p:txBody>
          <a:bodyPr vert="horz" lIns="91440" tIns="45720" rIns="91440" bIns="45720" rtlCol="0" anchor="t">
            <a:normAutofit/>
          </a:bodyPr>
          <a:lstStyle/>
          <a:p>
            <a:r>
              <a:rPr lang="id-ID" dirty="0"/>
              <a:t>Berdasarkan tabel di atas, terlihat bahwa XGBOOST tanpa penanganan kelas tak seimbang memiliki nilai akurasi tertinggi sehingga untuk interpretasi kita hanya akan fokus untuk interpretasi model XGBOOST saja.</a:t>
            </a:r>
          </a:p>
        </p:txBody>
      </p:sp>
      <p:pic>
        <p:nvPicPr>
          <p:cNvPr id="5" name="Gambar 5" descr="Sebuah gambar berisi meja&#10;&#10;Deskripsi dibuat secara otomatis">
            <a:extLst>
              <a:ext uri="{FF2B5EF4-FFF2-40B4-BE49-F238E27FC236}">
                <a16:creationId xmlns:a16="http://schemas.microsoft.com/office/drawing/2014/main" id="{5DA0A84C-B3EB-A572-7C0C-F2C5BE32FAF6}"/>
              </a:ext>
            </a:extLst>
          </p:cNvPr>
          <p:cNvPicPr>
            <a:picLocks noChangeAspect="1"/>
          </p:cNvPicPr>
          <p:nvPr/>
        </p:nvPicPr>
        <p:blipFill>
          <a:blip r:embed="rId2"/>
          <a:stretch>
            <a:fillRect/>
          </a:stretch>
        </p:blipFill>
        <p:spPr>
          <a:xfrm>
            <a:off x="3042249" y="2060276"/>
            <a:ext cx="5115463" cy="3355673"/>
          </a:xfrm>
          <a:prstGeom prst="rect">
            <a:avLst/>
          </a:prstGeom>
        </p:spPr>
      </p:pic>
    </p:spTree>
    <p:extLst>
      <p:ext uri="{BB962C8B-B14F-4D97-AF65-F5344CB8AC3E}">
        <p14:creationId xmlns:p14="http://schemas.microsoft.com/office/powerpoint/2010/main" val="33761044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7B32B-D28A-1173-DE25-E50D8E966FEC}"/>
              </a:ext>
            </a:extLst>
          </p:cNvPr>
          <p:cNvSpPr>
            <a:spLocks noGrp="1"/>
          </p:cNvSpPr>
          <p:nvPr>
            <p:ph type="title"/>
          </p:nvPr>
        </p:nvSpPr>
        <p:spPr/>
        <p:txBody>
          <a:bodyPr>
            <a:normAutofit fontScale="90000"/>
          </a:bodyPr>
          <a:lstStyle/>
          <a:p>
            <a:r>
              <a:rPr lang="en-US">
                <a:cs typeface="Posterama"/>
              </a:rPr>
              <a:t>Model Interpretation (Feature Importance)</a:t>
            </a:r>
            <a:endParaRPr lang="en-US"/>
          </a:p>
        </p:txBody>
      </p:sp>
      <p:pic>
        <p:nvPicPr>
          <p:cNvPr id="4" name="Gambar 4" descr="Sebuah gambar berisi meja&#10;&#10;Deskripsi dibuat secara otomatis">
            <a:extLst>
              <a:ext uri="{FF2B5EF4-FFF2-40B4-BE49-F238E27FC236}">
                <a16:creationId xmlns:a16="http://schemas.microsoft.com/office/drawing/2014/main" id="{C70F2881-3FCF-07E4-4E12-383FBC4A299A}"/>
              </a:ext>
            </a:extLst>
          </p:cNvPr>
          <p:cNvPicPr>
            <a:picLocks noChangeAspect="1"/>
          </p:cNvPicPr>
          <p:nvPr/>
        </p:nvPicPr>
        <p:blipFill>
          <a:blip r:embed="rId2"/>
          <a:stretch>
            <a:fillRect/>
          </a:stretch>
        </p:blipFill>
        <p:spPr>
          <a:xfrm>
            <a:off x="713119" y="1880686"/>
            <a:ext cx="7919049" cy="3642970"/>
          </a:xfrm>
          <a:prstGeom prst="rect">
            <a:avLst/>
          </a:prstGeom>
        </p:spPr>
      </p:pic>
      <p:pic>
        <p:nvPicPr>
          <p:cNvPr id="6" name="Gambar 7" descr="Sebuah gambar berisi meja&#10;&#10;Deskripsi dibuat secara otomatis">
            <a:extLst>
              <a:ext uri="{FF2B5EF4-FFF2-40B4-BE49-F238E27FC236}">
                <a16:creationId xmlns:a16="http://schemas.microsoft.com/office/drawing/2014/main" id="{782C8C41-11B8-8CC5-271C-9D18A40B41EB}"/>
              </a:ext>
            </a:extLst>
          </p:cNvPr>
          <p:cNvPicPr>
            <a:picLocks noChangeAspect="1"/>
          </p:cNvPicPr>
          <p:nvPr/>
        </p:nvPicPr>
        <p:blipFill>
          <a:blip r:embed="rId3"/>
          <a:stretch>
            <a:fillRect/>
          </a:stretch>
        </p:blipFill>
        <p:spPr>
          <a:xfrm>
            <a:off x="8719239" y="3782594"/>
            <a:ext cx="3149900" cy="1794475"/>
          </a:xfrm>
          <a:prstGeom prst="rect">
            <a:avLst/>
          </a:prstGeom>
        </p:spPr>
      </p:pic>
      <p:sp>
        <p:nvSpPr>
          <p:cNvPr id="5" name="Title 1">
            <a:extLst>
              <a:ext uri="{FF2B5EF4-FFF2-40B4-BE49-F238E27FC236}">
                <a16:creationId xmlns:a16="http://schemas.microsoft.com/office/drawing/2014/main" id="{5878BBD7-841C-FFCB-FA8D-C709236A517E}"/>
              </a:ext>
            </a:extLst>
          </p:cNvPr>
          <p:cNvSpPr txBox="1">
            <a:spLocks/>
          </p:cNvSpPr>
          <p:nvPr/>
        </p:nvSpPr>
        <p:spPr>
          <a:xfrm>
            <a:off x="8669546" y="2277316"/>
            <a:ext cx="3309670" cy="1311185"/>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en-US" sz="1600" b="1" err="1"/>
              <a:t>Policy_annual_premium</a:t>
            </a:r>
            <a:r>
              <a:rPr lang="en-US" sz="1600" b="1" dirty="0"/>
              <a:t> </a:t>
            </a:r>
            <a:r>
              <a:rPr lang="en-US" sz="1600" b="1" err="1"/>
              <a:t>menjadi</a:t>
            </a:r>
            <a:r>
              <a:rPr lang="en-US" sz="1600" b="1" dirty="0"/>
              <a:t> salah </a:t>
            </a:r>
            <a:r>
              <a:rPr lang="en-US" sz="1600" b="1" err="1"/>
              <a:t>satu</a:t>
            </a:r>
            <a:r>
              <a:rPr lang="en-US" sz="1600" b="1" dirty="0"/>
              <a:t> </a:t>
            </a:r>
            <a:r>
              <a:rPr lang="en-US" sz="1600" b="1" err="1"/>
              <a:t>fitur</a:t>
            </a:r>
            <a:r>
              <a:rPr lang="en-US" sz="1600" b="1" dirty="0"/>
              <a:t> </a:t>
            </a:r>
            <a:r>
              <a:rPr lang="en-US" sz="1600" b="1" err="1"/>
              <a:t>penting</a:t>
            </a:r>
            <a:r>
              <a:rPr lang="en-US" sz="1600" b="1" dirty="0"/>
              <a:t> yang </a:t>
            </a:r>
            <a:r>
              <a:rPr lang="en-US" sz="1600" b="1" err="1"/>
              <a:t>dapat</a:t>
            </a:r>
            <a:r>
              <a:rPr lang="en-US" sz="1600" b="1" dirty="0"/>
              <a:t> </a:t>
            </a:r>
            <a:r>
              <a:rPr lang="en-US" sz="1600" b="1" err="1"/>
              <a:t>digunakan</a:t>
            </a:r>
            <a:r>
              <a:rPr lang="en-US" sz="1600" b="1" dirty="0"/>
              <a:t> </a:t>
            </a:r>
            <a:r>
              <a:rPr lang="en-US" sz="1600" b="1" err="1"/>
              <a:t>untuk</a:t>
            </a:r>
            <a:r>
              <a:rPr lang="en-US" sz="1600" b="1" dirty="0"/>
              <a:t> </a:t>
            </a:r>
            <a:r>
              <a:rPr lang="en-US" sz="1600" b="1" err="1"/>
              <a:t>klasifikasi</a:t>
            </a:r>
            <a:r>
              <a:rPr lang="en-US" sz="1600" b="1" dirty="0"/>
              <a:t> fraud </a:t>
            </a:r>
            <a:r>
              <a:rPr lang="en-US" sz="1600" b="1" err="1"/>
              <a:t>asuransi</a:t>
            </a:r>
            <a:r>
              <a:rPr lang="en-US" sz="1600" b="1" dirty="0"/>
              <a:t>.</a:t>
            </a:r>
            <a:endParaRPr lang="id-ID" sz="1600" b="1">
              <a:cs typeface="Posterama"/>
            </a:endParaRPr>
          </a:p>
        </p:txBody>
      </p:sp>
    </p:spTree>
    <p:extLst>
      <p:ext uri="{BB962C8B-B14F-4D97-AF65-F5344CB8AC3E}">
        <p14:creationId xmlns:p14="http://schemas.microsoft.com/office/powerpoint/2010/main" val="53788407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88C83272-EC4A-792C-EFC1-6699745F2BB0}"/>
              </a:ext>
            </a:extLst>
          </p:cNvPr>
          <p:cNvSpPr>
            <a:spLocks noGrp="1"/>
          </p:cNvSpPr>
          <p:nvPr>
            <p:ph type="title"/>
          </p:nvPr>
        </p:nvSpPr>
        <p:spPr/>
        <p:txBody>
          <a:bodyPr>
            <a:normAutofit fontScale="90000"/>
          </a:bodyPr>
          <a:lstStyle/>
          <a:p>
            <a:r>
              <a:rPr lang="id-ID">
                <a:cs typeface="Posterama"/>
              </a:rPr>
              <a:t>Model Interpretasi (</a:t>
            </a:r>
            <a:r>
              <a:rPr lang="id-ID" err="1">
                <a:cs typeface="Posterama"/>
              </a:rPr>
              <a:t>Partial</a:t>
            </a:r>
            <a:r>
              <a:rPr lang="id-ID">
                <a:cs typeface="Posterama"/>
              </a:rPr>
              <a:t> </a:t>
            </a:r>
            <a:r>
              <a:rPr lang="id-ID" err="1">
                <a:cs typeface="Posterama"/>
              </a:rPr>
              <a:t>Dependence</a:t>
            </a:r>
            <a:r>
              <a:rPr lang="id-ID">
                <a:cs typeface="Posterama"/>
              </a:rPr>
              <a:t> Plot-PDP)</a:t>
            </a:r>
            <a:endParaRPr lang="id-ID"/>
          </a:p>
        </p:txBody>
      </p:sp>
      <p:sp>
        <p:nvSpPr>
          <p:cNvPr id="3" name="Tampungan Konten 2">
            <a:extLst>
              <a:ext uri="{FF2B5EF4-FFF2-40B4-BE49-F238E27FC236}">
                <a16:creationId xmlns:a16="http://schemas.microsoft.com/office/drawing/2014/main" id="{F96F50B0-3633-2404-23F0-FA49CD8481AD}"/>
              </a:ext>
            </a:extLst>
          </p:cNvPr>
          <p:cNvSpPr>
            <a:spLocks noGrp="1"/>
          </p:cNvSpPr>
          <p:nvPr>
            <p:ph idx="1"/>
          </p:nvPr>
        </p:nvSpPr>
        <p:spPr/>
        <p:txBody>
          <a:bodyPr vert="horz" lIns="91440" tIns="45720" rIns="91440" bIns="45720" rtlCol="0" anchor="t">
            <a:normAutofit/>
          </a:bodyPr>
          <a:lstStyle/>
          <a:p>
            <a:r>
              <a:rPr lang="id-ID" sz="1800">
                <a:solidFill>
                  <a:srgbClr val="374151"/>
                </a:solidFill>
                <a:ea typeface="+mn-lt"/>
                <a:cs typeface="+mn-lt"/>
              </a:rPr>
              <a:t>Kami menggunakan plot dependensi parsial (PDP) untuk memperoleh wawasan tentang hubungan antara fitur dan target. Fungsi </a:t>
            </a:r>
            <a:r>
              <a:rPr lang="id-ID" sz="1800" b="1" err="1">
                <a:latin typeface="Consolas"/>
              </a:rPr>
              <a:t>par_dep</a:t>
            </a:r>
            <a:r>
              <a:rPr lang="id-ID" sz="1800">
                <a:solidFill>
                  <a:srgbClr val="374151"/>
                </a:solidFill>
                <a:ea typeface="+mn-lt"/>
                <a:cs typeface="+mn-lt"/>
              </a:rPr>
              <a:t> melakukan langkah-langkah penting untuk menghasilkan efek PDP tersebut. Berikut adalah langkah-langkah yang dilakukan untuk setiap nilai dalam </a:t>
            </a:r>
            <a:r>
              <a:rPr lang="id-ID" sz="1800" err="1">
                <a:solidFill>
                  <a:srgbClr val="374151"/>
                </a:solidFill>
                <a:ea typeface="+mn-lt"/>
                <a:cs typeface="+mn-lt"/>
              </a:rPr>
              <a:t>grid</a:t>
            </a:r>
            <a:r>
              <a:rPr lang="id-ID" sz="1800">
                <a:solidFill>
                  <a:srgbClr val="374151"/>
                </a:solidFill>
                <a:ea typeface="+mn-lt"/>
                <a:cs typeface="+mn-lt"/>
              </a:rPr>
              <a:t> yang telah ditentukan sebelumnya dari variabel yang diminati:</a:t>
            </a:r>
            <a:endParaRPr lang="id-ID" sz="1800"/>
          </a:p>
          <a:p>
            <a:pPr marL="285750" indent="-285750">
              <a:buFont typeface="Arial"/>
              <a:buChar char="•"/>
            </a:pPr>
            <a:r>
              <a:rPr lang="id-ID" sz="1800">
                <a:solidFill>
                  <a:srgbClr val="374151"/>
                </a:solidFill>
                <a:ea typeface="+mn-lt"/>
                <a:cs typeface="+mn-lt"/>
              </a:rPr>
              <a:t>Menggunakan data pelatihan asli (atau </a:t>
            </a:r>
            <a:r>
              <a:rPr lang="id-ID" sz="1800" err="1">
                <a:solidFill>
                  <a:srgbClr val="374151"/>
                </a:solidFill>
                <a:ea typeface="+mn-lt"/>
                <a:cs typeface="+mn-lt"/>
              </a:rPr>
              <a:t>subsetnya</a:t>
            </a:r>
            <a:r>
              <a:rPr lang="id-ID" sz="1800">
                <a:solidFill>
                  <a:srgbClr val="374151"/>
                </a:solidFill>
                <a:ea typeface="+mn-lt"/>
                <a:cs typeface="+mn-lt"/>
              </a:rPr>
              <a:t> untuk mempercepat perhitungan).</a:t>
            </a:r>
            <a:endParaRPr lang="id-ID" sz="1800"/>
          </a:p>
          <a:p>
            <a:pPr marL="285750" indent="-285750">
              <a:buFont typeface="Arial"/>
              <a:buChar char="•"/>
            </a:pPr>
            <a:r>
              <a:rPr lang="id-ID" sz="1800">
                <a:solidFill>
                  <a:srgbClr val="374151"/>
                </a:solidFill>
                <a:ea typeface="+mn-lt"/>
                <a:cs typeface="+mn-lt"/>
              </a:rPr>
              <a:t>Mengubah nilai variabel yang diminati menjadi nilai saat ini dalam </a:t>
            </a:r>
            <a:r>
              <a:rPr lang="id-ID" sz="1800" err="1">
                <a:solidFill>
                  <a:srgbClr val="374151"/>
                </a:solidFill>
                <a:ea typeface="+mn-lt"/>
                <a:cs typeface="+mn-lt"/>
              </a:rPr>
              <a:t>grid</a:t>
            </a:r>
            <a:r>
              <a:rPr lang="id-ID" sz="1800">
                <a:solidFill>
                  <a:srgbClr val="374151"/>
                </a:solidFill>
                <a:ea typeface="+mn-lt"/>
                <a:cs typeface="+mn-lt"/>
              </a:rPr>
              <a:t> untuk semua pengamatan.</a:t>
            </a:r>
            <a:endParaRPr lang="id-ID" sz="1800"/>
          </a:p>
          <a:p>
            <a:pPr marL="285750" indent="-285750">
              <a:buFont typeface="Arial"/>
              <a:buChar char="•"/>
            </a:pPr>
            <a:r>
              <a:rPr lang="id-ID" sz="1800">
                <a:solidFill>
                  <a:srgbClr val="374151"/>
                </a:solidFill>
                <a:ea typeface="+mn-lt"/>
                <a:cs typeface="+mn-lt"/>
              </a:rPr>
              <a:t>Memprediksi model pada data yang telah diubah ini.</a:t>
            </a:r>
            <a:endParaRPr lang="id-ID" sz="1800"/>
          </a:p>
          <a:p>
            <a:pPr marL="285750" indent="-285750">
              <a:buFont typeface="Arial"/>
              <a:buChar char="•"/>
            </a:pPr>
            <a:r>
              <a:rPr lang="id-ID" sz="1800">
                <a:solidFill>
                  <a:srgbClr val="374151"/>
                </a:solidFill>
                <a:ea typeface="+mn-lt"/>
                <a:cs typeface="+mn-lt"/>
              </a:rPr>
              <a:t>Menghitung rata-rata dari semua prediksi ini untuk mendapatkan efek PDP untuk nilai </a:t>
            </a:r>
            <a:r>
              <a:rPr lang="id-ID" sz="1800" err="1">
                <a:solidFill>
                  <a:srgbClr val="374151"/>
                </a:solidFill>
                <a:ea typeface="+mn-lt"/>
                <a:cs typeface="+mn-lt"/>
              </a:rPr>
              <a:t>grid</a:t>
            </a:r>
            <a:r>
              <a:rPr lang="id-ID" sz="1800">
                <a:solidFill>
                  <a:srgbClr val="374151"/>
                </a:solidFill>
                <a:ea typeface="+mn-lt"/>
                <a:cs typeface="+mn-lt"/>
              </a:rPr>
              <a:t> saat ini.</a:t>
            </a:r>
            <a:endParaRPr lang="id-ID" sz="1800"/>
          </a:p>
          <a:p>
            <a:r>
              <a:rPr lang="id-ID" sz="1800">
                <a:solidFill>
                  <a:srgbClr val="374151"/>
                </a:solidFill>
                <a:ea typeface="+mn-lt"/>
                <a:cs typeface="+mn-lt"/>
              </a:rPr>
              <a:t>Dengan melakukan langkah-langkah ini untuk setiap nilai dalam </a:t>
            </a:r>
            <a:r>
              <a:rPr lang="id-ID" sz="1800" err="1">
                <a:solidFill>
                  <a:srgbClr val="374151"/>
                </a:solidFill>
                <a:ea typeface="+mn-lt"/>
                <a:cs typeface="+mn-lt"/>
              </a:rPr>
              <a:t>grid</a:t>
            </a:r>
            <a:r>
              <a:rPr lang="id-ID" sz="1800">
                <a:solidFill>
                  <a:srgbClr val="374151"/>
                </a:solidFill>
                <a:ea typeface="+mn-lt"/>
                <a:cs typeface="+mn-lt"/>
              </a:rPr>
              <a:t>, kita dapat memperoleh plot dependensi parsial yang menunjukkan efek variabel yang diminati terhadap target.</a:t>
            </a:r>
            <a:endParaRPr lang="id-ID" sz="1800"/>
          </a:p>
        </p:txBody>
      </p:sp>
    </p:spTree>
    <p:extLst>
      <p:ext uri="{BB962C8B-B14F-4D97-AF65-F5344CB8AC3E}">
        <p14:creationId xmlns:p14="http://schemas.microsoft.com/office/powerpoint/2010/main" val="12822331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Rectangle 20">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22">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2"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6">
            <a:extLst>
              <a:ext uri="{FF2B5EF4-FFF2-40B4-BE49-F238E27FC236}">
                <a16:creationId xmlns:a16="http://schemas.microsoft.com/office/drawing/2014/main" id="{5C7BC1E0-1C8D-47CB-B48A-D3D0D2EF0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3AD1C04B-04EF-43BA-B2AB-6F52AF8B9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1"/>
            <a:ext cx="6939937" cy="6453893"/>
          </a:xfrm>
          <a:custGeom>
            <a:avLst/>
            <a:gdLst>
              <a:gd name="connsiteX0" fmla="*/ 111814 w 4695433"/>
              <a:gd name="connsiteY0" fmla="*/ 3049004 h 4582435"/>
              <a:gd name="connsiteX1" fmla="*/ 297409 w 4695433"/>
              <a:gd name="connsiteY1" fmla="*/ 3091902 h 4582435"/>
              <a:gd name="connsiteX2" fmla="*/ 416673 w 4695433"/>
              <a:gd name="connsiteY2" fmla="*/ 3537003 h 4582435"/>
              <a:gd name="connsiteX3" fmla="*/ 31751 w 4695433"/>
              <a:gd name="connsiteY3" fmla="*/ 3683368 h 4582435"/>
              <a:gd name="connsiteX4" fmla="*/ 0 w 4695433"/>
              <a:gd name="connsiteY4" fmla="*/ 3669070 h 4582435"/>
              <a:gd name="connsiteX5" fmla="*/ 0 w 4695433"/>
              <a:gd name="connsiteY5" fmla="*/ 3079852 h 4582435"/>
              <a:gd name="connsiteX6" fmla="*/ 35156 w 4695433"/>
              <a:gd name="connsiteY6" fmla="*/ 3063756 h 4582435"/>
              <a:gd name="connsiteX7" fmla="*/ 111814 w 4695433"/>
              <a:gd name="connsiteY7" fmla="*/ 3049004 h 4582435"/>
              <a:gd name="connsiteX8" fmla="*/ 0 w 4695433"/>
              <a:gd name="connsiteY8" fmla="*/ 0 h 4582435"/>
              <a:gd name="connsiteX9" fmla="*/ 4695433 w 4695433"/>
              <a:gd name="connsiteY9" fmla="*/ 0 h 4582435"/>
              <a:gd name="connsiteX10" fmla="*/ 4663044 w 4695433"/>
              <a:gd name="connsiteY10" fmla="*/ 68762 h 4582435"/>
              <a:gd name="connsiteX11" fmla="*/ 4571319 w 4695433"/>
              <a:gd name="connsiteY11" fmla="*/ 201411 h 4582435"/>
              <a:gd name="connsiteX12" fmla="*/ 4099777 w 4695433"/>
              <a:gd name="connsiteY12" fmla="*/ 504347 h 4582435"/>
              <a:gd name="connsiteX13" fmla="*/ 3811860 w 4695433"/>
              <a:gd name="connsiteY13" fmla="*/ 1682068 h 4582435"/>
              <a:gd name="connsiteX14" fmla="*/ 3167043 w 4695433"/>
              <a:gd name="connsiteY14" fmla="*/ 4278500 h 4582435"/>
              <a:gd name="connsiteX15" fmla="*/ 2640955 w 4695433"/>
              <a:gd name="connsiteY15" fmla="*/ 4485587 h 4582435"/>
              <a:gd name="connsiteX16" fmla="*/ 1495663 w 4695433"/>
              <a:gd name="connsiteY16" fmla="*/ 4435228 h 4582435"/>
              <a:gd name="connsiteX17" fmla="*/ 1020813 w 4695433"/>
              <a:gd name="connsiteY17" fmla="*/ 3838149 h 4582435"/>
              <a:gd name="connsiteX18" fmla="*/ 626404 w 4695433"/>
              <a:gd name="connsiteY18" fmla="*/ 3045292 h 4582435"/>
              <a:gd name="connsiteX19" fmla="*/ 147061 w 4695433"/>
              <a:gd name="connsiteY19" fmla="*/ 2765401 h 4582435"/>
              <a:gd name="connsiteX20" fmla="*/ 0 w 4695433"/>
              <a:gd name="connsiteY20" fmla="*/ 2736690 h 458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95433" h="4582435">
                <a:moveTo>
                  <a:pt x="111814" y="3049004"/>
                </a:moveTo>
                <a:cubicBezTo>
                  <a:pt x="174417" y="3044581"/>
                  <a:pt x="238967" y="3058160"/>
                  <a:pt x="297409" y="3091902"/>
                </a:cubicBezTo>
                <a:cubicBezTo>
                  <a:pt x="453255" y="3181878"/>
                  <a:pt x="506651" y="3381158"/>
                  <a:pt x="416673" y="3537003"/>
                </a:cubicBezTo>
                <a:cubicBezTo>
                  <a:pt x="337943" y="3673368"/>
                  <a:pt x="175529" y="3731295"/>
                  <a:pt x="31751" y="3683368"/>
                </a:cubicBezTo>
                <a:lnTo>
                  <a:pt x="0" y="3669070"/>
                </a:lnTo>
                <a:lnTo>
                  <a:pt x="0" y="3079852"/>
                </a:lnTo>
                <a:lnTo>
                  <a:pt x="35156" y="3063756"/>
                </a:lnTo>
                <a:cubicBezTo>
                  <a:pt x="59982" y="3055817"/>
                  <a:pt x="85729" y="3050848"/>
                  <a:pt x="111814" y="3049004"/>
                </a:cubicBezTo>
                <a:close/>
                <a:moveTo>
                  <a:pt x="0" y="0"/>
                </a:moveTo>
                <a:lnTo>
                  <a:pt x="4695433" y="0"/>
                </a:lnTo>
                <a:lnTo>
                  <a:pt x="4663044" y="68762"/>
                </a:lnTo>
                <a:cubicBezTo>
                  <a:pt x="4636274" y="118744"/>
                  <a:pt x="4605467" y="163546"/>
                  <a:pt x="4571319" y="201411"/>
                </a:cubicBezTo>
                <a:cubicBezTo>
                  <a:pt x="4449886" y="335755"/>
                  <a:pt x="4268949" y="426743"/>
                  <a:pt x="4099777" y="504347"/>
                </a:cubicBezTo>
                <a:cubicBezTo>
                  <a:pt x="3604896" y="731933"/>
                  <a:pt x="3591784" y="1317548"/>
                  <a:pt x="3811860" y="1682068"/>
                </a:cubicBezTo>
                <a:cubicBezTo>
                  <a:pt x="4454413" y="2741008"/>
                  <a:pt x="4084752" y="3706193"/>
                  <a:pt x="3167043" y="4278500"/>
                </a:cubicBezTo>
                <a:cubicBezTo>
                  <a:pt x="3009772" y="4376529"/>
                  <a:pt x="2817700" y="4417630"/>
                  <a:pt x="2640955" y="4485587"/>
                </a:cubicBezTo>
                <a:cubicBezTo>
                  <a:pt x="2250950" y="4603206"/>
                  <a:pt x="1866703" y="4642930"/>
                  <a:pt x="1495663" y="4435228"/>
                </a:cubicBezTo>
                <a:cubicBezTo>
                  <a:pt x="1259049" y="4302759"/>
                  <a:pt x="1121911" y="4090107"/>
                  <a:pt x="1020813" y="3838149"/>
                </a:cubicBezTo>
                <a:cubicBezTo>
                  <a:pt x="910679" y="3564211"/>
                  <a:pt x="784571" y="3292847"/>
                  <a:pt x="626404" y="3045292"/>
                </a:cubicBezTo>
                <a:cubicBezTo>
                  <a:pt x="516355" y="2873268"/>
                  <a:pt x="336073" y="2807363"/>
                  <a:pt x="147061" y="2765401"/>
                </a:cubicBezTo>
                <a:lnTo>
                  <a:pt x="0" y="27366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968111-6A72-63A2-E1C4-0EE2EE25F656}"/>
              </a:ext>
            </a:extLst>
          </p:cNvPr>
          <p:cNvSpPr>
            <a:spLocks noGrp="1"/>
          </p:cNvSpPr>
          <p:nvPr>
            <p:ph type="title"/>
          </p:nvPr>
        </p:nvSpPr>
        <p:spPr>
          <a:xfrm>
            <a:off x="609600" y="663960"/>
            <a:ext cx="4298417" cy="2539390"/>
          </a:xfrm>
        </p:spPr>
        <p:txBody>
          <a:bodyPr vert="horz" lIns="91440" tIns="45720" rIns="91440" bIns="45720" rtlCol="0" anchor="b">
            <a:normAutofit/>
          </a:bodyPr>
          <a:lstStyle/>
          <a:p>
            <a:pPr>
              <a:lnSpc>
                <a:spcPct val="90000"/>
              </a:lnSpc>
            </a:pPr>
            <a:r>
              <a:rPr lang="en-US" sz="3400"/>
              <a:t>Model Interpretation ( Partial Dependence Plot-PDP)</a:t>
            </a:r>
          </a:p>
        </p:txBody>
      </p:sp>
      <p:pic>
        <p:nvPicPr>
          <p:cNvPr id="5" name="Picture 5" descr="Chart, surface chart&#10;&#10;Description automatically generated">
            <a:extLst>
              <a:ext uri="{FF2B5EF4-FFF2-40B4-BE49-F238E27FC236}">
                <a16:creationId xmlns:a16="http://schemas.microsoft.com/office/drawing/2014/main" id="{2C828FC2-8C92-7E64-9650-B315F8AF3D43}"/>
              </a:ext>
            </a:extLst>
          </p:cNvPr>
          <p:cNvPicPr>
            <a:picLocks noChangeAspect="1"/>
          </p:cNvPicPr>
          <p:nvPr/>
        </p:nvPicPr>
        <p:blipFill rotWithShape="1">
          <a:blip r:embed="rId2"/>
          <a:srcRect l="2848" r="7990"/>
          <a:stretch/>
        </p:blipFill>
        <p:spPr>
          <a:xfrm>
            <a:off x="6560082" y="996506"/>
            <a:ext cx="5022318" cy="4759715"/>
          </a:xfrm>
          <a:prstGeom prst="rect">
            <a:avLst/>
          </a:prstGeom>
        </p:spPr>
      </p:pic>
    </p:spTree>
    <p:extLst>
      <p:ext uri="{BB962C8B-B14F-4D97-AF65-F5344CB8AC3E}">
        <p14:creationId xmlns:p14="http://schemas.microsoft.com/office/powerpoint/2010/main" val="131006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E17CA-43A6-B229-BFD1-6DEE10FB5A4E}"/>
              </a:ext>
            </a:extLst>
          </p:cNvPr>
          <p:cNvSpPr>
            <a:spLocks noGrp="1"/>
          </p:cNvSpPr>
          <p:nvPr>
            <p:ph type="title"/>
          </p:nvPr>
        </p:nvSpPr>
        <p:spPr>
          <a:xfrm>
            <a:off x="609600" y="270654"/>
            <a:ext cx="10972800" cy="1325563"/>
          </a:xfrm>
        </p:spPr>
        <p:txBody>
          <a:bodyPr/>
          <a:lstStyle/>
          <a:p>
            <a:r>
              <a:rPr lang="en-US" dirty="0" err="1">
                <a:cs typeface="Posterama"/>
              </a:rPr>
              <a:t>Interpretasi</a:t>
            </a:r>
            <a:r>
              <a:rPr lang="en-US" dirty="0">
                <a:cs typeface="Posterama"/>
              </a:rPr>
              <a:t> PDP Plot</a:t>
            </a:r>
            <a:endParaRPr lang="en-US" dirty="0"/>
          </a:p>
        </p:txBody>
      </p:sp>
      <p:sp>
        <p:nvSpPr>
          <p:cNvPr id="4" name="Content Placeholder 3">
            <a:extLst>
              <a:ext uri="{FF2B5EF4-FFF2-40B4-BE49-F238E27FC236}">
                <a16:creationId xmlns:a16="http://schemas.microsoft.com/office/drawing/2014/main" id="{B8F53E08-D08B-068F-DBD9-3B30C83F0245}"/>
              </a:ext>
            </a:extLst>
          </p:cNvPr>
          <p:cNvSpPr>
            <a:spLocks noGrp="1"/>
          </p:cNvSpPr>
          <p:nvPr>
            <p:ph idx="1"/>
          </p:nvPr>
        </p:nvSpPr>
        <p:spPr/>
        <p:txBody>
          <a:bodyPr vert="horz" lIns="91440" tIns="45720" rIns="91440" bIns="45720" rtlCol="0" anchor="t">
            <a:normAutofit fontScale="62500" lnSpcReduction="20000"/>
          </a:bodyPr>
          <a:lstStyle/>
          <a:p>
            <a:r>
              <a:rPr lang="en-US" dirty="0">
                <a:ea typeface="+mn-lt"/>
                <a:cs typeface="+mn-lt"/>
              </a:rPr>
              <a:t>PDP Plot </a:t>
            </a:r>
            <a:r>
              <a:rPr lang="en-US" dirty="0" err="1">
                <a:ea typeface="+mn-lt"/>
                <a:cs typeface="+mn-lt"/>
              </a:rPr>
              <a:t>terkhususnya</a:t>
            </a:r>
            <a:r>
              <a:rPr lang="en-US" dirty="0">
                <a:ea typeface="+mn-lt"/>
                <a:cs typeface="+mn-lt"/>
              </a:rPr>
              <a:t> pada </a:t>
            </a:r>
            <a:r>
              <a:rPr lang="en-US" dirty="0" err="1">
                <a:ea typeface="+mn-lt"/>
                <a:cs typeface="+mn-lt"/>
              </a:rPr>
              <a:t>fitur</a:t>
            </a:r>
            <a:r>
              <a:rPr lang="en-US" dirty="0">
                <a:ea typeface="+mn-lt"/>
                <a:cs typeface="+mn-lt"/>
              </a:rPr>
              <a:t> yang </a:t>
            </a:r>
            <a:r>
              <a:rPr lang="en-US" dirty="0" err="1">
                <a:ea typeface="+mn-lt"/>
                <a:cs typeface="+mn-lt"/>
              </a:rPr>
              <a:t>dipilih</a:t>
            </a:r>
            <a:r>
              <a:rPr lang="en-US" dirty="0">
                <a:ea typeface="+mn-lt"/>
                <a:cs typeface="+mn-lt"/>
              </a:rPr>
              <a:t> </a:t>
            </a:r>
            <a:r>
              <a:rPr lang="en-US" dirty="0" err="1">
                <a:ea typeface="+mn-lt"/>
                <a:cs typeface="+mn-lt"/>
              </a:rPr>
              <a:t>yaitu</a:t>
            </a:r>
            <a:r>
              <a:rPr lang="en-US" dirty="0">
                <a:ea typeface="+mn-lt"/>
                <a:cs typeface="+mn-lt"/>
              </a:rPr>
              <a:t> age dan </a:t>
            </a:r>
            <a:r>
              <a:rPr lang="en-US" dirty="0" err="1">
                <a:ea typeface="+mn-lt"/>
                <a:cs typeface="+mn-lt"/>
              </a:rPr>
              <a:t>annual_policy_premium</a:t>
            </a:r>
            <a:r>
              <a:rPr lang="en-US" dirty="0">
                <a:ea typeface="+mn-lt"/>
                <a:cs typeface="+mn-lt"/>
              </a:rPr>
              <a:t> </a:t>
            </a:r>
            <a:r>
              <a:rPr lang="en-US" dirty="0" err="1">
                <a:ea typeface="+mn-lt"/>
                <a:cs typeface="+mn-lt"/>
              </a:rPr>
              <a:t>menunjukkan</a:t>
            </a:r>
            <a:r>
              <a:rPr lang="en-US" dirty="0">
                <a:ea typeface="+mn-lt"/>
                <a:cs typeface="+mn-lt"/>
              </a:rPr>
              <a:t> </a:t>
            </a:r>
            <a:r>
              <a:rPr lang="en-US" dirty="0" err="1">
                <a:ea typeface="+mn-lt"/>
                <a:cs typeface="+mn-lt"/>
              </a:rPr>
              <a:t>dependensi</a:t>
            </a:r>
            <a:r>
              <a:rPr lang="en-US" dirty="0">
                <a:ea typeface="+mn-lt"/>
                <a:cs typeface="+mn-lt"/>
              </a:rPr>
              <a:t> </a:t>
            </a:r>
            <a:r>
              <a:rPr lang="en-US" dirty="0" err="1">
                <a:ea typeface="+mn-lt"/>
                <a:cs typeface="+mn-lt"/>
              </a:rPr>
              <a:t>dari</a:t>
            </a:r>
            <a:r>
              <a:rPr lang="en-US" dirty="0">
                <a:ea typeface="+mn-lt"/>
                <a:cs typeface="+mn-lt"/>
              </a:rPr>
              <a:t> feature age dan feature </a:t>
            </a:r>
            <a:r>
              <a:rPr lang="en-US" dirty="0" err="1">
                <a:ea typeface="+mn-lt"/>
                <a:cs typeface="+mn-lt"/>
              </a:rPr>
              <a:t>annual_policy_premium</a:t>
            </a:r>
            <a:r>
              <a:rPr lang="en-US" dirty="0">
                <a:ea typeface="+mn-lt"/>
                <a:cs typeface="+mn-lt"/>
              </a:rPr>
              <a:t>. Dari plot PDP </a:t>
            </a:r>
            <a:r>
              <a:rPr lang="en-US" dirty="0" err="1">
                <a:ea typeface="+mn-lt"/>
                <a:cs typeface="+mn-lt"/>
              </a:rPr>
              <a:t>tersebut</a:t>
            </a:r>
            <a:r>
              <a:rPr lang="en-US" dirty="0">
                <a:ea typeface="+mn-lt"/>
                <a:cs typeface="+mn-lt"/>
              </a:rPr>
              <a:t> </a:t>
            </a:r>
            <a:r>
              <a:rPr lang="en-US" dirty="0" err="1">
                <a:ea typeface="+mn-lt"/>
                <a:cs typeface="+mn-lt"/>
              </a:rPr>
              <a:t>terlihat</a:t>
            </a:r>
            <a:r>
              <a:rPr lang="en-US" dirty="0">
                <a:ea typeface="+mn-lt"/>
                <a:cs typeface="+mn-lt"/>
              </a:rPr>
              <a:t> </a:t>
            </a:r>
            <a:r>
              <a:rPr lang="en-US" dirty="0" err="1">
                <a:ea typeface="+mn-lt"/>
                <a:cs typeface="+mn-lt"/>
              </a:rPr>
              <a:t>terdapat</a:t>
            </a:r>
            <a:r>
              <a:rPr lang="en-US" dirty="0">
                <a:ea typeface="+mn-lt"/>
                <a:cs typeface="+mn-lt"/>
              </a:rPr>
              <a:t> </a:t>
            </a:r>
            <a:r>
              <a:rPr lang="en-US" dirty="0" err="1">
                <a:ea typeface="+mn-lt"/>
                <a:cs typeface="+mn-lt"/>
              </a:rPr>
              <a:t>interaksi</a:t>
            </a:r>
            <a:r>
              <a:rPr lang="en-US" dirty="0">
                <a:ea typeface="+mn-lt"/>
                <a:cs typeface="+mn-lt"/>
              </a:rPr>
              <a:t> </a:t>
            </a:r>
            <a:r>
              <a:rPr lang="en-US" dirty="0" err="1">
                <a:ea typeface="+mn-lt"/>
                <a:cs typeface="+mn-lt"/>
              </a:rPr>
              <a:t>antar</a:t>
            </a:r>
            <a:r>
              <a:rPr lang="en-US" dirty="0">
                <a:ea typeface="+mn-lt"/>
                <a:cs typeface="+mn-lt"/>
              </a:rPr>
              <a:t> 2 feature </a:t>
            </a:r>
            <a:r>
              <a:rPr lang="en-US" dirty="0" err="1">
                <a:ea typeface="+mn-lt"/>
                <a:cs typeface="+mn-lt"/>
              </a:rPr>
              <a:t>tersebut.Nilai</a:t>
            </a:r>
            <a:r>
              <a:rPr lang="en-US" dirty="0">
                <a:ea typeface="+mn-lt"/>
                <a:cs typeface="+mn-lt"/>
              </a:rPr>
              <a:t> PDP </a:t>
            </a:r>
            <a:r>
              <a:rPr lang="en-US" dirty="0" err="1">
                <a:ea typeface="+mn-lt"/>
                <a:cs typeface="+mn-lt"/>
              </a:rPr>
              <a:t>sendiri</a:t>
            </a:r>
            <a:r>
              <a:rPr lang="en-US" dirty="0">
                <a:ea typeface="+mn-lt"/>
                <a:cs typeface="+mn-lt"/>
              </a:rPr>
              <a:t> </a:t>
            </a:r>
            <a:r>
              <a:rPr lang="en-US" dirty="0" err="1">
                <a:ea typeface="+mn-lt"/>
                <a:cs typeface="+mn-lt"/>
              </a:rPr>
              <a:t>tersebut</a:t>
            </a:r>
            <a:r>
              <a:rPr lang="en-US" dirty="0">
                <a:ea typeface="+mn-lt"/>
                <a:cs typeface="+mn-lt"/>
              </a:rPr>
              <a:t> </a:t>
            </a:r>
            <a:r>
              <a:rPr lang="en-US" dirty="0" err="1">
                <a:ea typeface="+mn-lt"/>
                <a:cs typeface="+mn-lt"/>
              </a:rPr>
              <a:t>harus</a:t>
            </a:r>
            <a:r>
              <a:rPr lang="en-US" dirty="0">
                <a:ea typeface="+mn-lt"/>
                <a:cs typeface="+mn-lt"/>
              </a:rPr>
              <a:t> </a:t>
            </a:r>
            <a:r>
              <a:rPr lang="en-US" dirty="0" err="1">
                <a:ea typeface="+mn-lt"/>
                <a:cs typeface="+mn-lt"/>
              </a:rPr>
              <a:t>diartikan</a:t>
            </a:r>
            <a:r>
              <a:rPr lang="en-US" dirty="0">
                <a:ea typeface="+mn-lt"/>
                <a:cs typeface="+mn-lt"/>
              </a:rPr>
              <a:t> </a:t>
            </a:r>
            <a:r>
              <a:rPr lang="en-US" dirty="0" err="1">
                <a:ea typeface="+mn-lt"/>
                <a:cs typeface="+mn-lt"/>
              </a:rPr>
              <a:t>berdasarkan</a:t>
            </a:r>
            <a:r>
              <a:rPr lang="en-US" dirty="0">
                <a:ea typeface="+mn-lt"/>
                <a:cs typeface="+mn-lt"/>
              </a:rPr>
              <a:t> </a:t>
            </a:r>
            <a:r>
              <a:rPr lang="en-US" dirty="0" err="1">
                <a:ea typeface="+mn-lt"/>
                <a:cs typeface="+mn-lt"/>
              </a:rPr>
              <a:t>masalah</a:t>
            </a:r>
            <a:r>
              <a:rPr lang="en-US" dirty="0">
                <a:ea typeface="+mn-lt"/>
                <a:cs typeface="+mn-lt"/>
              </a:rPr>
              <a:t> </a:t>
            </a:r>
            <a:r>
              <a:rPr lang="en-US" dirty="0" err="1">
                <a:ea typeface="+mn-lt"/>
                <a:cs typeface="+mn-lt"/>
              </a:rPr>
              <a:t>regresi</a:t>
            </a:r>
            <a:r>
              <a:rPr lang="en-US" dirty="0">
                <a:ea typeface="+mn-lt"/>
                <a:cs typeface="+mn-lt"/>
              </a:rPr>
              <a:t> </a:t>
            </a:r>
            <a:r>
              <a:rPr lang="en-US" dirty="0" err="1">
                <a:ea typeface="+mn-lt"/>
                <a:cs typeface="+mn-lt"/>
              </a:rPr>
              <a:t>ataupun</a:t>
            </a:r>
            <a:r>
              <a:rPr lang="en-US" dirty="0">
                <a:ea typeface="+mn-lt"/>
                <a:cs typeface="+mn-lt"/>
              </a:rPr>
              <a:t> </a:t>
            </a:r>
            <a:r>
              <a:rPr lang="en-US" dirty="0" err="1">
                <a:ea typeface="+mn-lt"/>
                <a:cs typeface="+mn-lt"/>
              </a:rPr>
              <a:t>klasifikasi</a:t>
            </a:r>
            <a:r>
              <a:rPr lang="en-US" dirty="0">
                <a:ea typeface="+mn-lt"/>
                <a:cs typeface="+mn-lt"/>
              </a:rPr>
              <a:t>. Dalam </a:t>
            </a:r>
            <a:r>
              <a:rPr lang="en-US" dirty="0" err="1">
                <a:ea typeface="+mn-lt"/>
                <a:cs typeface="+mn-lt"/>
              </a:rPr>
              <a:t>hal</a:t>
            </a:r>
            <a:r>
              <a:rPr lang="en-US" dirty="0">
                <a:ea typeface="+mn-lt"/>
                <a:cs typeface="+mn-lt"/>
              </a:rPr>
              <a:t> </a:t>
            </a:r>
            <a:r>
              <a:rPr lang="en-US" dirty="0" err="1">
                <a:ea typeface="+mn-lt"/>
                <a:cs typeface="+mn-lt"/>
              </a:rPr>
              <a:t>ini</a:t>
            </a:r>
            <a:r>
              <a:rPr lang="en-US" dirty="0">
                <a:ea typeface="+mn-lt"/>
                <a:cs typeface="+mn-lt"/>
              </a:rPr>
              <a:t>, </a:t>
            </a:r>
            <a:r>
              <a:rPr lang="en-US" dirty="0" err="1">
                <a:ea typeface="+mn-lt"/>
                <a:cs typeface="+mn-lt"/>
              </a:rPr>
              <a:t>penelitian</a:t>
            </a:r>
            <a:r>
              <a:rPr lang="en-US" dirty="0">
                <a:ea typeface="+mn-lt"/>
                <a:cs typeface="+mn-lt"/>
              </a:rPr>
              <a:t> </a:t>
            </a:r>
            <a:r>
              <a:rPr lang="en-US" dirty="0" err="1">
                <a:ea typeface="+mn-lt"/>
                <a:cs typeface="+mn-lt"/>
              </a:rPr>
              <a:t>kelompok</a:t>
            </a:r>
            <a:r>
              <a:rPr lang="en-US" dirty="0">
                <a:ea typeface="+mn-lt"/>
                <a:cs typeface="+mn-lt"/>
              </a:rPr>
              <a:t> kami </a:t>
            </a:r>
            <a:r>
              <a:rPr lang="en-US" dirty="0" err="1">
                <a:ea typeface="+mn-lt"/>
                <a:cs typeface="+mn-lt"/>
              </a:rPr>
              <a:t>adalah</a:t>
            </a:r>
            <a:r>
              <a:rPr lang="en-US" dirty="0">
                <a:ea typeface="+mn-lt"/>
                <a:cs typeface="+mn-lt"/>
              </a:rPr>
              <a:t> </a:t>
            </a:r>
            <a:r>
              <a:rPr lang="en-US" dirty="0" err="1">
                <a:ea typeface="+mn-lt"/>
                <a:cs typeface="+mn-lt"/>
              </a:rPr>
              <a:t>klasifikasi</a:t>
            </a:r>
            <a:r>
              <a:rPr lang="en-US" dirty="0">
                <a:ea typeface="+mn-lt"/>
                <a:cs typeface="+mn-lt"/>
              </a:rPr>
              <a:t> </a:t>
            </a:r>
            <a:r>
              <a:rPr lang="en-US" dirty="0" err="1">
                <a:ea typeface="+mn-lt"/>
                <a:cs typeface="+mn-lt"/>
              </a:rPr>
              <a:t>sehingga</a:t>
            </a:r>
            <a:r>
              <a:rPr lang="en-US" dirty="0">
                <a:ea typeface="+mn-lt"/>
                <a:cs typeface="+mn-lt"/>
              </a:rPr>
              <a:t> </a:t>
            </a:r>
            <a:r>
              <a:rPr lang="en-US" dirty="0" err="1">
                <a:ea typeface="+mn-lt"/>
                <a:cs typeface="+mn-lt"/>
              </a:rPr>
              <a:t>pengertian</a:t>
            </a:r>
            <a:r>
              <a:rPr lang="en-US" dirty="0">
                <a:ea typeface="+mn-lt"/>
                <a:cs typeface="+mn-lt"/>
              </a:rPr>
              <a:t> </a:t>
            </a:r>
            <a:r>
              <a:rPr lang="en-US" dirty="0" err="1">
                <a:ea typeface="+mn-lt"/>
                <a:cs typeface="+mn-lt"/>
              </a:rPr>
              <a:t>dari</a:t>
            </a:r>
            <a:r>
              <a:rPr lang="en-US" dirty="0">
                <a:ea typeface="+mn-lt"/>
                <a:cs typeface="+mn-lt"/>
              </a:rPr>
              <a:t> </a:t>
            </a:r>
            <a:r>
              <a:rPr lang="en-US" dirty="0" err="1">
                <a:ea typeface="+mn-lt"/>
                <a:cs typeface="+mn-lt"/>
              </a:rPr>
              <a:t>nilai</a:t>
            </a:r>
            <a:r>
              <a:rPr lang="en-US" dirty="0">
                <a:ea typeface="+mn-lt"/>
                <a:cs typeface="+mn-lt"/>
              </a:rPr>
              <a:t> PDP </a:t>
            </a:r>
            <a:r>
              <a:rPr lang="en-US" dirty="0" err="1">
                <a:ea typeface="+mn-lt"/>
                <a:cs typeface="+mn-lt"/>
              </a:rPr>
              <a:t>itu</a:t>
            </a:r>
            <a:r>
              <a:rPr lang="en-US" dirty="0">
                <a:ea typeface="+mn-lt"/>
                <a:cs typeface="+mn-lt"/>
              </a:rPr>
              <a:t> </a:t>
            </a:r>
            <a:r>
              <a:rPr lang="en-US" dirty="0" err="1">
                <a:ea typeface="+mn-lt"/>
                <a:cs typeface="+mn-lt"/>
              </a:rPr>
              <a:t>sendiri</a:t>
            </a:r>
            <a:r>
              <a:rPr lang="en-US" dirty="0">
                <a:ea typeface="+mn-lt"/>
                <a:cs typeface="+mn-lt"/>
              </a:rPr>
              <a:t> ( </a:t>
            </a:r>
            <a:r>
              <a:rPr lang="en-US" dirty="0" err="1">
                <a:ea typeface="+mn-lt"/>
                <a:cs typeface="+mn-lt"/>
              </a:rPr>
              <a:t>Summbu</a:t>
            </a:r>
            <a:r>
              <a:rPr lang="en-US" dirty="0">
                <a:ea typeface="+mn-lt"/>
                <a:cs typeface="+mn-lt"/>
              </a:rPr>
              <a:t> Z) </a:t>
            </a:r>
            <a:r>
              <a:rPr lang="en-US" dirty="0" err="1">
                <a:ea typeface="+mn-lt"/>
                <a:cs typeface="+mn-lt"/>
              </a:rPr>
              <a:t>adalah</a:t>
            </a:r>
            <a:r>
              <a:rPr lang="en-US" dirty="0">
                <a:ea typeface="+mn-lt"/>
                <a:cs typeface="+mn-lt"/>
              </a:rPr>
              <a:t> </a:t>
            </a:r>
            <a:r>
              <a:rPr lang="en-US" dirty="0" err="1">
                <a:ea typeface="+mn-lt"/>
                <a:cs typeface="+mn-lt"/>
              </a:rPr>
              <a:t>probabilitas</a:t>
            </a:r>
            <a:r>
              <a:rPr lang="en-US" dirty="0">
                <a:ea typeface="+mn-lt"/>
                <a:cs typeface="+mn-lt"/>
              </a:rPr>
              <a:t>(likelihood) </a:t>
            </a:r>
            <a:r>
              <a:rPr lang="en-US" dirty="0" err="1">
                <a:ea typeface="+mn-lt"/>
                <a:cs typeface="+mn-lt"/>
              </a:rPr>
              <a:t>terjadinya</a:t>
            </a:r>
            <a:r>
              <a:rPr lang="en-US" dirty="0">
                <a:ea typeface="+mn-lt"/>
                <a:cs typeface="+mn-lt"/>
              </a:rPr>
              <a:t> Fraud </a:t>
            </a:r>
            <a:r>
              <a:rPr lang="en-US" dirty="0" err="1">
                <a:ea typeface="+mn-lt"/>
                <a:cs typeface="+mn-lt"/>
              </a:rPr>
              <a:t>berdasarkan</a:t>
            </a:r>
            <a:r>
              <a:rPr lang="en-US" dirty="0">
                <a:ea typeface="+mn-lt"/>
                <a:cs typeface="+mn-lt"/>
              </a:rPr>
              <a:t> feature age </a:t>
            </a:r>
            <a:r>
              <a:rPr lang="en-US" dirty="0" err="1">
                <a:ea typeface="+mn-lt"/>
                <a:cs typeface="+mn-lt"/>
              </a:rPr>
              <a:t>ataupun</a:t>
            </a:r>
            <a:r>
              <a:rPr lang="en-US" dirty="0">
                <a:ea typeface="+mn-lt"/>
                <a:cs typeface="+mn-lt"/>
              </a:rPr>
              <a:t> </a:t>
            </a:r>
            <a:r>
              <a:rPr lang="en-US" dirty="0" err="1">
                <a:ea typeface="+mn-lt"/>
                <a:cs typeface="+mn-lt"/>
              </a:rPr>
              <a:t>annual_policy</a:t>
            </a:r>
            <a:r>
              <a:rPr lang="en-US" dirty="0">
                <a:ea typeface="+mn-lt"/>
                <a:cs typeface="+mn-lt"/>
              </a:rPr>
              <a:t> premium. Jadi, pada plot </a:t>
            </a:r>
            <a:r>
              <a:rPr lang="en-US" dirty="0" err="1">
                <a:ea typeface="+mn-lt"/>
                <a:cs typeface="+mn-lt"/>
              </a:rPr>
              <a:t>tersebut</a:t>
            </a:r>
            <a:r>
              <a:rPr lang="en-US" dirty="0">
                <a:ea typeface="+mn-lt"/>
                <a:cs typeface="+mn-lt"/>
              </a:rPr>
              <a:t> </a:t>
            </a:r>
            <a:r>
              <a:rPr lang="en-US" dirty="0" err="1">
                <a:ea typeface="+mn-lt"/>
                <a:cs typeface="+mn-lt"/>
              </a:rPr>
              <a:t>nilai</a:t>
            </a:r>
            <a:r>
              <a:rPr lang="en-US" dirty="0">
                <a:ea typeface="+mn-lt"/>
                <a:cs typeface="+mn-lt"/>
              </a:rPr>
              <a:t> PDP </a:t>
            </a:r>
            <a:r>
              <a:rPr lang="en-US" dirty="0" err="1">
                <a:ea typeface="+mn-lt"/>
                <a:cs typeface="+mn-lt"/>
              </a:rPr>
              <a:t>nya</a:t>
            </a:r>
            <a:r>
              <a:rPr lang="en-US" dirty="0">
                <a:ea typeface="+mn-lt"/>
                <a:cs typeface="+mn-lt"/>
              </a:rPr>
              <a:t> </a:t>
            </a:r>
            <a:r>
              <a:rPr lang="en-US" dirty="0" err="1">
                <a:ea typeface="+mn-lt"/>
                <a:cs typeface="+mn-lt"/>
              </a:rPr>
              <a:t>adalah</a:t>
            </a:r>
            <a:r>
              <a:rPr lang="en-US" dirty="0">
                <a:ea typeface="+mn-lt"/>
                <a:cs typeface="+mn-lt"/>
              </a:rPr>
              <a:t> </a:t>
            </a:r>
            <a:r>
              <a:rPr lang="en-US" dirty="0" err="1">
                <a:ea typeface="+mn-lt"/>
                <a:cs typeface="+mn-lt"/>
              </a:rPr>
              <a:t>positif</a:t>
            </a:r>
            <a:r>
              <a:rPr lang="en-US" dirty="0">
                <a:ea typeface="+mn-lt"/>
                <a:cs typeface="+mn-lt"/>
              </a:rPr>
              <a:t> </a:t>
            </a:r>
            <a:r>
              <a:rPr lang="en-US" dirty="0" err="1">
                <a:ea typeface="+mn-lt"/>
                <a:cs typeface="+mn-lt"/>
              </a:rPr>
              <a:t>hal</a:t>
            </a:r>
            <a:r>
              <a:rPr lang="en-US" dirty="0">
                <a:ea typeface="+mn-lt"/>
                <a:cs typeface="+mn-lt"/>
              </a:rPr>
              <a:t> </a:t>
            </a:r>
            <a:r>
              <a:rPr lang="en-US" dirty="0" err="1">
                <a:ea typeface="+mn-lt"/>
                <a:cs typeface="+mn-lt"/>
              </a:rPr>
              <a:t>itu</a:t>
            </a:r>
            <a:r>
              <a:rPr lang="en-US" dirty="0">
                <a:ea typeface="+mn-lt"/>
                <a:cs typeface="+mn-lt"/>
              </a:rPr>
              <a:t> </a:t>
            </a:r>
            <a:r>
              <a:rPr lang="en-US" dirty="0" err="1">
                <a:ea typeface="+mn-lt"/>
                <a:cs typeface="+mn-lt"/>
              </a:rPr>
              <a:t>dapat</a:t>
            </a:r>
            <a:r>
              <a:rPr lang="en-US" dirty="0">
                <a:ea typeface="+mn-lt"/>
                <a:cs typeface="+mn-lt"/>
              </a:rPr>
              <a:t> </a:t>
            </a:r>
            <a:r>
              <a:rPr lang="en-US" dirty="0" err="1">
                <a:ea typeface="+mn-lt"/>
                <a:cs typeface="+mn-lt"/>
              </a:rPr>
              <a:t>diartikan</a:t>
            </a:r>
            <a:r>
              <a:rPr lang="en-US" dirty="0">
                <a:ea typeface="+mn-lt"/>
                <a:cs typeface="+mn-lt"/>
              </a:rPr>
              <a:t> </a:t>
            </a:r>
            <a:r>
              <a:rPr lang="en-US" dirty="0" err="1">
                <a:ea typeface="+mn-lt"/>
                <a:cs typeface="+mn-lt"/>
              </a:rPr>
              <a:t>kenaikan</a:t>
            </a:r>
            <a:r>
              <a:rPr lang="en-US" dirty="0">
                <a:ea typeface="+mn-lt"/>
                <a:cs typeface="+mn-lt"/>
              </a:rPr>
              <a:t> </a:t>
            </a:r>
            <a:r>
              <a:rPr lang="en-US" dirty="0" err="1">
                <a:ea typeface="+mn-lt"/>
                <a:cs typeface="+mn-lt"/>
              </a:rPr>
              <a:t>nilai</a:t>
            </a:r>
            <a:r>
              <a:rPr lang="en-US" dirty="0">
                <a:ea typeface="+mn-lt"/>
                <a:cs typeface="+mn-lt"/>
              </a:rPr>
              <a:t> annual policy premium juga </a:t>
            </a:r>
            <a:r>
              <a:rPr lang="en-US" dirty="0" err="1">
                <a:ea typeface="+mn-lt"/>
                <a:cs typeface="+mn-lt"/>
              </a:rPr>
              <a:t>akan</a:t>
            </a:r>
            <a:r>
              <a:rPr lang="en-US" dirty="0">
                <a:ea typeface="+mn-lt"/>
                <a:cs typeface="+mn-lt"/>
              </a:rPr>
              <a:t> </a:t>
            </a:r>
            <a:r>
              <a:rPr lang="en-US" dirty="0" err="1">
                <a:ea typeface="+mn-lt"/>
                <a:cs typeface="+mn-lt"/>
              </a:rPr>
              <a:t>meningkatkan</a:t>
            </a:r>
            <a:r>
              <a:rPr lang="en-US" dirty="0">
                <a:ea typeface="+mn-lt"/>
                <a:cs typeface="+mn-lt"/>
              </a:rPr>
              <a:t> </a:t>
            </a:r>
            <a:r>
              <a:rPr lang="en-US" dirty="0" err="1">
                <a:ea typeface="+mn-lt"/>
                <a:cs typeface="+mn-lt"/>
              </a:rPr>
              <a:t>probabilitas</a:t>
            </a:r>
            <a:r>
              <a:rPr lang="en-US" dirty="0">
                <a:ea typeface="+mn-lt"/>
                <a:cs typeface="+mn-lt"/>
              </a:rPr>
              <a:t> fraud </a:t>
            </a:r>
            <a:r>
              <a:rPr lang="en-US" dirty="0" err="1">
                <a:ea typeface="+mn-lt"/>
                <a:cs typeface="+mn-lt"/>
              </a:rPr>
              <a:t>begitupun</a:t>
            </a:r>
            <a:r>
              <a:rPr lang="en-US" dirty="0">
                <a:ea typeface="+mn-lt"/>
                <a:cs typeface="+mn-lt"/>
              </a:rPr>
              <a:t> </a:t>
            </a:r>
            <a:r>
              <a:rPr lang="en-US" dirty="0" err="1">
                <a:ea typeface="+mn-lt"/>
                <a:cs typeface="+mn-lt"/>
              </a:rPr>
              <a:t>sebaliknya</a:t>
            </a:r>
            <a:r>
              <a:rPr lang="en-US" dirty="0">
                <a:ea typeface="+mn-lt"/>
                <a:cs typeface="+mn-lt"/>
              </a:rPr>
              <a:t>. </a:t>
            </a:r>
            <a:r>
              <a:rPr lang="en-US" dirty="0" err="1">
                <a:ea typeface="+mn-lt"/>
                <a:cs typeface="+mn-lt"/>
              </a:rPr>
              <a:t>Begitupun</a:t>
            </a:r>
            <a:r>
              <a:rPr lang="en-US" dirty="0">
                <a:ea typeface="+mn-lt"/>
                <a:cs typeface="+mn-lt"/>
              </a:rPr>
              <a:t> </a:t>
            </a:r>
            <a:r>
              <a:rPr lang="en-US" dirty="0" err="1">
                <a:ea typeface="+mn-lt"/>
                <a:cs typeface="+mn-lt"/>
              </a:rPr>
              <a:t>dengan</a:t>
            </a:r>
            <a:r>
              <a:rPr lang="en-US" dirty="0">
                <a:ea typeface="+mn-lt"/>
                <a:cs typeface="+mn-lt"/>
              </a:rPr>
              <a:t> feature age,  Jika </a:t>
            </a:r>
            <a:r>
              <a:rPr lang="en-US" dirty="0" err="1">
                <a:ea typeface="+mn-lt"/>
                <a:cs typeface="+mn-lt"/>
              </a:rPr>
              <a:t>terdapat</a:t>
            </a:r>
            <a:r>
              <a:rPr lang="en-US" dirty="0">
                <a:ea typeface="+mn-lt"/>
                <a:cs typeface="+mn-lt"/>
              </a:rPr>
              <a:t> partial dependence yang </a:t>
            </a:r>
            <a:r>
              <a:rPr lang="en-US" dirty="0" err="1">
                <a:ea typeface="+mn-lt"/>
                <a:cs typeface="+mn-lt"/>
              </a:rPr>
              <a:t>negatif</a:t>
            </a:r>
            <a:r>
              <a:rPr lang="en-US" dirty="0">
                <a:ea typeface="+mn-lt"/>
                <a:cs typeface="+mn-lt"/>
              </a:rPr>
              <a:t>, </a:t>
            </a:r>
            <a:r>
              <a:rPr lang="en-US" dirty="0" err="1">
                <a:ea typeface="+mn-lt"/>
                <a:cs typeface="+mn-lt"/>
              </a:rPr>
              <a:t>artinya</a:t>
            </a:r>
            <a:r>
              <a:rPr lang="en-US" dirty="0">
                <a:ea typeface="+mn-lt"/>
                <a:cs typeface="+mn-lt"/>
              </a:rPr>
              <a:t> </a:t>
            </a:r>
            <a:r>
              <a:rPr lang="en-US" dirty="0" err="1">
                <a:ea typeface="+mn-lt"/>
                <a:cs typeface="+mn-lt"/>
              </a:rPr>
              <a:t>seiring</a:t>
            </a:r>
            <a:r>
              <a:rPr lang="en-US" dirty="0">
                <a:ea typeface="+mn-lt"/>
                <a:cs typeface="+mn-lt"/>
              </a:rPr>
              <a:t> </a:t>
            </a:r>
            <a:r>
              <a:rPr lang="en-US" dirty="0" err="1">
                <a:ea typeface="+mn-lt"/>
                <a:cs typeface="+mn-lt"/>
              </a:rPr>
              <a:t>bertambahnya</a:t>
            </a:r>
            <a:r>
              <a:rPr lang="en-US" dirty="0">
                <a:ea typeface="+mn-lt"/>
                <a:cs typeface="+mn-lt"/>
              </a:rPr>
              <a:t> </a:t>
            </a:r>
            <a:r>
              <a:rPr lang="en-US" dirty="0" err="1">
                <a:ea typeface="+mn-lt"/>
                <a:cs typeface="+mn-lt"/>
              </a:rPr>
              <a:t>umur</a:t>
            </a:r>
            <a:r>
              <a:rPr lang="en-US" dirty="0">
                <a:ea typeface="+mn-lt"/>
                <a:cs typeface="+mn-lt"/>
              </a:rPr>
              <a:t> </a:t>
            </a:r>
            <a:r>
              <a:rPr lang="en-US" dirty="0" err="1">
                <a:ea typeface="+mn-lt"/>
                <a:cs typeface="+mn-lt"/>
              </a:rPr>
              <a:t>pemegang</a:t>
            </a:r>
            <a:r>
              <a:rPr lang="en-US" dirty="0">
                <a:ea typeface="+mn-lt"/>
                <a:cs typeface="+mn-lt"/>
              </a:rPr>
              <a:t> polis </a:t>
            </a:r>
            <a:r>
              <a:rPr lang="en-US" dirty="0" err="1">
                <a:ea typeface="+mn-lt"/>
                <a:cs typeface="+mn-lt"/>
              </a:rPr>
              <a:t>atau</a:t>
            </a:r>
            <a:r>
              <a:rPr lang="en-US" dirty="0">
                <a:ea typeface="+mn-lt"/>
                <a:cs typeface="+mn-lt"/>
              </a:rPr>
              <a:t> </a:t>
            </a:r>
            <a:r>
              <a:rPr lang="en-US" dirty="0" err="1">
                <a:ea typeface="+mn-lt"/>
                <a:cs typeface="+mn-lt"/>
              </a:rPr>
              <a:t>pembayar</a:t>
            </a:r>
            <a:r>
              <a:rPr lang="en-US" dirty="0">
                <a:ea typeface="+mn-lt"/>
                <a:cs typeface="+mn-lt"/>
              </a:rPr>
              <a:t> </a:t>
            </a:r>
            <a:r>
              <a:rPr lang="en-US" dirty="0" err="1">
                <a:ea typeface="+mn-lt"/>
                <a:cs typeface="+mn-lt"/>
              </a:rPr>
              <a:t>premi</a:t>
            </a:r>
            <a:r>
              <a:rPr lang="en-US" dirty="0">
                <a:ea typeface="+mn-lt"/>
                <a:cs typeface="+mn-lt"/>
              </a:rPr>
              <a:t>, </a:t>
            </a:r>
            <a:r>
              <a:rPr lang="en-US" dirty="0" err="1">
                <a:ea typeface="+mn-lt"/>
                <a:cs typeface="+mn-lt"/>
              </a:rPr>
              <a:t>maka</a:t>
            </a:r>
            <a:r>
              <a:rPr lang="en-US" dirty="0">
                <a:ea typeface="+mn-lt"/>
                <a:cs typeface="+mn-lt"/>
              </a:rPr>
              <a:t> </a:t>
            </a:r>
            <a:r>
              <a:rPr lang="en-US" dirty="0" err="1">
                <a:ea typeface="+mn-lt"/>
                <a:cs typeface="+mn-lt"/>
              </a:rPr>
              <a:t>probabilitas</a:t>
            </a:r>
            <a:r>
              <a:rPr lang="en-US" dirty="0">
                <a:ea typeface="+mn-lt"/>
                <a:cs typeface="+mn-lt"/>
              </a:rPr>
              <a:t> </a:t>
            </a:r>
            <a:r>
              <a:rPr lang="en-US" dirty="0" err="1">
                <a:ea typeface="+mn-lt"/>
                <a:cs typeface="+mn-lt"/>
              </a:rPr>
              <a:t>terjadinya</a:t>
            </a:r>
            <a:r>
              <a:rPr lang="en-US" dirty="0">
                <a:ea typeface="+mn-lt"/>
                <a:cs typeface="+mn-lt"/>
              </a:rPr>
              <a:t> fraud juga </a:t>
            </a:r>
            <a:r>
              <a:rPr lang="en-US" dirty="0" err="1">
                <a:ea typeface="+mn-lt"/>
                <a:cs typeface="+mn-lt"/>
              </a:rPr>
              <a:t>akan</a:t>
            </a:r>
            <a:r>
              <a:rPr lang="en-US" dirty="0">
                <a:ea typeface="+mn-lt"/>
                <a:cs typeface="+mn-lt"/>
              </a:rPr>
              <a:t> </a:t>
            </a:r>
            <a:r>
              <a:rPr lang="en-US" dirty="0" err="1">
                <a:ea typeface="+mn-lt"/>
                <a:cs typeface="+mn-lt"/>
              </a:rPr>
              <a:t>semakin</a:t>
            </a:r>
            <a:r>
              <a:rPr lang="en-US" dirty="0">
                <a:ea typeface="+mn-lt"/>
                <a:cs typeface="+mn-lt"/>
              </a:rPr>
              <a:t> </a:t>
            </a:r>
            <a:r>
              <a:rPr lang="en-US" dirty="0" err="1">
                <a:ea typeface="+mn-lt"/>
                <a:cs typeface="+mn-lt"/>
              </a:rPr>
              <a:t>menurun</a:t>
            </a:r>
            <a:r>
              <a:rPr lang="en-US" dirty="0">
                <a:ea typeface="+mn-lt"/>
                <a:cs typeface="+mn-lt"/>
              </a:rPr>
              <a:t>. </a:t>
            </a:r>
            <a:r>
              <a:rPr lang="en-US" dirty="0" err="1">
                <a:ea typeface="+mn-lt"/>
                <a:cs typeface="+mn-lt"/>
              </a:rPr>
              <a:t>Artinya</a:t>
            </a:r>
            <a:r>
              <a:rPr lang="en-US" dirty="0">
                <a:ea typeface="+mn-lt"/>
                <a:cs typeface="+mn-lt"/>
              </a:rPr>
              <a:t>, </a:t>
            </a:r>
            <a:r>
              <a:rPr lang="en-US" dirty="0" err="1">
                <a:ea typeface="+mn-lt"/>
                <a:cs typeface="+mn-lt"/>
              </a:rPr>
              <a:t>dapat</a:t>
            </a:r>
            <a:r>
              <a:rPr lang="en-US" dirty="0">
                <a:ea typeface="+mn-lt"/>
                <a:cs typeface="+mn-lt"/>
              </a:rPr>
              <a:t> </a:t>
            </a:r>
            <a:r>
              <a:rPr lang="en-US" dirty="0" err="1">
                <a:ea typeface="+mn-lt"/>
                <a:cs typeface="+mn-lt"/>
              </a:rPr>
              <a:t>diasumsikan</a:t>
            </a:r>
            <a:r>
              <a:rPr lang="en-US" dirty="0">
                <a:ea typeface="+mn-lt"/>
                <a:cs typeface="+mn-lt"/>
              </a:rPr>
              <a:t> </a:t>
            </a:r>
            <a:r>
              <a:rPr lang="en-US" dirty="0" err="1">
                <a:ea typeface="+mn-lt"/>
                <a:cs typeface="+mn-lt"/>
              </a:rPr>
              <a:t>bahwa</a:t>
            </a:r>
            <a:r>
              <a:rPr lang="en-US" dirty="0">
                <a:ea typeface="+mn-lt"/>
                <a:cs typeface="+mn-lt"/>
              </a:rPr>
              <a:t> </a:t>
            </a:r>
            <a:r>
              <a:rPr lang="en-US" dirty="0" err="1">
                <a:ea typeface="+mn-lt"/>
                <a:cs typeface="+mn-lt"/>
              </a:rPr>
              <a:t>semakin</a:t>
            </a:r>
            <a:r>
              <a:rPr lang="en-US" dirty="0">
                <a:ea typeface="+mn-lt"/>
                <a:cs typeface="+mn-lt"/>
              </a:rPr>
              <a:t> </a:t>
            </a:r>
            <a:r>
              <a:rPr lang="en-US" dirty="0" err="1">
                <a:ea typeface="+mn-lt"/>
                <a:cs typeface="+mn-lt"/>
              </a:rPr>
              <a:t>berumur</a:t>
            </a:r>
            <a:r>
              <a:rPr lang="en-US" dirty="0">
                <a:ea typeface="+mn-lt"/>
                <a:cs typeface="+mn-lt"/>
              </a:rPr>
              <a:t> </a:t>
            </a:r>
            <a:r>
              <a:rPr lang="en-US" dirty="0" err="1">
                <a:ea typeface="+mn-lt"/>
                <a:cs typeface="+mn-lt"/>
              </a:rPr>
              <a:t>suatu</a:t>
            </a:r>
            <a:r>
              <a:rPr lang="en-US" dirty="0">
                <a:ea typeface="+mn-lt"/>
                <a:cs typeface="+mn-lt"/>
              </a:rPr>
              <a:t> </a:t>
            </a:r>
            <a:r>
              <a:rPr lang="en-US" dirty="0" err="1">
                <a:ea typeface="+mn-lt"/>
                <a:cs typeface="+mn-lt"/>
              </a:rPr>
              <a:t>individu</a:t>
            </a:r>
            <a:r>
              <a:rPr lang="en-US" dirty="0">
                <a:ea typeface="+mn-lt"/>
                <a:cs typeface="+mn-lt"/>
              </a:rPr>
              <a:t>, </a:t>
            </a:r>
            <a:r>
              <a:rPr lang="en-US" dirty="0" err="1">
                <a:ea typeface="+mn-lt"/>
                <a:cs typeface="+mn-lt"/>
              </a:rPr>
              <a:t>maka</a:t>
            </a:r>
            <a:r>
              <a:rPr lang="en-US" dirty="0">
                <a:ea typeface="+mn-lt"/>
                <a:cs typeface="+mn-lt"/>
              </a:rPr>
              <a:t> </a:t>
            </a:r>
            <a:r>
              <a:rPr lang="en-US" dirty="0" err="1">
                <a:ea typeface="+mn-lt"/>
                <a:cs typeface="+mn-lt"/>
              </a:rPr>
              <a:t>akan</a:t>
            </a:r>
            <a:r>
              <a:rPr lang="en-US" dirty="0">
                <a:ea typeface="+mn-lt"/>
                <a:cs typeface="+mn-lt"/>
              </a:rPr>
              <a:t> </a:t>
            </a:r>
            <a:r>
              <a:rPr lang="en-US" dirty="0" err="1">
                <a:ea typeface="+mn-lt"/>
                <a:cs typeface="+mn-lt"/>
              </a:rPr>
              <a:t>semakin</a:t>
            </a:r>
            <a:r>
              <a:rPr lang="en-US" dirty="0">
                <a:ea typeface="+mn-lt"/>
                <a:cs typeface="+mn-lt"/>
              </a:rPr>
              <a:t> </a:t>
            </a:r>
            <a:r>
              <a:rPr lang="en-US" dirty="0" err="1">
                <a:ea typeface="+mn-lt"/>
                <a:cs typeface="+mn-lt"/>
              </a:rPr>
              <a:t>kecil</a:t>
            </a:r>
            <a:r>
              <a:rPr lang="en-US" dirty="0">
                <a:ea typeface="+mn-lt"/>
                <a:cs typeface="+mn-lt"/>
              </a:rPr>
              <a:t> </a:t>
            </a:r>
            <a:r>
              <a:rPr lang="en-US" dirty="0" err="1">
                <a:ea typeface="+mn-lt"/>
                <a:cs typeface="+mn-lt"/>
              </a:rPr>
              <a:t>kemungkinan</a:t>
            </a:r>
            <a:r>
              <a:rPr lang="en-US" dirty="0">
                <a:ea typeface="+mn-lt"/>
                <a:cs typeface="+mn-lt"/>
              </a:rPr>
              <a:t> </a:t>
            </a:r>
            <a:r>
              <a:rPr lang="en-US" dirty="0" err="1">
                <a:ea typeface="+mn-lt"/>
                <a:cs typeface="+mn-lt"/>
              </a:rPr>
              <a:t>terkait</a:t>
            </a:r>
            <a:r>
              <a:rPr lang="en-US" dirty="0">
                <a:ea typeface="+mn-lt"/>
                <a:cs typeface="+mn-lt"/>
              </a:rPr>
              <a:t> </a:t>
            </a:r>
            <a:r>
              <a:rPr lang="en-US" dirty="0" err="1">
                <a:ea typeface="+mn-lt"/>
                <a:cs typeface="+mn-lt"/>
              </a:rPr>
              <a:t>dalam</a:t>
            </a:r>
            <a:r>
              <a:rPr lang="en-US" dirty="0">
                <a:ea typeface="+mn-lt"/>
                <a:cs typeface="+mn-lt"/>
              </a:rPr>
              <a:t> </a:t>
            </a:r>
            <a:r>
              <a:rPr lang="en-US" dirty="0" err="1">
                <a:ea typeface="+mn-lt"/>
                <a:cs typeface="+mn-lt"/>
              </a:rPr>
              <a:t>aktivitas</a:t>
            </a:r>
            <a:r>
              <a:rPr lang="en-US" dirty="0">
                <a:ea typeface="+mn-lt"/>
                <a:cs typeface="+mn-lt"/>
              </a:rPr>
              <a:t> yang </a:t>
            </a:r>
            <a:r>
              <a:rPr lang="en-US" dirty="0" err="1">
                <a:ea typeface="+mn-lt"/>
                <a:cs typeface="+mn-lt"/>
              </a:rPr>
              <a:t>melibatkan</a:t>
            </a:r>
            <a:r>
              <a:rPr lang="en-US" dirty="0">
                <a:ea typeface="+mn-lt"/>
                <a:cs typeface="+mn-lt"/>
              </a:rPr>
              <a:t> fraud.</a:t>
            </a:r>
            <a:endParaRPr lang="en-US"/>
          </a:p>
          <a:p>
            <a:r>
              <a:rPr lang="en-US" dirty="0" err="1">
                <a:ea typeface="+mn-lt"/>
                <a:cs typeface="+mn-lt"/>
              </a:rPr>
              <a:t>Interpretasi</a:t>
            </a:r>
            <a:r>
              <a:rPr lang="en-US" dirty="0">
                <a:ea typeface="+mn-lt"/>
                <a:cs typeface="+mn-lt"/>
              </a:rPr>
              <a:t> </a:t>
            </a:r>
            <a:r>
              <a:rPr lang="en-US" dirty="0" err="1">
                <a:ea typeface="+mn-lt"/>
                <a:cs typeface="+mn-lt"/>
              </a:rPr>
              <a:t>adalah</a:t>
            </a:r>
            <a:r>
              <a:rPr lang="en-US" dirty="0">
                <a:ea typeface="+mn-lt"/>
                <a:cs typeface="+mn-lt"/>
              </a:rPr>
              <a:t> </a:t>
            </a:r>
            <a:r>
              <a:rPr lang="en-US" dirty="0" err="1">
                <a:ea typeface="+mn-lt"/>
                <a:cs typeface="+mn-lt"/>
              </a:rPr>
              <a:t>sebagai</a:t>
            </a:r>
            <a:r>
              <a:rPr lang="en-US" dirty="0">
                <a:ea typeface="+mn-lt"/>
                <a:cs typeface="+mn-lt"/>
              </a:rPr>
              <a:t> </a:t>
            </a:r>
            <a:r>
              <a:rPr lang="en-US" dirty="0" err="1">
                <a:ea typeface="+mn-lt"/>
                <a:cs typeface="+mn-lt"/>
              </a:rPr>
              <a:t>berikut</a:t>
            </a:r>
            <a:r>
              <a:rPr lang="en-US" dirty="0">
                <a:ea typeface="+mn-lt"/>
                <a:cs typeface="+mn-lt"/>
              </a:rPr>
              <a:t> :</a:t>
            </a:r>
            <a:endParaRPr lang="en-US"/>
          </a:p>
          <a:p>
            <a:r>
              <a:rPr lang="en-US" dirty="0">
                <a:ea typeface="+mn-lt"/>
                <a:cs typeface="+mn-lt"/>
              </a:rPr>
              <a:t>1. Pada </a:t>
            </a:r>
            <a:r>
              <a:rPr lang="en-US" dirty="0" err="1">
                <a:ea typeface="+mn-lt"/>
                <a:cs typeface="+mn-lt"/>
              </a:rPr>
              <a:t>saat</a:t>
            </a:r>
            <a:r>
              <a:rPr lang="en-US" dirty="0">
                <a:ea typeface="+mn-lt"/>
                <a:cs typeface="+mn-lt"/>
              </a:rPr>
              <a:t> 0&lt;</a:t>
            </a:r>
            <a:r>
              <a:rPr lang="en-US" dirty="0" err="1">
                <a:ea typeface="+mn-lt"/>
                <a:cs typeface="+mn-lt"/>
              </a:rPr>
              <a:t>umur</a:t>
            </a:r>
            <a:r>
              <a:rPr lang="en-US" dirty="0">
                <a:ea typeface="+mn-lt"/>
                <a:cs typeface="+mn-lt"/>
              </a:rPr>
              <a:t>&lt;=0.3 dan policy annual premium -1.5, </a:t>
            </a:r>
            <a:r>
              <a:rPr lang="en-US" dirty="0" err="1">
                <a:ea typeface="+mn-lt"/>
                <a:cs typeface="+mn-lt"/>
              </a:rPr>
              <a:t>maka</a:t>
            </a:r>
            <a:r>
              <a:rPr lang="en-US" dirty="0">
                <a:ea typeface="+mn-lt"/>
                <a:cs typeface="+mn-lt"/>
              </a:rPr>
              <a:t> </a:t>
            </a:r>
            <a:r>
              <a:rPr lang="en-US" dirty="0" err="1">
                <a:ea typeface="+mn-lt"/>
                <a:cs typeface="+mn-lt"/>
              </a:rPr>
              <a:t>nilai</a:t>
            </a:r>
            <a:r>
              <a:rPr lang="en-US" dirty="0">
                <a:ea typeface="+mn-lt"/>
                <a:cs typeface="+mn-lt"/>
              </a:rPr>
              <a:t> partial </a:t>
            </a:r>
            <a:r>
              <a:rPr lang="en-US" dirty="0" err="1">
                <a:ea typeface="+mn-lt"/>
                <a:cs typeface="+mn-lt"/>
              </a:rPr>
              <a:t>dependencenya</a:t>
            </a:r>
            <a:r>
              <a:rPr lang="en-US" dirty="0">
                <a:ea typeface="+mn-lt"/>
                <a:cs typeface="+mn-lt"/>
              </a:rPr>
              <a:t> </a:t>
            </a:r>
            <a:r>
              <a:rPr lang="en-US" dirty="0" err="1">
                <a:ea typeface="+mn-lt"/>
                <a:cs typeface="+mn-lt"/>
              </a:rPr>
              <a:t>konstan</a:t>
            </a:r>
            <a:r>
              <a:rPr lang="en-US" dirty="0">
                <a:ea typeface="+mn-lt"/>
                <a:cs typeface="+mn-lt"/>
              </a:rPr>
              <a:t> 0.255</a:t>
            </a:r>
            <a:endParaRPr lang="en-US"/>
          </a:p>
          <a:p>
            <a:r>
              <a:rPr lang="en-US" dirty="0">
                <a:ea typeface="+mn-lt"/>
                <a:cs typeface="+mn-lt"/>
              </a:rPr>
              <a:t>   Pada </a:t>
            </a:r>
            <a:r>
              <a:rPr lang="en-US" dirty="0" err="1">
                <a:ea typeface="+mn-lt"/>
                <a:cs typeface="+mn-lt"/>
              </a:rPr>
              <a:t>saat</a:t>
            </a:r>
            <a:r>
              <a:rPr lang="en-US" dirty="0">
                <a:ea typeface="+mn-lt"/>
                <a:cs typeface="+mn-lt"/>
              </a:rPr>
              <a:t> 0.3&lt;=</a:t>
            </a:r>
            <a:r>
              <a:rPr lang="en-US" dirty="0" err="1">
                <a:ea typeface="+mn-lt"/>
                <a:cs typeface="+mn-lt"/>
              </a:rPr>
              <a:t>umur</a:t>
            </a:r>
            <a:r>
              <a:rPr lang="en-US" dirty="0">
                <a:ea typeface="+mn-lt"/>
                <a:cs typeface="+mn-lt"/>
              </a:rPr>
              <a:t>&lt;0.4 dan policy annual premium </a:t>
            </a:r>
            <a:r>
              <a:rPr lang="en-US" dirty="0" err="1">
                <a:ea typeface="+mn-lt"/>
                <a:cs typeface="+mn-lt"/>
              </a:rPr>
              <a:t>yg</a:t>
            </a:r>
            <a:r>
              <a:rPr lang="en-US" dirty="0">
                <a:ea typeface="+mn-lt"/>
                <a:cs typeface="+mn-lt"/>
              </a:rPr>
              <a:t> </a:t>
            </a:r>
            <a:r>
              <a:rPr lang="en-US" dirty="0" err="1">
                <a:ea typeface="+mn-lt"/>
                <a:cs typeface="+mn-lt"/>
              </a:rPr>
              <a:t>sama</a:t>
            </a:r>
            <a:r>
              <a:rPr lang="en-US" dirty="0">
                <a:ea typeface="+mn-lt"/>
                <a:cs typeface="+mn-lt"/>
              </a:rPr>
              <a:t>, </a:t>
            </a:r>
            <a:r>
              <a:rPr lang="en-US" dirty="0" err="1">
                <a:ea typeface="+mn-lt"/>
                <a:cs typeface="+mn-lt"/>
              </a:rPr>
              <a:t>maka</a:t>
            </a:r>
            <a:r>
              <a:rPr lang="en-US" dirty="0">
                <a:ea typeface="+mn-lt"/>
                <a:cs typeface="+mn-lt"/>
              </a:rPr>
              <a:t> </a:t>
            </a:r>
            <a:r>
              <a:rPr lang="en-US" dirty="0" err="1">
                <a:ea typeface="+mn-lt"/>
                <a:cs typeface="+mn-lt"/>
              </a:rPr>
              <a:t>nilai</a:t>
            </a:r>
            <a:r>
              <a:rPr lang="en-US" dirty="0">
                <a:ea typeface="+mn-lt"/>
                <a:cs typeface="+mn-lt"/>
              </a:rPr>
              <a:t> partial dependence </a:t>
            </a:r>
            <a:r>
              <a:rPr lang="en-US" dirty="0" err="1">
                <a:ea typeface="+mn-lt"/>
                <a:cs typeface="+mn-lt"/>
              </a:rPr>
              <a:t>mendeketi</a:t>
            </a:r>
            <a:r>
              <a:rPr lang="en-US" dirty="0">
                <a:ea typeface="+mn-lt"/>
                <a:cs typeface="+mn-lt"/>
              </a:rPr>
              <a:t> 0.260</a:t>
            </a:r>
            <a:endParaRPr lang="en-US"/>
          </a:p>
          <a:p>
            <a:r>
              <a:rPr lang="en-US" dirty="0">
                <a:ea typeface="+mn-lt"/>
                <a:cs typeface="+mn-lt"/>
              </a:rPr>
              <a:t>   Di </a:t>
            </a:r>
            <a:r>
              <a:rPr lang="en-US" dirty="0" err="1">
                <a:ea typeface="+mn-lt"/>
                <a:cs typeface="+mn-lt"/>
              </a:rPr>
              <a:t>sekitar</a:t>
            </a:r>
            <a:r>
              <a:rPr lang="en-US" dirty="0">
                <a:ea typeface="+mn-lt"/>
                <a:cs typeface="+mn-lt"/>
              </a:rPr>
              <a:t> </a:t>
            </a:r>
            <a:r>
              <a:rPr lang="en-US" dirty="0" err="1">
                <a:ea typeface="+mn-lt"/>
                <a:cs typeface="+mn-lt"/>
              </a:rPr>
              <a:t>umur</a:t>
            </a:r>
            <a:r>
              <a:rPr lang="en-US" dirty="0">
                <a:ea typeface="+mn-lt"/>
                <a:cs typeface="+mn-lt"/>
              </a:rPr>
              <a:t> 0.3, </a:t>
            </a:r>
            <a:r>
              <a:rPr lang="en-US" dirty="0" err="1">
                <a:ea typeface="+mn-lt"/>
                <a:cs typeface="+mn-lt"/>
              </a:rPr>
              <a:t>ada</a:t>
            </a:r>
            <a:r>
              <a:rPr lang="en-US" dirty="0">
                <a:ea typeface="+mn-lt"/>
                <a:cs typeface="+mn-lt"/>
              </a:rPr>
              <a:t> </a:t>
            </a:r>
            <a:r>
              <a:rPr lang="en-US" dirty="0" err="1">
                <a:ea typeface="+mn-lt"/>
                <a:cs typeface="+mn-lt"/>
              </a:rPr>
              <a:t>peningkatan</a:t>
            </a:r>
            <a:r>
              <a:rPr lang="en-US" dirty="0">
                <a:ea typeface="+mn-lt"/>
                <a:cs typeface="+mn-lt"/>
              </a:rPr>
              <a:t> </a:t>
            </a:r>
            <a:r>
              <a:rPr lang="en-US" dirty="0" err="1">
                <a:ea typeface="+mn-lt"/>
                <a:cs typeface="+mn-lt"/>
              </a:rPr>
              <a:t>nilai</a:t>
            </a:r>
            <a:r>
              <a:rPr lang="en-US" dirty="0">
                <a:ea typeface="+mn-lt"/>
                <a:cs typeface="+mn-lt"/>
              </a:rPr>
              <a:t> partial dependence </a:t>
            </a:r>
            <a:r>
              <a:rPr lang="en-US" dirty="0" err="1">
                <a:ea typeface="+mn-lt"/>
                <a:cs typeface="+mn-lt"/>
              </a:rPr>
              <a:t>bergantung</a:t>
            </a:r>
            <a:r>
              <a:rPr lang="en-US" dirty="0">
                <a:ea typeface="+mn-lt"/>
                <a:cs typeface="+mn-lt"/>
              </a:rPr>
              <a:t> </a:t>
            </a:r>
            <a:r>
              <a:rPr lang="en-US" dirty="0" err="1">
                <a:ea typeface="+mn-lt"/>
                <a:cs typeface="+mn-lt"/>
              </a:rPr>
              <a:t>umur</a:t>
            </a:r>
            <a:r>
              <a:rPr lang="en-US" dirty="0">
                <a:ea typeface="+mn-lt"/>
                <a:cs typeface="+mn-lt"/>
              </a:rPr>
              <a:t> </a:t>
            </a:r>
            <a:r>
              <a:rPr lang="en-US" dirty="0" err="1">
                <a:ea typeface="+mn-lt"/>
                <a:cs typeface="+mn-lt"/>
              </a:rPr>
              <a:t>dengan</a:t>
            </a:r>
            <a:r>
              <a:rPr lang="en-US" dirty="0">
                <a:ea typeface="+mn-lt"/>
                <a:cs typeface="+mn-lt"/>
              </a:rPr>
              <a:t> policy annual premium </a:t>
            </a:r>
            <a:r>
              <a:rPr lang="en-US" dirty="0" err="1">
                <a:ea typeface="+mn-lt"/>
                <a:cs typeface="+mn-lt"/>
              </a:rPr>
              <a:t>yg</a:t>
            </a:r>
            <a:r>
              <a:rPr lang="en-US" dirty="0">
                <a:ea typeface="+mn-lt"/>
                <a:cs typeface="+mn-lt"/>
              </a:rPr>
              <a:t> </a:t>
            </a:r>
            <a:r>
              <a:rPr lang="en-US" dirty="0" err="1">
                <a:ea typeface="+mn-lt"/>
                <a:cs typeface="+mn-lt"/>
              </a:rPr>
              <a:t>sama</a:t>
            </a:r>
            <a:r>
              <a:rPr lang="en-US" dirty="0">
                <a:ea typeface="+mn-lt"/>
                <a:cs typeface="+mn-lt"/>
              </a:rPr>
              <a:t>.</a:t>
            </a:r>
            <a:endParaRPr lang="en-US"/>
          </a:p>
          <a:p>
            <a:endParaRPr lang="en-US"/>
          </a:p>
          <a:p>
            <a:r>
              <a:rPr lang="en-US" dirty="0">
                <a:ea typeface="+mn-lt"/>
                <a:cs typeface="+mn-lt"/>
              </a:rPr>
              <a:t>2.Pada </a:t>
            </a:r>
            <a:r>
              <a:rPr lang="en-US" dirty="0" err="1">
                <a:ea typeface="+mn-lt"/>
                <a:cs typeface="+mn-lt"/>
              </a:rPr>
              <a:t>saat</a:t>
            </a:r>
            <a:r>
              <a:rPr lang="en-US" dirty="0">
                <a:ea typeface="+mn-lt"/>
                <a:cs typeface="+mn-lt"/>
              </a:rPr>
              <a:t> 0&lt;=</a:t>
            </a:r>
            <a:r>
              <a:rPr lang="en-US" dirty="0" err="1">
                <a:ea typeface="+mn-lt"/>
                <a:cs typeface="+mn-lt"/>
              </a:rPr>
              <a:t>umur</a:t>
            </a:r>
            <a:r>
              <a:rPr lang="en-US" dirty="0">
                <a:ea typeface="+mn-lt"/>
                <a:cs typeface="+mn-lt"/>
              </a:rPr>
              <a:t>&lt;=0.3 dan policy annual premium 0.5, </a:t>
            </a:r>
            <a:r>
              <a:rPr lang="en-US" dirty="0" err="1">
                <a:ea typeface="+mn-lt"/>
                <a:cs typeface="+mn-lt"/>
              </a:rPr>
              <a:t>maka</a:t>
            </a:r>
            <a:r>
              <a:rPr lang="en-US" dirty="0">
                <a:ea typeface="+mn-lt"/>
                <a:cs typeface="+mn-lt"/>
              </a:rPr>
              <a:t> </a:t>
            </a:r>
            <a:r>
              <a:rPr lang="en-US" dirty="0" err="1">
                <a:ea typeface="+mn-lt"/>
                <a:cs typeface="+mn-lt"/>
              </a:rPr>
              <a:t>nilai</a:t>
            </a:r>
            <a:r>
              <a:rPr lang="en-US" dirty="0">
                <a:ea typeface="+mn-lt"/>
                <a:cs typeface="+mn-lt"/>
              </a:rPr>
              <a:t> partial </a:t>
            </a:r>
            <a:r>
              <a:rPr lang="en-US" dirty="0" err="1">
                <a:ea typeface="+mn-lt"/>
                <a:cs typeface="+mn-lt"/>
              </a:rPr>
              <a:t>dependencenya</a:t>
            </a:r>
            <a:r>
              <a:rPr lang="en-US" dirty="0">
                <a:ea typeface="+mn-lt"/>
                <a:cs typeface="+mn-lt"/>
              </a:rPr>
              <a:t> -.26-/</a:t>
            </a:r>
            <a:endParaRPr lang="en-US"/>
          </a:p>
          <a:p>
            <a:r>
              <a:rPr lang="en-US" dirty="0">
                <a:ea typeface="+mn-lt"/>
                <a:cs typeface="+mn-lt"/>
              </a:rPr>
              <a:t>Di </a:t>
            </a:r>
            <a:r>
              <a:rPr lang="en-US" dirty="0" err="1">
                <a:ea typeface="+mn-lt"/>
                <a:cs typeface="+mn-lt"/>
              </a:rPr>
              <a:t>sekitar</a:t>
            </a:r>
            <a:r>
              <a:rPr lang="en-US" dirty="0">
                <a:ea typeface="+mn-lt"/>
                <a:cs typeface="+mn-lt"/>
              </a:rPr>
              <a:t> </a:t>
            </a:r>
            <a:r>
              <a:rPr lang="en-US" dirty="0" err="1">
                <a:ea typeface="+mn-lt"/>
                <a:cs typeface="+mn-lt"/>
              </a:rPr>
              <a:t>umur</a:t>
            </a:r>
            <a:r>
              <a:rPr lang="en-US" dirty="0">
                <a:ea typeface="+mn-lt"/>
                <a:cs typeface="+mn-lt"/>
              </a:rPr>
              <a:t> 0.3, </a:t>
            </a:r>
            <a:r>
              <a:rPr lang="en-US" dirty="0" err="1">
                <a:ea typeface="+mn-lt"/>
                <a:cs typeface="+mn-lt"/>
              </a:rPr>
              <a:t>ada</a:t>
            </a:r>
            <a:r>
              <a:rPr lang="en-US" dirty="0">
                <a:ea typeface="+mn-lt"/>
                <a:cs typeface="+mn-lt"/>
              </a:rPr>
              <a:t> </a:t>
            </a:r>
            <a:r>
              <a:rPr lang="en-US" dirty="0" err="1">
                <a:ea typeface="+mn-lt"/>
                <a:cs typeface="+mn-lt"/>
              </a:rPr>
              <a:t>peningkatan</a:t>
            </a:r>
            <a:r>
              <a:rPr lang="en-US" dirty="0">
                <a:ea typeface="+mn-lt"/>
                <a:cs typeface="+mn-lt"/>
              </a:rPr>
              <a:t> </a:t>
            </a:r>
            <a:r>
              <a:rPr lang="en-US" dirty="0" err="1">
                <a:ea typeface="+mn-lt"/>
                <a:cs typeface="+mn-lt"/>
              </a:rPr>
              <a:t>nilai</a:t>
            </a:r>
            <a:r>
              <a:rPr lang="en-US" dirty="0">
                <a:ea typeface="+mn-lt"/>
                <a:cs typeface="+mn-lt"/>
              </a:rPr>
              <a:t> partial dependence </a:t>
            </a:r>
            <a:r>
              <a:rPr lang="en-US" dirty="0" err="1">
                <a:ea typeface="+mn-lt"/>
                <a:cs typeface="+mn-lt"/>
              </a:rPr>
              <a:t>bergantung</a:t>
            </a:r>
            <a:r>
              <a:rPr lang="en-US" dirty="0">
                <a:ea typeface="+mn-lt"/>
                <a:cs typeface="+mn-lt"/>
              </a:rPr>
              <a:t> </a:t>
            </a:r>
            <a:r>
              <a:rPr lang="en-US" dirty="0" err="1">
                <a:ea typeface="+mn-lt"/>
                <a:cs typeface="+mn-lt"/>
              </a:rPr>
              <a:t>umur</a:t>
            </a:r>
            <a:r>
              <a:rPr lang="en-US" dirty="0">
                <a:ea typeface="+mn-lt"/>
                <a:cs typeface="+mn-lt"/>
              </a:rPr>
              <a:t> </a:t>
            </a:r>
            <a:r>
              <a:rPr lang="en-US" dirty="0" err="1">
                <a:ea typeface="+mn-lt"/>
                <a:cs typeface="+mn-lt"/>
              </a:rPr>
              <a:t>dengan</a:t>
            </a:r>
            <a:r>
              <a:rPr lang="en-US" dirty="0">
                <a:ea typeface="+mn-lt"/>
                <a:cs typeface="+mn-lt"/>
              </a:rPr>
              <a:t> policy annual premium </a:t>
            </a:r>
            <a:r>
              <a:rPr lang="en-US" dirty="0" err="1">
                <a:ea typeface="+mn-lt"/>
                <a:cs typeface="+mn-lt"/>
              </a:rPr>
              <a:t>yg</a:t>
            </a:r>
            <a:r>
              <a:rPr lang="en-US" dirty="0">
                <a:ea typeface="+mn-lt"/>
                <a:cs typeface="+mn-lt"/>
              </a:rPr>
              <a:t> </a:t>
            </a:r>
            <a:r>
              <a:rPr lang="en-US" dirty="0" err="1">
                <a:ea typeface="+mn-lt"/>
                <a:cs typeface="+mn-lt"/>
              </a:rPr>
              <a:t>sama</a:t>
            </a:r>
            <a:r>
              <a:rPr lang="en-US" dirty="0">
                <a:ea typeface="+mn-lt"/>
                <a:cs typeface="+mn-lt"/>
              </a:rPr>
              <a:t>.</a:t>
            </a:r>
            <a:endParaRPr lang="en-US"/>
          </a:p>
          <a:p>
            <a:r>
              <a:rPr lang="en-US" dirty="0">
                <a:ea typeface="+mn-lt"/>
                <a:cs typeface="+mn-lt"/>
              </a:rPr>
              <a:t>Pada </a:t>
            </a:r>
            <a:r>
              <a:rPr lang="en-US" dirty="0" err="1">
                <a:ea typeface="+mn-lt"/>
                <a:cs typeface="+mn-lt"/>
              </a:rPr>
              <a:t>saat</a:t>
            </a:r>
            <a:r>
              <a:rPr lang="en-US" dirty="0">
                <a:ea typeface="+mn-lt"/>
                <a:cs typeface="+mn-lt"/>
              </a:rPr>
              <a:t> 0.3&lt;=</a:t>
            </a:r>
            <a:r>
              <a:rPr lang="en-US" dirty="0" err="1">
                <a:ea typeface="+mn-lt"/>
                <a:cs typeface="+mn-lt"/>
              </a:rPr>
              <a:t>umur</a:t>
            </a:r>
            <a:r>
              <a:rPr lang="en-US" dirty="0">
                <a:ea typeface="+mn-lt"/>
                <a:cs typeface="+mn-lt"/>
              </a:rPr>
              <a:t>&lt;0.4 dan policy annual premium </a:t>
            </a:r>
            <a:r>
              <a:rPr lang="en-US" dirty="0" err="1">
                <a:ea typeface="+mn-lt"/>
                <a:cs typeface="+mn-lt"/>
              </a:rPr>
              <a:t>yg</a:t>
            </a:r>
            <a:r>
              <a:rPr lang="en-US" dirty="0">
                <a:ea typeface="+mn-lt"/>
                <a:cs typeface="+mn-lt"/>
              </a:rPr>
              <a:t> </a:t>
            </a:r>
            <a:r>
              <a:rPr lang="en-US" dirty="0" err="1">
                <a:ea typeface="+mn-lt"/>
                <a:cs typeface="+mn-lt"/>
              </a:rPr>
              <a:t>sama</a:t>
            </a:r>
            <a:r>
              <a:rPr lang="en-US" dirty="0">
                <a:ea typeface="+mn-lt"/>
                <a:cs typeface="+mn-lt"/>
              </a:rPr>
              <a:t>, </a:t>
            </a:r>
            <a:r>
              <a:rPr lang="en-US" dirty="0" err="1">
                <a:ea typeface="+mn-lt"/>
                <a:cs typeface="+mn-lt"/>
              </a:rPr>
              <a:t>maka</a:t>
            </a:r>
            <a:r>
              <a:rPr lang="en-US" dirty="0">
                <a:ea typeface="+mn-lt"/>
                <a:cs typeface="+mn-lt"/>
              </a:rPr>
              <a:t> </a:t>
            </a:r>
            <a:r>
              <a:rPr lang="en-US" dirty="0" err="1">
                <a:ea typeface="+mn-lt"/>
                <a:cs typeface="+mn-lt"/>
              </a:rPr>
              <a:t>nilai</a:t>
            </a:r>
            <a:r>
              <a:rPr lang="en-US" dirty="0">
                <a:ea typeface="+mn-lt"/>
                <a:cs typeface="+mn-lt"/>
              </a:rPr>
              <a:t> partial dependence </a:t>
            </a:r>
            <a:r>
              <a:rPr lang="en-US" dirty="0" err="1">
                <a:ea typeface="+mn-lt"/>
                <a:cs typeface="+mn-lt"/>
              </a:rPr>
              <a:t>mendeketi</a:t>
            </a:r>
            <a:r>
              <a:rPr lang="en-US" dirty="0">
                <a:ea typeface="+mn-lt"/>
                <a:cs typeface="+mn-lt"/>
              </a:rPr>
              <a:t> 0.265.</a:t>
            </a:r>
            <a:endParaRPr lang="en-US" dirty="0"/>
          </a:p>
        </p:txBody>
      </p:sp>
    </p:spTree>
    <p:extLst>
      <p:ext uri="{BB962C8B-B14F-4D97-AF65-F5344CB8AC3E}">
        <p14:creationId xmlns:p14="http://schemas.microsoft.com/office/powerpoint/2010/main" val="32013165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0A4D890D-2C64-DDF3-7DE6-CDA42A459E7A}"/>
              </a:ext>
            </a:extLst>
          </p:cNvPr>
          <p:cNvSpPr>
            <a:spLocks noGrp="1"/>
          </p:cNvSpPr>
          <p:nvPr>
            <p:ph type="title"/>
          </p:nvPr>
        </p:nvSpPr>
        <p:spPr/>
        <p:txBody>
          <a:bodyPr>
            <a:normAutofit fontScale="90000"/>
          </a:bodyPr>
          <a:lstStyle/>
          <a:p>
            <a:r>
              <a:rPr lang="id-ID">
                <a:cs typeface="Posterama"/>
              </a:rPr>
              <a:t>Model </a:t>
            </a:r>
            <a:r>
              <a:rPr lang="id-ID" err="1">
                <a:cs typeface="Posterama"/>
              </a:rPr>
              <a:t>Interpretation</a:t>
            </a:r>
            <a:r>
              <a:rPr lang="id-ID">
                <a:cs typeface="Posterama"/>
              </a:rPr>
              <a:t> (Individual </a:t>
            </a:r>
            <a:r>
              <a:rPr lang="id-ID" err="1">
                <a:cs typeface="Posterama"/>
              </a:rPr>
              <a:t>Conditional</a:t>
            </a:r>
            <a:r>
              <a:rPr lang="id-ID">
                <a:cs typeface="Posterama"/>
              </a:rPr>
              <a:t> </a:t>
            </a:r>
            <a:r>
              <a:rPr lang="id-ID" err="1">
                <a:cs typeface="Posterama"/>
              </a:rPr>
              <a:t>Expectation</a:t>
            </a:r>
            <a:r>
              <a:rPr lang="id-ID">
                <a:cs typeface="Posterama"/>
              </a:rPr>
              <a:t> – ICE)</a:t>
            </a:r>
            <a:endParaRPr lang="id-ID"/>
          </a:p>
        </p:txBody>
      </p:sp>
      <p:sp>
        <p:nvSpPr>
          <p:cNvPr id="3" name="Tampungan Konten 2">
            <a:extLst>
              <a:ext uri="{FF2B5EF4-FFF2-40B4-BE49-F238E27FC236}">
                <a16:creationId xmlns:a16="http://schemas.microsoft.com/office/drawing/2014/main" id="{5B08C689-0595-0EEC-E5A6-063859A6BD0A}"/>
              </a:ext>
            </a:extLst>
          </p:cNvPr>
          <p:cNvSpPr>
            <a:spLocks noGrp="1"/>
          </p:cNvSpPr>
          <p:nvPr>
            <p:ph idx="1"/>
          </p:nvPr>
        </p:nvSpPr>
        <p:spPr>
          <a:xfrm>
            <a:off x="609600" y="2106204"/>
            <a:ext cx="10972800" cy="4352835"/>
          </a:xfrm>
        </p:spPr>
        <p:txBody>
          <a:bodyPr vert="horz" lIns="91440" tIns="45720" rIns="91440" bIns="45720" rtlCol="0" anchor="t">
            <a:noAutofit/>
          </a:bodyPr>
          <a:lstStyle/>
          <a:p>
            <a:r>
              <a:rPr lang="id-ID" sz="1200">
                <a:solidFill>
                  <a:srgbClr val="374151"/>
                </a:solidFill>
                <a:ea typeface="+mn-lt"/>
                <a:cs typeface="+mn-lt"/>
              </a:rPr>
              <a:t>Kurva Ekspektasi Kondisional Individual (Individual </a:t>
            </a:r>
            <a:r>
              <a:rPr lang="id-ID" sz="1200" err="1">
                <a:solidFill>
                  <a:srgbClr val="374151"/>
                </a:solidFill>
                <a:ea typeface="+mn-lt"/>
                <a:cs typeface="+mn-lt"/>
              </a:rPr>
              <a:t>Conditional</a:t>
            </a:r>
            <a:r>
              <a:rPr lang="id-ID" sz="1200">
                <a:solidFill>
                  <a:srgbClr val="374151"/>
                </a:solidFill>
                <a:ea typeface="+mn-lt"/>
                <a:cs typeface="+mn-lt"/>
              </a:rPr>
              <a:t> </a:t>
            </a:r>
            <a:r>
              <a:rPr lang="id-ID" sz="1200" err="1">
                <a:solidFill>
                  <a:srgbClr val="374151"/>
                </a:solidFill>
                <a:ea typeface="+mn-lt"/>
                <a:cs typeface="+mn-lt"/>
              </a:rPr>
              <a:t>Expectation</a:t>
            </a:r>
            <a:r>
              <a:rPr lang="id-ID" sz="1200">
                <a:solidFill>
                  <a:srgbClr val="374151"/>
                </a:solidFill>
                <a:ea typeface="+mn-lt"/>
                <a:cs typeface="+mn-lt"/>
              </a:rPr>
              <a:t> atau ICE) dibuat dengan cara yang serupa dengan Grafik Dependensi Parsial (</a:t>
            </a:r>
            <a:r>
              <a:rPr lang="id-ID" sz="1200" err="1">
                <a:solidFill>
                  <a:srgbClr val="374151"/>
                </a:solidFill>
                <a:ea typeface="+mn-lt"/>
                <a:cs typeface="+mn-lt"/>
              </a:rPr>
              <a:t>Partial</a:t>
            </a:r>
            <a:r>
              <a:rPr lang="id-ID" sz="1200">
                <a:solidFill>
                  <a:srgbClr val="374151"/>
                </a:solidFill>
                <a:ea typeface="+mn-lt"/>
                <a:cs typeface="+mn-lt"/>
              </a:rPr>
              <a:t> </a:t>
            </a:r>
            <a:r>
              <a:rPr lang="id-ID" sz="1200" err="1">
                <a:solidFill>
                  <a:srgbClr val="374151"/>
                </a:solidFill>
                <a:ea typeface="+mn-lt"/>
                <a:cs typeface="+mn-lt"/>
              </a:rPr>
              <a:t>Dependence</a:t>
            </a:r>
            <a:r>
              <a:rPr lang="id-ID" sz="1200">
                <a:solidFill>
                  <a:srgbClr val="374151"/>
                </a:solidFill>
                <a:ea typeface="+mn-lt"/>
                <a:cs typeface="+mn-lt"/>
              </a:rPr>
              <a:t> Plot atau PDP), dengan perbedaan kecil pada langkah terakhir. Berikut adalah langkah-langkah yang terlibat dalam membuat kurva ICE:</a:t>
            </a:r>
            <a:endParaRPr lang="id-ID" sz="1200"/>
          </a:p>
          <a:p>
            <a:pPr marL="285750" indent="-285750">
              <a:buFont typeface="Arial"/>
              <a:buChar char="•"/>
            </a:pPr>
            <a:r>
              <a:rPr lang="id-ID" sz="1200">
                <a:solidFill>
                  <a:srgbClr val="374151"/>
                </a:solidFill>
                <a:ea typeface="+mn-lt"/>
                <a:cs typeface="+mn-lt"/>
              </a:rPr>
              <a:t>Pilih fitur yang ingin Anda amati dalam ICE </a:t>
            </a:r>
            <a:r>
              <a:rPr lang="id-ID" sz="1200" err="1">
                <a:solidFill>
                  <a:srgbClr val="374151"/>
                </a:solidFill>
                <a:ea typeface="+mn-lt"/>
                <a:cs typeface="+mn-lt"/>
              </a:rPr>
              <a:t>curve</a:t>
            </a:r>
            <a:r>
              <a:rPr lang="id-ID" sz="1200">
                <a:solidFill>
                  <a:srgbClr val="374151"/>
                </a:solidFill>
                <a:ea typeface="+mn-lt"/>
                <a:cs typeface="+mn-lt"/>
              </a:rPr>
              <a:t>.</a:t>
            </a:r>
            <a:endParaRPr lang="id-ID" sz="1200"/>
          </a:p>
          <a:p>
            <a:pPr marL="285750" indent="-285750">
              <a:buFont typeface="Arial"/>
              <a:buChar char="•"/>
            </a:pPr>
            <a:r>
              <a:rPr lang="id-ID" sz="1200">
                <a:solidFill>
                  <a:srgbClr val="374151"/>
                </a:solidFill>
                <a:ea typeface="+mn-lt"/>
                <a:cs typeface="+mn-lt"/>
              </a:rPr>
              <a:t>Buat kisi nilai untuk fitur tersebut.</a:t>
            </a:r>
            <a:endParaRPr lang="id-ID" sz="1200"/>
          </a:p>
          <a:p>
            <a:pPr marL="285750" indent="-285750">
              <a:buFont typeface="Arial"/>
              <a:buChar char="•"/>
            </a:pPr>
            <a:r>
              <a:rPr lang="id-ID" sz="1200">
                <a:solidFill>
                  <a:srgbClr val="374151"/>
                </a:solidFill>
                <a:ea typeface="+mn-lt"/>
                <a:cs typeface="+mn-lt"/>
              </a:rPr>
              <a:t>Untuk setiap nilai dalam kisi:</a:t>
            </a:r>
            <a:endParaRPr lang="id-ID" sz="1200"/>
          </a:p>
          <a:p>
            <a:pPr lvl="1"/>
            <a:r>
              <a:rPr lang="id-ID" sz="1200">
                <a:solidFill>
                  <a:srgbClr val="374151"/>
                </a:solidFill>
                <a:ea typeface="+mn-lt"/>
                <a:cs typeface="+mn-lt"/>
              </a:rPr>
              <a:t>(i) Salin </a:t>
            </a:r>
            <a:r>
              <a:rPr lang="id-ID" sz="1200" err="1">
                <a:solidFill>
                  <a:srgbClr val="374151"/>
                </a:solidFill>
                <a:ea typeface="+mn-lt"/>
                <a:cs typeface="+mn-lt"/>
              </a:rPr>
              <a:t>dataset</a:t>
            </a:r>
            <a:r>
              <a:rPr lang="id-ID" sz="1200">
                <a:solidFill>
                  <a:srgbClr val="374151"/>
                </a:solidFill>
                <a:ea typeface="+mn-lt"/>
                <a:cs typeface="+mn-lt"/>
              </a:rPr>
              <a:t> asli (atau </a:t>
            </a:r>
            <a:r>
              <a:rPr lang="id-ID" sz="1200" err="1">
                <a:solidFill>
                  <a:srgbClr val="374151"/>
                </a:solidFill>
                <a:ea typeface="+mn-lt"/>
                <a:cs typeface="+mn-lt"/>
              </a:rPr>
              <a:t>subset</a:t>
            </a:r>
            <a:r>
              <a:rPr lang="id-ID" sz="1200">
                <a:solidFill>
                  <a:srgbClr val="374151"/>
                </a:solidFill>
                <a:ea typeface="+mn-lt"/>
                <a:cs typeface="+mn-lt"/>
              </a:rPr>
              <a:t> jika diperlukan).</a:t>
            </a:r>
            <a:endParaRPr lang="id-ID" sz="1200"/>
          </a:p>
          <a:p>
            <a:pPr lvl="1"/>
            <a:r>
              <a:rPr lang="id-ID" sz="1200">
                <a:solidFill>
                  <a:srgbClr val="374151"/>
                </a:solidFill>
                <a:ea typeface="+mn-lt"/>
                <a:cs typeface="+mn-lt"/>
              </a:rPr>
              <a:t>(ii) Atur nilai fitur yang dipilih menjadi nilai kisi saat ini untuk semua pengamatan.</a:t>
            </a:r>
            <a:endParaRPr lang="id-ID" sz="1200"/>
          </a:p>
          <a:p>
            <a:pPr lvl="1"/>
            <a:r>
              <a:rPr lang="id-ID" sz="1200">
                <a:solidFill>
                  <a:srgbClr val="374151"/>
                </a:solidFill>
                <a:ea typeface="+mn-lt"/>
                <a:cs typeface="+mn-lt"/>
              </a:rPr>
              <a:t>(iii) Prediksi variabel target untuk setiap pengamatan menggunakan model.</a:t>
            </a:r>
            <a:endParaRPr lang="id-ID" sz="1200"/>
          </a:p>
          <a:p>
            <a:pPr lvl="1"/>
            <a:r>
              <a:rPr lang="id-ID" sz="1200">
                <a:solidFill>
                  <a:srgbClr val="374151"/>
                </a:solidFill>
                <a:ea typeface="+mn-lt"/>
                <a:cs typeface="+mn-lt"/>
              </a:rPr>
              <a:t>(iv) Simpan prediksi individual untuk setiap pengamatan.</a:t>
            </a:r>
            <a:endParaRPr lang="id-ID" sz="1200"/>
          </a:p>
          <a:p>
            <a:pPr marL="285750" indent="-285750">
              <a:buFont typeface="Arial"/>
              <a:buChar char="•"/>
            </a:pPr>
            <a:r>
              <a:rPr lang="id-ID" sz="1200">
                <a:solidFill>
                  <a:srgbClr val="374151"/>
                </a:solidFill>
                <a:ea typeface="+mn-lt"/>
                <a:cs typeface="+mn-lt"/>
              </a:rPr>
              <a:t>Gambar kurva ICE dengan menghubungkan prediksi individual untuk setiap pengamatan pada berbagai nilai kisi.</a:t>
            </a:r>
            <a:endParaRPr lang="id-ID" sz="1200"/>
          </a:p>
          <a:p>
            <a:r>
              <a:rPr lang="id-ID" sz="1200">
                <a:solidFill>
                  <a:srgbClr val="374151"/>
                </a:solidFill>
                <a:ea typeface="+mn-lt"/>
                <a:cs typeface="+mn-lt"/>
              </a:rPr>
              <a:t>Perbedaan utama antara kurva ICE dan PDP adalah bahwa kurva ICE tidak mengambil rata-rata dari semua prediksi pada setiap nilai kisi, melainkan menunjukkan prediksi individual. Hal ini memungkinkan Anda untuk mengamati variasi prediksi untuk </a:t>
            </a:r>
            <a:r>
              <a:rPr lang="id-ID" sz="1200" err="1">
                <a:solidFill>
                  <a:srgbClr val="374151"/>
                </a:solidFill>
                <a:ea typeface="+mn-lt"/>
                <a:cs typeface="+mn-lt"/>
              </a:rPr>
              <a:t>instance</a:t>
            </a:r>
            <a:r>
              <a:rPr lang="id-ID" sz="1200">
                <a:solidFill>
                  <a:srgbClr val="374151"/>
                </a:solidFill>
                <a:ea typeface="+mn-lt"/>
                <a:cs typeface="+mn-lt"/>
              </a:rPr>
              <a:t> yang berbeda ketika fitur yang dipilih berubah.</a:t>
            </a:r>
            <a:endParaRPr lang="id-ID" sz="1200"/>
          </a:p>
          <a:p>
            <a:r>
              <a:rPr lang="id-ID" sz="1200">
                <a:solidFill>
                  <a:srgbClr val="374151"/>
                </a:solidFill>
                <a:ea typeface="+mn-lt"/>
                <a:cs typeface="+mn-lt"/>
              </a:rPr>
              <a:t>Dengan mengikuti langkah-langkah ini, Anda dapat membuat kurva ICE untuk memvisualisasikan efek fitur tertentu pada prediksi individual dari model.</a:t>
            </a:r>
            <a:endParaRPr lang="id-ID" sz="1200"/>
          </a:p>
        </p:txBody>
      </p:sp>
    </p:spTree>
    <p:extLst>
      <p:ext uri="{BB962C8B-B14F-4D97-AF65-F5344CB8AC3E}">
        <p14:creationId xmlns:p14="http://schemas.microsoft.com/office/powerpoint/2010/main" val="24278802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9618-1553-51F8-1346-57688068544A}"/>
              </a:ext>
            </a:extLst>
          </p:cNvPr>
          <p:cNvSpPr>
            <a:spLocks noGrp="1"/>
          </p:cNvSpPr>
          <p:nvPr>
            <p:ph type="title"/>
          </p:nvPr>
        </p:nvSpPr>
        <p:spPr/>
        <p:txBody>
          <a:bodyPr>
            <a:normAutofit fontScale="90000"/>
          </a:bodyPr>
          <a:lstStyle/>
          <a:p>
            <a:r>
              <a:rPr lang="en-US">
                <a:cs typeface="Posterama"/>
              </a:rPr>
              <a:t>Model Interpretation ( Individual Conditional Expectation –ICE)</a:t>
            </a:r>
            <a:endParaRPr lang="en-US"/>
          </a:p>
        </p:txBody>
      </p:sp>
      <p:pic>
        <p:nvPicPr>
          <p:cNvPr id="4" name="Picture 4" descr="Chart&#10;&#10;Description automatically generated">
            <a:extLst>
              <a:ext uri="{FF2B5EF4-FFF2-40B4-BE49-F238E27FC236}">
                <a16:creationId xmlns:a16="http://schemas.microsoft.com/office/drawing/2014/main" id="{CF75BCF9-7E22-D407-0C53-4AD1D4E47F67}"/>
              </a:ext>
            </a:extLst>
          </p:cNvPr>
          <p:cNvPicPr>
            <a:picLocks noChangeAspect="1"/>
          </p:cNvPicPr>
          <p:nvPr/>
        </p:nvPicPr>
        <p:blipFill>
          <a:blip r:embed="rId2"/>
          <a:stretch>
            <a:fillRect/>
          </a:stretch>
        </p:blipFill>
        <p:spPr>
          <a:xfrm>
            <a:off x="218661" y="2572581"/>
            <a:ext cx="5658678" cy="3546055"/>
          </a:xfrm>
          <a:prstGeom prst="rect">
            <a:avLst/>
          </a:prstGeom>
        </p:spPr>
      </p:pic>
      <p:pic>
        <p:nvPicPr>
          <p:cNvPr id="5" name="Picture 5" descr="Chart&#10;&#10;Description automatically generated">
            <a:extLst>
              <a:ext uri="{FF2B5EF4-FFF2-40B4-BE49-F238E27FC236}">
                <a16:creationId xmlns:a16="http://schemas.microsoft.com/office/drawing/2014/main" id="{F8DE1EB4-2B79-303C-23AC-431826590CAA}"/>
              </a:ext>
            </a:extLst>
          </p:cNvPr>
          <p:cNvPicPr>
            <a:picLocks noChangeAspect="1"/>
          </p:cNvPicPr>
          <p:nvPr/>
        </p:nvPicPr>
        <p:blipFill>
          <a:blip r:embed="rId3"/>
          <a:stretch>
            <a:fillRect/>
          </a:stretch>
        </p:blipFill>
        <p:spPr>
          <a:xfrm>
            <a:off x="6149008" y="2567454"/>
            <a:ext cx="5934764" cy="3677786"/>
          </a:xfrm>
          <a:prstGeom prst="rect">
            <a:avLst/>
          </a:prstGeom>
        </p:spPr>
      </p:pic>
    </p:spTree>
    <p:extLst>
      <p:ext uri="{BB962C8B-B14F-4D97-AF65-F5344CB8AC3E}">
        <p14:creationId xmlns:p14="http://schemas.microsoft.com/office/powerpoint/2010/main" val="613839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F218E9F5-2143-0802-3893-FD38F3A37752}"/>
              </a:ext>
            </a:extLst>
          </p:cNvPr>
          <p:cNvSpPr>
            <a:spLocks noGrp="1"/>
          </p:cNvSpPr>
          <p:nvPr>
            <p:ph type="title"/>
          </p:nvPr>
        </p:nvSpPr>
        <p:spPr/>
        <p:txBody>
          <a:bodyPr/>
          <a:lstStyle/>
          <a:p>
            <a:r>
              <a:rPr lang="id-ID" sz="1600">
                <a:cs typeface="Posterama"/>
              </a:rPr>
              <a:t>Algoritma </a:t>
            </a:r>
            <a:r>
              <a:rPr lang="id-ID" sz="1600" err="1">
                <a:cs typeface="Posterama"/>
              </a:rPr>
              <a:t>Decision</a:t>
            </a:r>
            <a:r>
              <a:rPr lang="id-ID" sz="1600">
                <a:cs typeface="Posterama"/>
              </a:rPr>
              <a:t> Tree</a:t>
            </a:r>
          </a:p>
        </p:txBody>
      </p:sp>
      <p:pic>
        <p:nvPicPr>
          <p:cNvPr id="4" name="Gambar 4" descr="Sebuah gambar berisi teks, surat&#10;&#10;Deskripsi dibuat secara otomatis">
            <a:extLst>
              <a:ext uri="{FF2B5EF4-FFF2-40B4-BE49-F238E27FC236}">
                <a16:creationId xmlns:a16="http://schemas.microsoft.com/office/drawing/2014/main" id="{05211A5D-EC72-3752-2949-CF6583FC5DC7}"/>
              </a:ext>
            </a:extLst>
          </p:cNvPr>
          <p:cNvPicPr>
            <a:picLocks noGrp="1" noChangeAspect="1"/>
          </p:cNvPicPr>
          <p:nvPr>
            <p:ph idx="1"/>
          </p:nvPr>
        </p:nvPicPr>
        <p:blipFill>
          <a:blip r:embed="rId2"/>
          <a:stretch>
            <a:fillRect/>
          </a:stretch>
        </p:blipFill>
        <p:spPr>
          <a:xfrm>
            <a:off x="2528887" y="2407275"/>
            <a:ext cx="7134225" cy="2571750"/>
          </a:xfrm>
        </p:spPr>
      </p:pic>
    </p:spTree>
    <p:extLst>
      <p:ext uri="{BB962C8B-B14F-4D97-AF65-F5344CB8AC3E}">
        <p14:creationId xmlns:p14="http://schemas.microsoft.com/office/powerpoint/2010/main" val="27272867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32B3F-C390-8DC4-BAD8-F1916A204BCD}"/>
              </a:ext>
            </a:extLst>
          </p:cNvPr>
          <p:cNvSpPr>
            <a:spLocks noGrp="1"/>
          </p:cNvSpPr>
          <p:nvPr>
            <p:ph type="title"/>
          </p:nvPr>
        </p:nvSpPr>
        <p:spPr/>
        <p:txBody>
          <a:bodyPr/>
          <a:lstStyle/>
          <a:p>
            <a:r>
              <a:rPr lang="en-US" dirty="0" err="1">
                <a:cs typeface="Posterama"/>
              </a:rPr>
              <a:t>Interpretasi</a:t>
            </a:r>
            <a:r>
              <a:rPr lang="en-US" dirty="0">
                <a:cs typeface="Posterama"/>
              </a:rPr>
              <a:t> ICE Plot</a:t>
            </a:r>
            <a:endParaRPr lang="en-US" dirty="0"/>
          </a:p>
        </p:txBody>
      </p:sp>
      <p:sp>
        <p:nvSpPr>
          <p:cNvPr id="3" name="Content Placeholder 2">
            <a:extLst>
              <a:ext uri="{FF2B5EF4-FFF2-40B4-BE49-F238E27FC236}">
                <a16:creationId xmlns:a16="http://schemas.microsoft.com/office/drawing/2014/main" id="{A4B7781D-49DC-3340-C3AE-F70EDD1F156C}"/>
              </a:ext>
            </a:extLst>
          </p:cNvPr>
          <p:cNvSpPr>
            <a:spLocks noGrp="1"/>
          </p:cNvSpPr>
          <p:nvPr>
            <p:ph idx="1"/>
          </p:nvPr>
        </p:nvSpPr>
        <p:spPr/>
        <p:txBody>
          <a:bodyPr vert="horz" lIns="91440" tIns="45720" rIns="91440" bIns="45720" rtlCol="0" anchor="t">
            <a:normAutofit/>
          </a:bodyPr>
          <a:lstStyle/>
          <a:p>
            <a:r>
              <a:rPr lang="en-US" err="1"/>
              <a:t>Secara</a:t>
            </a:r>
            <a:r>
              <a:rPr lang="en-US" dirty="0"/>
              <a:t> </a:t>
            </a:r>
            <a:r>
              <a:rPr lang="en-US" err="1"/>
              <a:t>umum</a:t>
            </a:r>
            <a:r>
              <a:rPr lang="en-US" dirty="0"/>
              <a:t>, ICE Plot </a:t>
            </a:r>
            <a:r>
              <a:rPr lang="en-US" err="1"/>
              <a:t>memiliki</a:t>
            </a:r>
            <a:r>
              <a:rPr lang="en-US" dirty="0"/>
              <a:t> </a:t>
            </a:r>
            <a:r>
              <a:rPr lang="en-US" err="1"/>
              <a:t>kesamaan</a:t>
            </a:r>
            <a:r>
              <a:rPr lang="en-US" dirty="0"/>
              <a:t> </a:t>
            </a:r>
            <a:r>
              <a:rPr lang="en-US" err="1"/>
              <a:t>dengan</a:t>
            </a:r>
            <a:r>
              <a:rPr lang="en-US" dirty="0"/>
              <a:t> PDP Plot. </a:t>
            </a:r>
            <a:r>
              <a:rPr lang="en-US" err="1"/>
              <a:t>Namun</a:t>
            </a:r>
            <a:r>
              <a:rPr lang="en-US" dirty="0"/>
              <a:t>, </a:t>
            </a:r>
            <a:r>
              <a:rPr lang="en-US" err="1"/>
              <a:t>jika</a:t>
            </a:r>
            <a:r>
              <a:rPr lang="en-US" dirty="0"/>
              <a:t> PDP Plot </a:t>
            </a:r>
            <a:r>
              <a:rPr lang="en-US" err="1"/>
              <a:t>memberikan</a:t>
            </a:r>
            <a:r>
              <a:rPr lang="en-US" dirty="0"/>
              <a:t> "high level overview", </a:t>
            </a:r>
            <a:r>
              <a:rPr lang="en-US" err="1"/>
              <a:t>namun</a:t>
            </a:r>
            <a:r>
              <a:rPr lang="en-US" dirty="0"/>
              <a:t> </a:t>
            </a:r>
            <a:r>
              <a:rPr lang="en-US" err="1"/>
              <a:t>untuk</a:t>
            </a:r>
            <a:r>
              <a:rPr lang="en-US" dirty="0"/>
              <a:t> ICE Plot </a:t>
            </a:r>
            <a:r>
              <a:rPr lang="en-US" err="1"/>
              <a:t>memberikan</a:t>
            </a:r>
            <a:r>
              <a:rPr lang="en-US" dirty="0"/>
              <a:t> </a:t>
            </a:r>
            <a:r>
              <a:rPr lang="en-US" err="1"/>
              <a:t>secara</a:t>
            </a:r>
            <a:r>
              <a:rPr lang="en-US" dirty="0"/>
              <a:t> </a:t>
            </a:r>
            <a:r>
              <a:rPr lang="en-US" err="1"/>
              <a:t>langsung</a:t>
            </a:r>
            <a:r>
              <a:rPr lang="en-US" dirty="0"/>
              <a:t> masing </a:t>
            </a:r>
            <a:r>
              <a:rPr lang="en-US" err="1"/>
              <a:t>masing</a:t>
            </a:r>
            <a:r>
              <a:rPr lang="en-US" dirty="0"/>
              <a:t> data point </a:t>
            </a:r>
            <a:r>
              <a:rPr lang="en-US" err="1"/>
              <a:t>dengan</a:t>
            </a:r>
            <a:r>
              <a:rPr lang="en-US" dirty="0"/>
              <a:t> </a:t>
            </a:r>
            <a:r>
              <a:rPr lang="en-US" err="1"/>
              <a:t>probabilitas</a:t>
            </a:r>
            <a:r>
              <a:rPr lang="en-US" dirty="0"/>
              <a:t> </a:t>
            </a:r>
            <a:r>
              <a:rPr lang="en-US" err="1"/>
              <a:t>terhadap</a:t>
            </a:r>
            <a:r>
              <a:rPr lang="en-US" dirty="0"/>
              <a:t> </a:t>
            </a:r>
            <a:r>
              <a:rPr lang="en-US" err="1"/>
              <a:t>prediktornya</a:t>
            </a:r>
            <a:r>
              <a:rPr lang="en-US" dirty="0"/>
              <a:t>. </a:t>
            </a:r>
            <a:r>
              <a:rPr lang="en-US" err="1"/>
              <a:t>Misalnya</a:t>
            </a:r>
            <a:r>
              <a:rPr lang="en-US" dirty="0"/>
              <a:t>, </a:t>
            </a:r>
            <a:r>
              <a:rPr lang="en-US" err="1"/>
              <a:t>dalam</a:t>
            </a:r>
            <a:r>
              <a:rPr lang="en-US" dirty="0"/>
              <a:t> plot feature age, pada </a:t>
            </a:r>
            <a:r>
              <a:rPr lang="en-US" err="1"/>
              <a:t>rentang</a:t>
            </a:r>
            <a:r>
              <a:rPr lang="en-US" dirty="0"/>
              <a:t> </a:t>
            </a:r>
            <a:r>
              <a:rPr lang="en-US" err="1"/>
              <a:t>policy_annual_premium</a:t>
            </a:r>
            <a:r>
              <a:rPr lang="en-US" dirty="0"/>
              <a:t>, </a:t>
            </a:r>
            <a:r>
              <a:rPr lang="en-US" err="1"/>
              <a:t>skala</a:t>
            </a:r>
            <a:r>
              <a:rPr lang="en-US" dirty="0"/>
              <a:t>  0-1, </a:t>
            </a:r>
            <a:r>
              <a:rPr lang="en-US" err="1"/>
              <a:t>maka</a:t>
            </a:r>
            <a:r>
              <a:rPr lang="en-US" dirty="0"/>
              <a:t> </a:t>
            </a:r>
            <a:r>
              <a:rPr lang="en-US" err="1"/>
              <a:t>terdapat</a:t>
            </a:r>
            <a:r>
              <a:rPr lang="en-US" dirty="0"/>
              <a:t> </a:t>
            </a:r>
            <a:r>
              <a:rPr lang="en-US" err="1"/>
              <a:t>kemungkinan</a:t>
            </a:r>
            <a:r>
              <a:rPr lang="en-US" dirty="0"/>
              <a:t> fraud yang </a:t>
            </a:r>
            <a:r>
              <a:rPr lang="en-US" err="1"/>
              <a:t>cukup</a:t>
            </a:r>
            <a:r>
              <a:rPr lang="en-US" dirty="0"/>
              <a:t> </a:t>
            </a:r>
            <a:r>
              <a:rPr lang="en-US" err="1"/>
              <a:t>kecil</a:t>
            </a:r>
            <a:r>
              <a:rPr lang="en-US" dirty="0"/>
              <a:t> </a:t>
            </a:r>
            <a:r>
              <a:rPr lang="en-US" err="1"/>
              <a:t>yaitu</a:t>
            </a:r>
            <a:r>
              <a:rPr lang="en-US" dirty="0"/>
              <a:t> </a:t>
            </a:r>
            <a:r>
              <a:rPr lang="en-US" err="1"/>
              <a:t>disekitar</a:t>
            </a:r>
            <a:r>
              <a:rPr lang="en-US" dirty="0"/>
              <a:t> 0.05. </a:t>
            </a:r>
            <a:r>
              <a:rPr lang="en-US" err="1"/>
              <a:t>Namun</a:t>
            </a:r>
            <a:r>
              <a:rPr lang="en-US" dirty="0"/>
              <a:t>, </a:t>
            </a:r>
            <a:r>
              <a:rPr lang="en-US" err="1"/>
              <a:t>ketika</a:t>
            </a:r>
            <a:r>
              <a:rPr lang="en-US" dirty="0"/>
              <a:t> </a:t>
            </a:r>
            <a:r>
              <a:rPr lang="en-US" err="1"/>
              <a:t>rentang</a:t>
            </a:r>
            <a:r>
              <a:rPr lang="en-US" dirty="0"/>
              <a:t> </a:t>
            </a:r>
            <a:r>
              <a:rPr lang="en-US" err="1"/>
              <a:t>policy_annual</a:t>
            </a:r>
            <a:r>
              <a:rPr lang="en-US" dirty="0"/>
              <a:t> premium </a:t>
            </a:r>
            <a:r>
              <a:rPr lang="en-US" err="1"/>
              <a:t>bergeser</a:t>
            </a:r>
            <a:r>
              <a:rPr lang="en-US" dirty="0"/>
              <a:t> </a:t>
            </a:r>
            <a:r>
              <a:rPr lang="en-US" err="1"/>
              <a:t>ke</a:t>
            </a:r>
            <a:r>
              <a:rPr lang="en-US" dirty="0"/>
              <a:t> </a:t>
            </a:r>
            <a:r>
              <a:rPr lang="en-US" err="1"/>
              <a:t>kanan</a:t>
            </a:r>
            <a:r>
              <a:rPr lang="en-US" dirty="0"/>
              <a:t>, </a:t>
            </a:r>
            <a:r>
              <a:rPr lang="en-US" err="1"/>
              <a:t>terlihat</a:t>
            </a:r>
            <a:r>
              <a:rPr lang="en-US" dirty="0"/>
              <a:t> </a:t>
            </a:r>
            <a:r>
              <a:rPr lang="en-US" err="1"/>
              <a:t>kenaikan</a:t>
            </a:r>
            <a:r>
              <a:rPr lang="en-US" dirty="0"/>
              <a:t> yang </a:t>
            </a:r>
            <a:r>
              <a:rPr lang="en-US" err="1"/>
              <a:t>cukup</a:t>
            </a:r>
            <a:r>
              <a:rPr lang="en-US" dirty="0"/>
              <a:t> </a:t>
            </a:r>
            <a:r>
              <a:rPr lang="en-US" err="1"/>
              <a:t>signifikan</a:t>
            </a:r>
            <a:r>
              <a:rPr lang="en-US" dirty="0"/>
              <a:t>( </a:t>
            </a:r>
            <a:r>
              <a:rPr lang="en-US" i="1" dirty="0"/>
              <a:t>jump)</a:t>
            </a:r>
            <a:r>
              <a:rPr lang="en-US" dirty="0"/>
              <a:t>, </a:t>
            </a:r>
            <a:r>
              <a:rPr lang="en-US" err="1"/>
              <a:t>sehingga</a:t>
            </a:r>
            <a:r>
              <a:rPr lang="en-US" dirty="0"/>
              <a:t> </a:t>
            </a:r>
            <a:r>
              <a:rPr lang="en-US" err="1"/>
              <a:t>dari</a:t>
            </a:r>
            <a:r>
              <a:rPr lang="en-US" dirty="0"/>
              <a:t> </a:t>
            </a:r>
            <a:r>
              <a:rPr lang="en-US" err="1"/>
              <a:t>hal</a:t>
            </a:r>
            <a:r>
              <a:rPr lang="en-US" dirty="0"/>
              <a:t> </a:t>
            </a:r>
            <a:r>
              <a:rPr lang="en-US" err="1"/>
              <a:t>ini</a:t>
            </a:r>
            <a:r>
              <a:rPr lang="en-US" dirty="0"/>
              <a:t> </a:t>
            </a:r>
            <a:r>
              <a:rPr lang="en-US" err="1"/>
              <a:t>dapat</a:t>
            </a:r>
            <a:r>
              <a:rPr lang="en-US" dirty="0"/>
              <a:t> di – </a:t>
            </a:r>
            <a:r>
              <a:rPr lang="en-US" err="1"/>
              <a:t>interpretasikan</a:t>
            </a:r>
            <a:r>
              <a:rPr lang="en-US" dirty="0"/>
              <a:t> </a:t>
            </a:r>
            <a:r>
              <a:rPr lang="en-US" err="1"/>
              <a:t>bahwa</a:t>
            </a:r>
            <a:r>
              <a:rPr lang="en-US" dirty="0"/>
              <a:t> pada </a:t>
            </a:r>
            <a:r>
              <a:rPr lang="en-US" err="1"/>
              <a:t>rentang</a:t>
            </a:r>
            <a:r>
              <a:rPr lang="en-US" dirty="0"/>
              <a:t> </a:t>
            </a:r>
            <a:r>
              <a:rPr lang="en-US" err="1"/>
              <a:t>policy_annual_premium</a:t>
            </a:r>
            <a:r>
              <a:rPr lang="en-US" dirty="0"/>
              <a:t> </a:t>
            </a:r>
            <a:r>
              <a:rPr lang="en-US" err="1"/>
              <a:t>tertentu</a:t>
            </a:r>
            <a:r>
              <a:rPr lang="en-US" dirty="0"/>
              <a:t> yang </a:t>
            </a:r>
            <a:r>
              <a:rPr lang="en-US" err="1"/>
              <a:t>bersesuaian</a:t>
            </a:r>
            <a:r>
              <a:rPr lang="en-US" dirty="0"/>
              <a:t> </a:t>
            </a:r>
            <a:r>
              <a:rPr lang="en-US" err="1"/>
              <a:t>antara</a:t>
            </a:r>
            <a:r>
              <a:rPr lang="en-US" dirty="0"/>
              <a:t> ICE Plot </a:t>
            </a:r>
            <a:r>
              <a:rPr lang="en-US" err="1"/>
              <a:t>dengan</a:t>
            </a:r>
            <a:r>
              <a:rPr lang="en-US" dirty="0"/>
              <a:t> insurance fraud dataset </a:t>
            </a:r>
            <a:r>
              <a:rPr lang="en-US" err="1"/>
              <a:t>terdapat</a:t>
            </a:r>
            <a:r>
              <a:rPr lang="en-US" dirty="0"/>
              <a:t> </a:t>
            </a:r>
            <a:r>
              <a:rPr lang="en-US" err="1"/>
              <a:t>hubungan</a:t>
            </a:r>
            <a:r>
              <a:rPr lang="en-US" dirty="0"/>
              <a:t> yang </a:t>
            </a:r>
            <a:r>
              <a:rPr lang="en-US" err="1"/>
              <a:t>signifikan</a:t>
            </a:r>
            <a:r>
              <a:rPr lang="en-US" dirty="0"/>
              <a:t> </a:t>
            </a:r>
            <a:r>
              <a:rPr lang="en-US" err="1"/>
              <a:t>dengan</a:t>
            </a:r>
            <a:r>
              <a:rPr lang="en-US" dirty="0"/>
              <a:t> fraud. Dengan kata lain, PDP Plot dan ICE Plot </a:t>
            </a:r>
            <a:r>
              <a:rPr lang="en-US" err="1"/>
              <a:t>dapat</a:t>
            </a:r>
            <a:r>
              <a:rPr lang="en-US" dirty="0"/>
              <a:t> </a:t>
            </a:r>
            <a:r>
              <a:rPr lang="en-US" err="1"/>
              <a:t>digunakan</a:t>
            </a:r>
            <a:r>
              <a:rPr lang="en-US" dirty="0"/>
              <a:t> </a:t>
            </a:r>
            <a:r>
              <a:rPr lang="en-US" err="1"/>
              <a:t>secara</a:t>
            </a:r>
            <a:r>
              <a:rPr lang="en-US" dirty="0"/>
              <a:t> </a:t>
            </a:r>
            <a:r>
              <a:rPr lang="en-US" err="1"/>
              <a:t>bersama</a:t>
            </a:r>
            <a:r>
              <a:rPr lang="en-US" dirty="0"/>
              <a:t> </a:t>
            </a:r>
            <a:r>
              <a:rPr lang="en-US" err="1"/>
              <a:t>sama</a:t>
            </a:r>
            <a:r>
              <a:rPr lang="en-US" dirty="0"/>
              <a:t> </a:t>
            </a:r>
            <a:r>
              <a:rPr lang="en-US" err="1"/>
              <a:t>dimana</a:t>
            </a:r>
            <a:r>
              <a:rPr lang="en-US" dirty="0"/>
              <a:t> </a:t>
            </a:r>
            <a:r>
              <a:rPr lang="en-US" err="1"/>
              <a:t>jika</a:t>
            </a:r>
            <a:r>
              <a:rPr lang="en-US" dirty="0"/>
              <a:t> PDP Plot </a:t>
            </a:r>
            <a:r>
              <a:rPr lang="en-US" err="1"/>
              <a:t>digunakan</a:t>
            </a:r>
            <a:r>
              <a:rPr lang="en-US" dirty="0"/>
              <a:t> </a:t>
            </a:r>
            <a:r>
              <a:rPr lang="en-US" err="1"/>
              <a:t>untuk</a:t>
            </a:r>
            <a:r>
              <a:rPr lang="en-US" dirty="0"/>
              <a:t> </a:t>
            </a:r>
            <a:r>
              <a:rPr lang="en-US" err="1"/>
              <a:t>melihat</a:t>
            </a:r>
            <a:r>
              <a:rPr lang="en-US" dirty="0"/>
              <a:t> </a:t>
            </a:r>
            <a:r>
              <a:rPr lang="en-US" err="1"/>
              <a:t>secara</a:t>
            </a:r>
            <a:r>
              <a:rPr lang="en-US" dirty="0"/>
              <a:t> </a:t>
            </a:r>
            <a:r>
              <a:rPr lang="en-US" err="1"/>
              <a:t>meluas</a:t>
            </a:r>
            <a:r>
              <a:rPr lang="en-US" dirty="0"/>
              <a:t>, ICE Plot </a:t>
            </a:r>
            <a:r>
              <a:rPr lang="en-US" err="1"/>
              <a:t>digunakan</a:t>
            </a:r>
            <a:r>
              <a:rPr lang="en-US" dirty="0"/>
              <a:t> </a:t>
            </a:r>
            <a:r>
              <a:rPr lang="en-US" err="1"/>
              <a:t>untuk</a:t>
            </a:r>
            <a:r>
              <a:rPr lang="en-US" dirty="0"/>
              <a:t> </a:t>
            </a:r>
            <a:r>
              <a:rPr lang="en-US" err="1"/>
              <a:t>melakukan</a:t>
            </a:r>
            <a:r>
              <a:rPr lang="en-US" dirty="0"/>
              <a:t> </a:t>
            </a:r>
            <a:r>
              <a:rPr lang="en-US" err="1"/>
              <a:t>analisa</a:t>
            </a:r>
            <a:r>
              <a:rPr lang="en-US" dirty="0"/>
              <a:t> fraud </a:t>
            </a:r>
            <a:r>
              <a:rPr lang="en-US" err="1"/>
              <a:t>secara</a:t>
            </a:r>
            <a:r>
              <a:rPr lang="en-US"/>
              <a:t> mendetil hingga ke masing masing data point.</a:t>
            </a:r>
            <a:endParaRPr lang="en-US" i="1" dirty="0"/>
          </a:p>
        </p:txBody>
      </p:sp>
    </p:spTree>
    <p:extLst>
      <p:ext uri="{BB962C8B-B14F-4D97-AF65-F5344CB8AC3E}">
        <p14:creationId xmlns:p14="http://schemas.microsoft.com/office/powerpoint/2010/main" val="36212377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D7752-8A8C-AB47-2AF0-4E3FBA2EA2FC}"/>
              </a:ext>
            </a:extLst>
          </p:cNvPr>
          <p:cNvSpPr>
            <a:spLocks noGrp="1"/>
          </p:cNvSpPr>
          <p:nvPr>
            <p:ph type="title"/>
          </p:nvPr>
        </p:nvSpPr>
        <p:spPr/>
        <p:txBody>
          <a:bodyPr/>
          <a:lstStyle/>
          <a:p>
            <a:r>
              <a:rPr lang="en-US" err="1">
                <a:cs typeface="Posterama"/>
              </a:rPr>
              <a:t>Referensi</a:t>
            </a:r>
            <a:endParaRPr lang="en-US" err="1"/>
          </a:p>
        </p:txBody>
      </p:sp>
      <p:sp>
        <p:nvSpPr>
          <p:cNvPr id="3" name="TextBox 2">
            <a:extLst>
              <a:ext uri="{FF2B5EF4-FFF2-40B4-BE49-F238E27FC236}">
                <a16:creationId xmlns:a16="http://schemas.microsoft.com/office/drawing/2014/main" id="{8772CC1F-0B0A-E0D4-393F-FC9A8F6ED352}"/>
              </a:ext>
            </a:extLst>
          </p:cNvPr>
          <p:cNvSpPr txBox="1"/>
          <p:nvPr/>
        </p:nvSpPr>
        <p:spPr>
          <a:xfrm>
            <a:off x="667987" y="2115292"/>
            <a:ext cx="993321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dirty="0"/>
              <a:t>Hans.K.2022.Analisis Kinerja </a:t>
            </a:r>
            <a:r>
              <a:rPr lang="en-US" sz="1400" dirty="0" err="1"/>
              <a:t>Algoritma</a:t>
            </a:r>
            <a:r>
              <a:rPr lang="en-US" sz="1400" dirty="0"/>
              <a:t> </a:t>
            </a:r>
            <a:r>
              <a:rPr lang="en-US" sz="1400" i="1" dirty="0"/>
              <a:t>Image Generator for Tabular Data</a:t>
            </a:r>
            <a:r>
              <a:rPr lang="en-US" sz="1400" dirty="0"/>
              <a:t> dan Model </a:t>
            </a:r>
            <a:r>
              <a:rPr lang="en-US" sz="1400" i="1" dirty="0"/>
              <a:t>Convolutional Neural Networks </a:t>
            </a:r>
            <a:r>
              <a:rPr lang="en-US" sz="1400" dirty="0"/>
              <a:t>Dalam </a:t>
            </a:r>
            <a:r>
              <a:rPr lang="en-US" sz="1400" dirty="0" err="1"/>
              <a:t>Memprediksi</a:t>
            </a:r>
            <a:r>
              <a:rPr lang="en-US" sz="1400" dirty="0"/>
              <a:t> </a:t>
            </a:r>
            <a:r>
              <a:rPr lang="en-US" sz="1400" i="1" dirty="0"/>
              <a:t>Fraud</a:t>
            </a:r>
            <a:r>
              <a:rPr lang="en-US" sz="1400" dirty="0"/>
              <a:t> Asuransi. </a:t>
            </a:r>
            <a:r>
              <a:rPr lang="en-US" sz="1400" dirty="0" err="1"/>
              <a:t>Skripsi</a:t>
            </a:r>
            <a:r>
              <a:rPr lang="en-US" sz="1400" dirty="0"/>
              <a:t>. </a:t>
            </a:r>
            <a:r>
              <a:rPr lang="en-US" sz="1400" dirty="0" err="1"/>
              <a:t>Fakultas</a:t>
            </a:r>
            <a:r>
              <a:rPr lang="en-US" sz="1400" dirty="0"/>
              <a:t> </a:t>
            </a:r>
            <a:r>
              <a:rPr lang="en-US" sz="1400" dirty="0" err="1"/>
              <a:t>Matematika</a:t>
            </a:r>
            <a:r>
              <a:rPr lang="en-US" sz="1400" dirty="0"/>
              <a:t> dan </a:t>
            </a:r>
            <a:r>
              <a:rPr lang="en-US" sz="1400" dirty="0" err="1"/>
              <a:t>Ilmu</a:t>
            </a:r>
            <a:r>
              <a:rPr lang="en-US" sz="1400" dirty="0"/>
              <a:t> </a:t>
            </a:r>
            <a:r>
              <a:rPr lang="en-US" sz="1400" dirty="0" err="1"/>
              <a:t>Pengetahuan</a:t>
            </a:r>
            <a:r>
              <a:rPr lang="en-US" sz="1400" dirty="0"/>
              <a:t> </a:t>
            </a:r>
            <a:r>
              <a:rPr lang="en-US" sz="1400" dirty="0" err="1"/>
              <a:t>Alam</a:t>
            </a:r>
            <a:r>
              <a:rPr lang="en-US" sz="1400" dirty="0"/>
              <a:t>. Universitas Indonesia : Depok</a:t>
            </a:r>
            <a:r>
              <a:rPr lang="en-US" sz="1400" i="1" dirty="0"/>
              <a:t> </a:t>
            </a:r>
            <a:endParaRPr lang="en-US" sz="1400" dirty="0"/>
          </a:p>
          <a:p>
            <a:pPr marL="285750" indent="-285750">
              <a:buFont typeface="Arial"/>
              <a:buChar char="•"/>
            </a:pPr>
            <a:r>
              <a:rPr lang="en-US" sz="1400" dirty="0">
                <a:ea typeface="+mn-lt"/>
                <a:cs typeface="+mn-lt"/>
              </a:rPr>
              <a:t>Khatri, S., Arora, A., &amp; Agrawal, A. P. (2020). Supervised Machine Learning Algorithms for Credit Card Fraud Detection. </a:t>
            </a:r>
            <a:r>
              <a:rPr lang="en-US" sz="1400" i="1" dirty="0">
                <a:ea typeface="+mn-lt"/>
                <a:cs typeface="+mn-lt"/>
              </a:rPr>
              <a:t>10th International Conference on Cloud Computing, Data Science &amp; Engineering (Confluence)</a:t>
            </a:r>
            <a:r>
              <a:rPr lang="en-US" sz="1400" dirty="0">
                <a:ea typeface="+mn-lt"/>
                <a:cs typeface="+mn-lt"/>
              </a:rPr>
              <a:t>, (</a:t>
            </a:r>
            <a:r>
              <a:rPr lang="en-US" sz="1400" dirty="0" err="1">
                <a:ea typeface="+mn-lt"/>
                <a:cs typeface="+mn-lt"/>
              </a:rPr>
              <a:t>hal</a:t>
            </a:r>
            <a:r>
              <a:rPr lang="en-US" sz="1400" dirty="0">
                <a:ea typeface="+mn-lt"/>
                <a:cs typeface="+mn-lt"/>
              </a:rPr>
              <a:t>. 680-683).</a:t>
            </a:r>
            <a:endParaRPr lang="en-US" sz="1400" dirty="0"/>
          </a:p>
          <a:p>
            <a:pPr marL="285750" indent="-285750">
              <a:buFont typeface="Arial"/>
              <a:buChar char="•"/>
            </a:pPr>
            <a:r>
              <a:rPr lang="en-US" sz="1400" dirty="0"/>
              <a:t>Nathanael.A.2022.Analisis </a:t>
            </a:r>
            <a:r>
              <a:rPr lang="en-US" sz="1400" dirty="0" err="1"/>
              <a:t>Akurasi</a:t>
            </a:r>
            <a:r>
              <a:rPr lang="en-US" sz="1400" dirty="0"/>
              <a:t> </a:t>
            </a:r>
            <a:r>
              <a:rPr lang="en-US" sz="1400" i="1" dirty="0"/>
              <a:t>Imbalance XGBOOST </a:t>
            </a:r>
            <a:r>
              <a:rPr lang="en-US" sz="1400" dirty="0" err="1"/>
              <a:t>untuk</a:t>
            </a:r>
            <a:r>
              <a:rPr lang="en-US" sz="1400" dirty="0"/>
              <a:t> </a:t>
            </a:r>
            <a:r>
              <a:rPr lang="en-US" sz="1400" dirty="0" err="1"/>
              <a:t>Prediksi</a:t>
            </a:r>
            <a:r>
              <a:rPr lang="en-US" sz="1400" dirty="0"/>
              <a:t> Fraud Asuransi. </a:t>
            </a:r>
            <a:r>
              <a:rPr lang="en-US" sz="1400" dirty="0" err="1"/>
              <a:t>Skripsi</a:t>
            </a:r>
            <a:r>
              <a:rPr lang="en-US" sz="1400" dirty="0"/>
              <a:t>. </a:t>
            </a:r>
            <a:r>
              <a:rPr lang="en-US" sz="1400" dirty="0" err="1"/>
              <a:t>Fakultas</a:t>
            </a:r>
            <a:r>
              <a:rPr lang="en-US" sz="1400" dirty="0"/>
              <a:t> </a:t>
            </a:r>
            <a:r>
              <a:rPr lang="en-US" sz="1400" dirty="0" err="1"/>
              <a:t>Matematika</a:t>
            </a:r>
            <a:r>
              <a:rPr lang="en-US" sz="1400" dirty="0"/>
              <a:t> dan </a:t>
            </a:r>
            <a:r>
              <a:rPr lang="en-US" sz="1400" dirty="0" err="1"/>
              <a:t>Ilmu</a:t>
            </a:r>
            <a:r>
              <a:rPr lang="en-US" sz="1400" dirty="0"/>
              <a:t> </a:t>
            </a:r>
            <a:r>
              <a:rPr lang="en-US" sz="1400" dirty="0" err="1"/>
              <a:t>pnegetahuan</a:t>
            </a:r>
            <a:r>
              <a:rPr lang="en-US" sz="1400" dirty="0"/>
              <a:t> Alaam. Universitas Indonesia : Depok</a:t>
            </a:r>
            <a:endParaRPr lang="en-US" sz="1400" i="1" dirty="0"/>
          </a:p>
          <a:p>
            <a:pPr marL="285750" indent="-285750">
              <a:buFont typeface="Arial"/>
              <a:buChar char="•"/>
            </a:pPr>
            <a:r>
              <a:rPr lang="en-US" sz="1400" dirty="0">
                <a:latin typeface="Avenir Next LT Pro"/>
                <a:cs typeface="Times New Roman"/>
              </a:rPr>
              <a:t>Xia, H., Zhou, Y., &amp; Zhang, Z. (2022). Auto insurance fraud identification based on a CNN-LSTM fusion deep learning model. </a:t>
            </a:r>
            <a:r>
              <a:rPr lang="en-US" sz="1400" i="1" dirty="0">
                <a:latin typeface="Avenir Next LT Pro"/>
                <a:cs typeface="Times New Roman"/>
              </a:rPr>
              <a:t>International Journal of Ad Hoc and Ubiquitous Computing</a:t>
            </a:r>
            <a:r>
              <a:rPr lang="en-US" sz="1400" dirty="0">
                <a:latin typeface="Avenir Next LT Pro"/>
                <a:cs typeface="Times New Roman"/>
              </a:rPr>
              <a:t>, </a:t>
            </a:r>
            <a:r>
              <a:rPr lang="en-US" sz="1400" i="1" dirty="0">
                <a:latin typeface="Avenir Next LT Pro"/>
                <a:cs typeface="Times New Roman"/>
              </a:rPr>
              <a:t>39</a:t>
            </a:r>
            <a:r>
              <a:rPr lang="en-US" sz="1400" dirty="0">
                <a:latin typeface="Avenir Next LT Pro"/>
                <a:cs typeface="Times New Roman"/>
              </a:rPr>
              <a:t>(1/2), 37. </a:t>
            </a:r>
            <a:r>
              <a:rPr lang="en-US" sz="1400" dirty="0">
                <a:latin typeface="Avenir Next LT Pro"/>
                <a:cs typeface="Times New Roman"/>
                <a:hlinkClick r:id="rId2"/>
              </a:rPr>
              <a:t>https://doi.org/10.1504/ijahuc.2022.120943</a:t>
            </a:r>
            <a:endParaRPr lang="en-US" sz="1400" dirty="0">
              <a:latin typeface="Avenir Next LT Pro"/>
              <a:cs typeface="Times New Roman"/>
            </a:endParaRPr>
          </a:p>
          <a:p>
            <a:pPr marL="285750" indent="-285750">
              <a:buFont typeface="Arial"/>
              <a:buChar char="•"/>
            </a:pPr>
            <a:r>
              <a:rPr lang="en-US" sz="1400" dirty="0">
                <a:ea typeface="+mn-lt"/>
                <a:cs typeface="+mn-lt"/>
              </a:rPr>
              <a:t>C. Molnar. Interpretable machine learning: A guide for making black box models explainable. 2019. URL https://christophm.github.io/interpretable-ml-book/. </a:t>
            </a:r>
            <a:endParaRPr lang="en-US" sz="1400">
              <a:cs typeface="Times New Roman"/>
            </a:endParaRPr>
          </a:p>
          <a:p>
            <a:pPr marL="285750" indent="-285750">
              <a:buFont typeface="Arial"/>
              <a:buChar char="•"/>
            </a:pPr>
            <a:r>
              <a:rPr lang="en-US" sz="1400" dirty="0">
                <a:ea typeface="+mn-lt"/>
                <a:cs typeface="+mn-lt"/>
              </a:rPr>
              <a:t>R. </a:t>
            </a:r>
            <a:r>
              <a:rPr lang="en-US" sz="1400" dirty="0" err="1">
                <a:ea typeface="+mn-lt"/>
                <a:cs typeface="+mn-lt"/>
              </a:rPr>
              <a:t>Henckaerts</a:t>
            </a:r>
            <a:r>
              <a:rPr lang="en-US" sz="1400" dirty="0">
                <a:ea typeface="+mn-lt"/>
                <a:cs typeface="+mn-lt"/>
              </a:rPr>
              <a:t>, K. Antonio, M. Clijsters, and R. </a:t>
            </a:r>
            <a:r>
              <a:rPr lang="en-US" sz="1400" dirty="0" err="1">
                <a:ea typeface="+mn-lt"/>
                <a:cs typeface="+mn-lt"/>
              </a:rPr>
              <a:t>Verbelen</a:t>
            </a:r>
            <a:r>
              <a:rPr lang="en-US" sz="1400" dirty="0">
                <a:ea typeface="+mn-lt"/>
                <a:cs typeface="+mn-lt"/>
              </a:rPr>
              <a:t>. A data driven binning strategy for the construction of insurance tariff classes. Scandinavian Actuarial Journal, 2018(8):681–705, 2018.</a:t>
            </a:r>
          </a:p>
          <a:p>
            <a:pPr marL="285750" indent="-285750">
              <a:buFont typeface="Arial"/>
              <a:buChar char="•"/>
            </a:pPr>
            <a:r>
              <a:rPr lang="en-US" sz="1400" dirty="0">
                <a:ea typeface="+mn-lt"/>
                <a:cs typeface="+mn-lt"/>
              </a:rPr>
              <a:t>L. </a:t>
            </a:r>
            <a:r>
              <a:rPr lang="en-US" sz="1400" dirty="0" err="1">
                <a:ea typeface="+mn-lt"/>
                <a:cs typeface="+mn-lt"/>
              </a:rPr>
              <a:t>Breiman</a:t>
            </a:r>
            <a:r>
              <a:rPr lang="en-US" sz="1400" dirty="0">
                <a:ea typeface="+mn-lt"/>
                <a:cs typeface="+mn-lt"/>
              </a:rPr>
              <a:t>, J. Friedman, C. J. Stone, and R. A. </a:t>
            </a:r>
            <a:r>
              <a:rPr lang="en-US" sz="1400" dirty="0" err="1">
                <a:ea typeface="+mn-lt"/>
                <a:cs typeface="+mn-lt"/>
              </a:rPr>
              <a:t>Olshen</a:t>
            </a:r>
            <a:r>
              <a:rPr lang="en-US" sz="1400" dirty="0">
                <a:ea typeface="+mn-lt"/>
                <a:cs typeface="+mn-lt"/>
              </a:rPr>
              <a:t>. Classification and Regression Trees. The Wadsworth and Brooks-Cole statistics-probability series. Taylor &amp; Francis, New York, 1984.</a:t>
            </a:r>
          </a:p>
          <a:p>
            <a:pPr marL="285750" indent="-285750">
              <a:buFont typeface="Arial"/>
              <a:buChar char="•"/>
            </a:pPr>
            <a:r>
              <a:rPr lang="en-US" sz="1400" dirty="0">
                <a:ea typeface="+mn-lt"/>
                <a:cs typeface="+mn-lt"/>
              </a:rPr>
              <a:t>J. H. Friedman. Greedy function approximation: a gradient boosting machine. Annals of statistics, 29 (5):1189–1232, 2001.</a:t>
            </a:r>
            <a:endParaRPr lang="en-US" sz="1400" dirty="0"/>
          </a:p>
        </p:txBody>
      </p:sp>
    </p:spTree>
    <p:extLst>
      <p:ext uri="{BB962C8B-B14F-4D97-AF65-F5344CB8AC3E}">
        <p14:creationId xmlns:p14="http://schemas.microsoft.com/office/powerpoint/2010/main" val="19663747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9">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3">
            <a:extLst>
              <a:ext uri="{FF2B5EF4-FFF2-40B4-BE49-F238E27FC236}">
                <a16:creationId xmlns:a16="http://schemas.microsoft.com/office/drawing/2014/main" id="{2728D762-E31E-05E5-EBFE-5B45CC578FBF}"/>
              </a:ext>
            </a:extLst>
          </p:cNvPr>
          <p:cNvPicPr>
            <a:picLocks noChangeAspect="1"/>
          </p:cNvPicPr>
          <p:nvPr/>
        </p:nvPicPr>
        <p:blipFill rotWithShape="1">
          <a:blip r:embed="rId2">
            <a:alphaModFix/>
          </a:blip>
          <a:srcRect t="1598" r="6" b="6"/>
          <a:stretch/>
        </p:blipFill>
        <p:spPr>
          <a:xfrm>
            <a:off x="20" y="10"/>
            <a:ext cx="12188932" cy="6857990"/>
          </a:xfrm>
          <a:prstGeom prst="rect">
            <a:avLst/>
          </a:prstGeom>
        </p:spPr>
      </p:pic>
      <p:sp useBgFill="1">
        <p:nvSpPr>
          <p:cNvPr id="22" name="Freeform: Shape 13">
            <a:extLst>
              <a:ext uri="{FF2B5EF4-FFF2-40B4-BE49-F238E27FC236}">
                <a16:creationId xmlns:a16="http://schemas.microsoft.com/office/drawing/2014/main" id="{55D2029A-A407-48E4-B880-B4F8D8EFAE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88952" cy="3362325"/>
          </a:xfrm>
          <a:custGeom>
            <a:avLst/>
            <a:gdLst>
              <a:gd name="connsiteX0" fmla="*/ 4542576 w 12188952"/>
              <a:gd name="connsiteY0" fmla="*/ 203817 h 3602877"/>
              <a:gd name="connsiteX1" fmla="*/ 5194297 w 12188952"/>
              <a:gd name="connsiteY1" fmla="*/ 381665 h 3602877"/>
              <a:gd name="connsiteX2" fmla="*/ 5901419 w 12188952"/>
              <a:gd name="connsiteY2" fmla="*/ 1003103 h 3602877"/>
              <a:gd name="connsiteX3" fmla="*/ 7796356 w 12188952"/>
              <a:gd name="connsiteY3" fmla="*/ 1324958 h 3602877"/>
              <a:gd name="connsiteX4" fmla="*/ 9174452 w 12188952"/>
              <a:gd name="connsiteY4" fmla="*/ 617080 h 3602877"/>
              <a:gd name="connsiteX5" fmla="*/ 12102538 w 12188952"/>
              <a:gd name="connsiteY5" fmla="*/ 813997 h 3602877"/>
              <a:gd name="connsiteX6" fmla="*/ 12188952 w 12188952"/>
              <a:gd name="connsiteY6" fmla="*/ 876736 h 3602877"/>
              <a:gd name="connsiteX7" fmla="*/ 12188952 w 12188952"/>
              <a:gd name="connsiteY7" fmla="*/ 3602877 h 3602877"/>
              <a:gd name="connsiteX8" fmla="*/ 0 w 12188952"/>
              <a:gd name="connsiteY8" fmla="*/ 3602877 h 3602877"/>
              <a:gd name="connsiteX9" fmla="*/ 0 w 12188952"/>
              <a:gd name="connsiteY9" fmla="*/ 1345581 h 3602877"/>
              <a:gd name="connsiteX10" fmla="*/ 64937 w 12188952"/>
              <a:gd name="connsiteY10" fmla="*/ 1306589 h 3602877"/>
              <a:gd name="connsiteX11" fmla="*/ 1111495 w 12188952"/>
              <a:gd name="connsiteY11" fmla="*/ 1215577 h 3602877"/>
              <a:gd name="connsiteX12" fmla="*/ 2321706 w 12188952"/>
              <a:gd name="connsiteY12" fmla="*/ 1365710 h 3602877"/>
              <a:gd name="connsiteX13" fmla="*/ 3194150 w 12188952"/>
              <a:gd name="connsiteY13" fmla="*/ 838924 h 3602877"/>
              <a:gd name="connsiteX14" fmla="*/ 4542576 w 12188952"/>
              <a:gd name="connsiteY14" fmla="*/ 203817 h 3602877"/>
              <a:gd name="connsiteX15" fmla="*/ 2290038 w 12188952"/>
              <a:gd name="connsiteY15" fmla="*/ 102715 h 3602877"/>
              <a:gd name="connsiteX16" fmla="*/ 2719606 w 12188952"/>
              <a:gd name="connsiteY16" fmla="*/ 350616 h 3602877"/>
              <a:gd name="connsiteX17" fmla="*/ 2518292 w 12188952"/>
              <a:gd name="connsiteY17" fmla="*/ 952264 h 3602877"/>
              <a:gd name="connsiteX18" fmla="*/ 2346310 w 12188952"/>
              <a:gd name="connsiteY18" fmla="*/ 998559 h 3602877"/>
              <a:gd name="connsiteX19" fmla="*/ 1916742 w 12188952"/>
              <a:gd name="connsiteY19" fmla="*/ 750657 h 3602877"/>
              <a:gd name="connsiteX20" fmla="*/ 2118056 w 12188952"/>
              <a:gd name="connsiteY20" fmla="*/ 149010 h 3602877"/>
              <a:gd name="connsiteX21" fmla="*/ 2290038 w 12188952"/>
              <a:gd name="connsiteY21" fmla="*/ 102715 h 3602877"/>
              <a:gd name="connsiteX22" fmla="*/ 3230477 w 12188952"/>
              <a:gd name="connsiteY22" fmla="*/ 424 h 3602877"/>
              <a:gd name="connsiteX23" fmla="*/ 3442968 w 12188952"/>
              <a:gd name="connsiteY23" fmla="*/ 123053 h 3602877"/>
              <a:gd name="connsiteX24" fmla="*/ 3343384 w 12188952"/>
              <a:gd name="connsiteY24" fmla="*/ 420668 h 3602877"/>
              <a:gd name="connsiteX25" fmla="*/ 3258310 w 12188952"/>
              <a:gd name="connsiteY25" fmla="*/ 443568 h 3602877"/>
              <a:gd name="connsiteX26" fmla="*/ 3045818 w 12188952"/>
              <a:gd name="connsiteY26" fmla="*/ 320940 h 3602877"/>
              <a:gd name="connsiteX27" fmla="*/ 3145403 w 12188952"/>
              <a:gd name="connsiteY27" fmla="*/ 23324 h 3602877"/>
              <a:gd name="connsiteX28" fmla="*/ 3230477 w 12188952"/>
              <a:gd name="connsiteY28" fmla="*/ 424 h 360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88952" h="3602877">
                <a:moveTo>
                  <a:pt x="4542576" y="203817"/>
                </a:moveTo>
                <a:cubicBezTo>
                  <a:pt x="4757384" y="212378"/>
                  <a:pt x="4975356" y="270695"/>
                  <a:pt x="5194297" y="381665"/>
                </a:cubicBezTo>
                <a:cubicBezTo>
                  <a:pt x="5466015" y="519380"/>
                  <a:pt x="5694109" y="768676"/>
                  <a:pt x="5901419" y="1003103"/>
                </a:cubicBezTo>
                <a:cubicBezTo>
                  <a:pt x="6457219" y="1631811"/>
                  <a:pt x="7145393" y="1649803"/>
                  <a:pt x="7796356" y="1324958"/>
                </a:cubicBezTo>
                <a:cubicBezTo>
                  <a:pt x="8258529" y="1093435"/>
                  <a:pt x="8696930" y="808698"/>
                  <a:pt x="9174452" y="617080"/>
                </a:cubicBezTo>
                <a:cubicBezTo>
                  <a:pt x="10211132" y="198893"/>
                  <a:pt x="11215710" y="217816"/>
                  <a:pt x="12102538" y="813997"/>
                </a:cubicBezTo>
                <a:lnTo>
                  <a:pt x="12188952" y="876736"/>
                </a:lnTo>
                <a:lnTo>
                  <a:pt x="12188952" y="3602877"/>
                </a:lnTo>
                <a:lnTo>
                  <a:pt x="0" y="3602877"/>
                </a:lnTo>
                <a:lnTo>
                  <a:pt x="0" y="1345581"/>
                </a:lnTo>
                <a:lnTo>
                  <a:pt x="64937" y="1306589"/>
                </a:lnTo>
                <a:cubicBezTo>
                  <a:pt x="396911" y="1135764"/>
                  <a:pt x="745335" y="1140050"/>
                  <a:pt x="1111495" y="1215577"/>
                </a:cubicBezTo>
                <a:cubicBezTo>
                  <a:pt x="1509763" y="1297442"/>
                  <a:pt x="1917218" y="1359021"/>
                  <a:pt x="2321706" y="1365710"/>
                </a:cubicBezTo>
                <a:cubicBezTo>
                  <a:pt x="2696616" y="1371691"/>
                  <a:pt x="2949816" y="1090973"/>
                  <a:pt x="3194150" y="838924"/>
                </a:cubicBezTo>
                <a:cubicBezTo>
                  <a:pt x="3612733" y="406968"/>
                  <a:pt x="4069998" y="184983"/>
                  <a:pt x="4542576" y="203817"/>
                </a:cubicBezTo>
                <a:close/>
                <a:moveTo>
                  <a:pt x="2290038" y="102715"/>
                </a:moveTo>
                <a:cubicBezTo>
                  <a:pt x="2464498" y="91895"/>
                  <a:pt x="2636716" y="184257"/>
                  <a:pt x="2719606" y="350616"/>
                </a:cubicBezTo>
                <a:cubicBezTo>
                  <a:pt x="2830128" y="572429"/>
                  <a:pt x="2739996" y="841796"/>
                  <a:pt x="2518292" y="952264"/>
                </a:cubicBezTo>
                <a:cubicBezTo>
                  <a:pt x="2462865" y="979881"/>
                  <a:pt x="2404462" y="994953"/>
                  <a:pt x="2346310" y="998559"/>
                </a:cubicBezTo>
                <a:cubicBezTo>
                  <a:pt x="2171851" y="1009379"/>
                  <a:pt x="1999634" y="917016"/>
                  <a:pt x="1916742" y="750657"/>
                </a:cubicBezTo>
                <a:cubicBezTo>
                  <a:pt x="1806220" y="528844"/>
                  <a:pt x="1896352" y="259477"/>
                  <a:pt x="2118056" y="149010"/>
                </a:cubicBezTo>
                <a:cubicBezTo>
                  <a:pt x="2173483" y="121393"/>
                  <a:pt x="2231885" y="106322"/>
                  <a:pt x="2290038" y="102715"/>
                </a:cubicBezTo>
                <a:close/>
                <a:moveTo>
                  <a:pt x="3230477" y="424"/>
                </a:moveTo>
                <a:cubicBezTo>
                  <a:pt x="3316776" y="-4928"/>
                  <a:pt x="3401965" y="40760"/>
                  <a:pt x="3442968" y="123053"/>
                </a:cubicBezTo>
                <a:cubicBezTo>
                  <a:pt x="3497641" y="232777"/>
                  <a:pt x="3453055" y="366023"/>
                  <a:pt x="3343384" y="420668"/>
                </a:cubicBezTo>
                <a:cubicBezTo>
                  <a:pt x="3315966" y="434329"/>
                  <a:pt x="3287077" y="441785"/>
                  <a:pt x="3258310" y="443568"/>
                </a:cubicBezTo>
                <a:cubicBezTo>
                  <a:pt x="3172011" y="448921"/>
                  <a:pt x="3086822" y="403232"/>
                  <a:pt x="3045818" y="320940"/>
                </a:cubicBezTo>
                <a:cubicBezTo>
                  <a:pt x="2991146" y="211215"/>
                  <a:pt x="3035731" y="77969"/>
                  <a:pt x="3145403" y="23324"/>
                </a:cubicBezTo>
                <a:cubicBezTo>
                  <a:pt x="3172821" y="9663"/>
                  <a:pt x="3201710" y="2208"/>
                  <a:pt x="3230477" y="42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Judul 1">
            <a:extLst>
              <a:ext uri="{FF2B5EF4-FFF2-40B4-BE49-F238E27FC236}">
                <a16:creationId xmlns:a16="http://schemas.microsoft.com/office/drawing/2014/main" id="{ACE589A3-553B-3A0A-AF8D-FA071716625D}"/>
              </a:ext>
            </a:extLst>
          </p:cNvPr>
          <p:cNvSpPr>
            <a:spLocks noGrp="1"/>
          </p:cNvSpPr>
          <p:nvPr>
            <p:ph type="title"/>
          </p:nvPr>
        </p:nvSpPr>
        <p:spPr>
          <a:xfrm>
            <a:off x="612648" y="557784"/>
            <a:ext cx="6045327" cy="1305092"/>
          </a:xfrm>
        </p:spPr>
        <p:txBody>
          <a:bodyPr vert="horz" lIns="91440" tIns="45720" rIns="91440" bIns="45720" rtlCol="0" anchor="ctr">
            <a:normAutofit/>
          </a:bodyPr>
          <a:lstStyle/>
          <a:p>
            <a:r>
              <a:rPr lang="en-US" dirty="0"/>
              <a:t>TERIMAKASIH</a:t>
            </a:r>
          </a:p>
        </p:txBody>
      </p:sp>
    </p:spTree>
    <p:extLst>
      <p:ext uri="{BB962C8B-B14F-4D97-AF65-F5344CB8AC3E}">
        <p14:creationId xmlns:p14="http://schemas.microsoft.com/office/powerpoint/2010/main" val="21046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Judul 1">
            <a:extLst>
              <a:ext uri="{FF2B5EF4-FFF2-40B4-BE49-F238E27FC236}">
                <a16:creationId xmlns:a16="http://schemas.microsoft.com/office/drawing/2014/main" id="{9781000C-4511-F736-A2E9-B4C015B728CA}"/>
              </a:ext>
            </a:extLst>
          </p:cNvPr>
          <p:cNvSpPr>
            <a:spLocks noGrp="1"/>
          </p:cNvSpPr>
          <p:nvPr>
            <p:ph type="title"/>
          </p:nvPr>
        </p:nvSpPr>
        <p:spPr>
          <a:xfrm>
            <a:off x="5748752" y="552782"/>
            <a:ext cx="5919373" cy="1611920"/>
          </a:xfrm>
        </p:spPr>
        <p:txBody>
          <a:bodyPr>
            <a:normAutofit/>
          </a:bodyPr>
          <a:lstStyle/>
          <a:p>
            <a:r>
              <a:rPr lang="id-ID">
                <a:cs typeface="Posterama"/>
              </a:rPr>
              <a:t>GRADIENT BOOSTING</a:t>
            </a:r>
            <a:endParaRPr lang="id-ID"/>
          </a:p>
        </p:txBody>
      </p:sp>
      <p:pic>
        <p:nvPicPr>
          <p:cNvPr id="5" name="Picture 4" descr="Render struktur molekul yang bening">
            <a:extLst>
              <a:ext uri="{FF2B5EF4-FFF2-40B4-BE49-F238E27FC236}">
                <a16:creationId xmlns:a16="http://schemas.microsoft.com/office/drawing/2014/main" id="{6DBF17BC-857A-20C3-A478-5CFA47106CAF}"/>
              </a:ext>
            </a:extLst>
          </p:cNvPr>
          <p:cNvPicPr>
            <a:picLocks noChangeAspect="1"/>
          </p:cNvPicPr>
          <p:nvPr/>
        </p:nvPicPr>
        <p:blipFill rotWithShape="1">
          <a:blip r:embed="rId2"/>
          <a:srcRect l="16441" r="36759" b="-5"/>
          <a:stretch/>
        </p:blipFill>
        <p:spPr>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3" name="Tampungan Konten 2">
            <a:extLst>
              <a:ext uri="{FF2B5EF4-FFF2-40B4-BE49-F238E27FC236}">
                <a16:creationId xmlns:a16="http://schemas.microsoft.com/office/drawing/2014/main" id="{B247FEEE-C19A-B86B-76BD-3D43DBA06180}"/>
              </a:ext>
            </a:extLst>
          </p:cNvPr>
          <p:cNvSpPr>
            <a:spLocks noGrp="1"/>
          </p:cNvSpPr>
          <p:nvPr>
            <p:ph idx="1"/>
          </p:nvPr>
        </p:nvSpPr>
        <p:spPr>
          <a:xfrm>
            <a:off x="5745083" y="2391995"/>
            <a:ext cx="5932810" cy="3821769"/>
          </a:xfrm>
        </p:spPr>
        <p:txBody>
          <a:bodyPr vert="horz" lIns="91440" tIns="45720" rIns="91440" bIns="45720" rtlCol="0" anchor="t">
            <a:normAutofit/>
          </a:bodyPr>
          <a:lstStyle/>
          <a:p>
            <a:pPr marL="342900" indent="-342900">
              <a:buFont typeface="Arial" panose="020B0504020202020204" pitchFamily="34" charset="0"/>
              <a:buChar char="•"/>
            </a:pPr>
            <a:r>
              <a:rPr lang="id-ID" err="1">
                <a:ea typeface="+mn-lt"/>
                <a:cs typeface="+mn-lt"/>
              </a:rPr>
              <a:t>Gradient</a:t>
            </a:r>
            <a:r>
              <a:rPr lang="id-ID">
                <a:ea typeface="+mn-lt"/>
                <a:cs typeface="+mn-lt"/>
              </a:rPr>
              <a:t> </a:t>
            </a:r>
            <a:r>
              <a:rPr lang="id-ID" err="1">
                <a:ea typeface="+mn-lt"/>
                <a:cs typeface="+mn-lt"/>
              </a:rPr>
              <a:t>boosting</a:t>
            </a:r>
            <a:r>
              <a:rPr lang="id-ID">
                <a:ea typeface="+mn-lt"/>
                <a:cs typeface="+mn-lt"/>
              </a:rPr>
              <a:t> adalah teknik membangun model yang didasarkan pada prinsip </a:t>
            </a:r>
            <a:r>
              <a:rPr lang="id-ID" err="1">
                <a:ea typeface="+mn-lt"/>
                <a:cs typeface="+mn-lt"/>
              </a:rPr>
              <a:t>ensembling</a:t>
            </a:r>
            <a:r>
              <a:rPr lang="id-ID">
                <a:ea typeface="+mn-lt"/>
                <a:cs typeface="+mn-lt"/>
              </a:rPr>
              <a:t>.</a:t>
            </a:r>
          </a:p>
          <a:p>
            <a:pPr marL="342900" indent="-342900">
              <a:buFont typeface="Arial" panose="020B0504020202020204" pitchFamily="34" charset="0"/>
              <a:buChar char="•"/>
            </a:pPr>
            <a:r>
              <a:rPr lang="id-ID">
                <a:ea typeface="+mn-lt"/>
                <a:cs typeface="+mn-lt"/>
              </a:rPr>
              <a:t>Prinsip </a:t>
            </a:r>
            <a:r>
              <a:rPr lang="id-ID" err="1">
                <a:ea typeface="+mn-lt"/>
                <a:cs typeface="+mn-lt"/>
              </a:rPr>
              <a:t>ensembling</a:t>
            </a:r>
            <a:r>
              <a:rPr lang="id-ID">
                <a:ea typeface="+mn-lt"/>
                <a:cs typeface="+mn-lt"/>
              </a:rPr>
              <a:t> yang dimaksud adalah membangun dan meningkatkan model secara </a:t>
            </a:r>
            <a:r>
              <a:rPr lang="id-ID" err="1">
                <a:ea typeface="+mn-lt"/>
                <a:cs typeface="+mn-lt"/>
              </a:rPr>
              <a:t>iteratif</a:t>
            </a:r>
            <a:r>
              <a:rPr lang="id-ID">
                <a:ea typeface="+mn-lt"/>
                <a:cs typeface="+mn-lt"/>
              </a:rPr>
              <a:t> menggunakan model dasar yang telah dilatih sebelumnya.</a:t>
            </a:r>
          </a:p>
          <a:p>
            <a:pPr marL="342900" indent="-342900">
              <a:buFont typeface="Arial" panose="020B0504020202020204" pitchFamily="34" charset="0"/>
              <a:buChar char="•"/>
            </a:pPr>
            <a:r>
              <a:rPr lang="id-ID">
                <a:ea typeface="+mn-lt"/>
                <a:cs typeface="+mn-lt"/>
              </a:rPr>
              <a:t>Apabila model dasar yang digunakan adalah </a:t>
            </a:r>
            <a:r>
              <a:rPr lang="id-ID" err="1">
                <a:ea typeface="+mn-lt"/>
                <a:cs typeface="+mn-lt"/>
              </a:rPr>
              <a:t>decision</a:t>
            </a:r>
            <a:r>
              <a:rPr lang="id-ID">
                <a:ea typeface="+mn-lt"/>
                <a:cs typeface="+mn-lt"/>
              </a:rPr>
              <a:t> </a:t>
            </a:r>
            <a:r>
              <a:rPr lang="id-ID" err="1">
                <a:ea typeface="+mn-lt"/>
                <a:cs typeface="+mn-lt"/>
              </a:rPr>
              <a:t>tree</a:t>
            </a:r>
            <a:r>
              <a:rPr lang="id-ID">
                <a:ea typeface="+mn-lt"/>
                <a:cs typeface="+mn-lt"/>
              </a:rPr>
              <a:t>, maka model ini disebut </a:t>
            </a:r>
            <a:r>
              <a:rPr lang="id-ID" err="1">
                <a:ea typeface="+mn-lt"/>
                <a:cs typeface="+mn-lt"/>
              </a:rPr>
              <a:t>gradient</a:t>
            </a:r>
            <a:r>
              <a:rPr lang="id-ID">
                <a:ea typeface="+mn-lt"/>
                <a:cs typeface="+mn-lt"/>
              </a:rPr>
              <a:t> </a:t>
            </a:r>
            <a:r>
              <a:rPr lang="id-ID" err="1">
                <a:ea typeface="+mn-lt"/>
                <a:cs typeface="+mn-lt"/>
              </a:rPr>
              <a:t>tree</a:t>
            </a:r>
            <a:r>
              <a:rPr lang="id-ID">
                <a:ea typeface="+mn-lt"/>
                <a:cs typeface="+mn-lt"/>
              </a:rPr>
              <a:t> </a:t>
            </a:r>
            <a:r>
              <a:rPr lang="id-ID" err="1">
                <a:ea typeface="+mn-lt"/>
                <a:cs typeface="+mn-lt"/>
              </a:rPr>
              <a:t>boosting</a:t>
            </a:r>
            <a:r>
              <a:rPr lang="id-ID">
                <a:ea typeface="+mn-lt"/>
                <a:cs typeface="+mn-lt"/>
              </a:rPr>
              <a:t>.</a:t>
            </a:r>
          </a:p>
        </p:txBody>
      </p:sp>
    </p:spTree>
    <p:extLst>
      <p:ext uri="{BB962C8B-B14F-4D97-AF65-F5344CB8AC3E}">
        <p14:creationId xmlns:p14="http://schemas.microsoft.com/office/powerpoint/2010/main" val="1214103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2B99953E-9BEB-6F4F-06C6-592811BAF6FC}"/>
              </a:ext>
            </a:extLst>
          </p:cNvPr>
          <p:cNvSpPr>
            <a:spLocks noGrp="1"/>
          </p:cNvSpPr>
          <p:nvPr>
            <p:ph type="title"/>
          </p:nvPr>
        </p:nvSpPr>
        <p:spPr/>
        <p:txBody>
          <a:bodyPr/>
          <a:lstStyle/>
          <a:p>
            <a:r>
              <a:rPr lang="id-ID" sz="1600">
                <a:cs typeface="Posterama"/>
              </a:rPr>
              <a:t>Algoritma </a:t>
            </a:r>
            <a:r>
              <a:rPr lang="id-ID" sz="1600" err="1">
                <a:cs typeface="Posterama"/>
              </a:rPr>
              <a:t>Gradient</a:t>
            </a:r>
            <a:r>
              <a:rPr lang="id-ID" sz="1600">
                <a:cs typeface="Posterama"/>
              </a:rPr>
              <a:t> </a:t>
            </a:r>
            <a:r>
              <a:rPr lang="id-ID" sz="1600" err="1">
                <a:cs typeface="Posterama"/>
              </a:rPr>
              <a:t>Boosting</a:t>
            </a:r>
            <a:endParaRPr lang="id-ID" sz="1600">
              <a:cs typeface="Posterama"/>
            </a:endParaRPr>
          </a:p>
        </p:txBody>
      </p:sp>
      <p:pic>
        <p:nvPicPr>
          <p:cNvPr id="4" name="Gambar 4" descr="Sebuah gambar berisi teks, surat&#10;&#10;Deskripsi dibuat secara otomatis">
            <a:extLst>
              <a:ext uri="{FF2B5EF4-FFF2-40B4-BE49-F238E27FC236}">
                <a16:creationId xmlns:a16="http://schemas.microsoft.com/office/drawing/2014/main" id="{7810DABF-698D-0BFB-7FBD-2F077650C5D5}"/>
              </a:ext>
            </a:extLst>
          </p:cNvPr>
          <p:cNvPicPr>
            <a:picLocks noGrp="1" noChangeAspect="1"/>
          </p:cNvPicPr>
          <p:nvPr>
            <p:ph idx="1"/>
          </p:nvPr>
        </p:nvPicPr>
        <p:blipFill>
          <a:blip r:embed="rId2"/>
          <a:stretch>
            <a:fillRect/>
          </a:stretch>
        </p:blipFill>
        <p:spPr>
          <a:xfrm>
            <a:off x="2533650" y="2233758"/>
            <a:ext cx="7124700" cy="3781425"/>
          </a:xfrm>
        </p:spPr>
      </p:pic>
    </p:spTree>
    <p:extLst>
      <p:ext uri="{BB962C8B-B14F-4D97-AF65-F5344CB8AC3E}">
        <p14:creationId xmlns:p14="http://schemas.microsoft.com/office/powerpoint/2010/main" val="2297621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Judul 1">
            <a:extLst>
              <a:ext uri="{FF2B5EF4-FFF2-40B4-BE49-F238E27FC236}">
                <a16:creationId xmlns:a16="http://schemas.microsoft.com/office/drawing/2014/main" id="{EF9BB558-CE69-A6B4-FCC5-06540A30DD23}"/>
              </a:ext>
            </a:extLst>
          </p:cNvPr>
          <p:cNvSpPr>
            <a:spLocks noGrp="1"/>
          </p:cNvSpPr>
          <p:nvPr>
            <p:ph type="title"/>
          </p:nvPr>
        </p:nvSpPr>
        <p:spPr>
          <a:xfrm>
            <a:off x="5748752" y="552782"/>
            <a:ext cx="5919373" cy="1611920"/>
          </a:xfrm>
        </p:spPr>
        <p:txBody>
          <a:bodyPr>
            <a:normAutofit fontScale="90000"/>
          </a:bodyPr>
          <a:lstStyle/>
          <a:p>
            <a:r>
              <a:rPr lang="id-ID">
                <a:cs typeface="Posterama"/>
              </a:rPr>
              <a:t>EXTREME GRADIENT BOOSTING (XGBOOST)</a:t>
            </a:r>
            <a:endParaRPr lang="id-ID"/>
          </a:p>
        </p:txBody>
      </p:sp>
      <p:pic>
        <p:nvPicPr>
          <p:cNvPr id="5" name="Picture 4" descr="Blue feather texture">
            <a:extLst>
              <a:ext uri="{FF2B5EF4-FFF2-40B4-BE49-F238E27FC236}">
                <a16:creationId xmlns:a16="http://schemas.microsoft.com/office/drawing/2014/main" id="{5D312AFC-DA1A-51EE-54FF-C63159020267}"/>
              </a:ext>
            </a:extLst>
          </p:cNvPr>
          <p:cNvPicPr>
            <a:picLocks noChangeAspect="1"/>
          </p:cNvPicPr>
          <p:nvPr/>
        </p:nvPicPr>
        <p:blipFill rotWithShape="1">
          <a:blip r:embed="rId2"/>
          <a:srcRect l="24447" r="20051" b="-3"/>
          <a:stretch/>
        </p:blipFill>
        <p:spPr>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3" name="Tampungan Konten 2">
            <a:extLst>
              <a:ext uri="{FF2B5EF4-FFF2-40B4-BE49-F238E27FC236}">
                <a16:creationId xmlns:a16="http://schemas.microsoft.com/office/drawing/2014/main" id="{C90B7270-07E6-ED55-37DD-FA40EAFE05F8}"/>
              </a:ext>
            </a:extLst>
          </p:cNvPr>
          <p:cNvSpPr>
            <a:spLocks noGrp="1"/>
          </p:cNvSpPr>
          <p:nvPr>
            <p:ph idx="1"/>
          </p:nvPr>
        </p:nvSpPr>
        <p:spPr>
          <a:xfrm>
            <a:off x="5745083" y="2391995"/>
            <a:ext cx="5932810" cy="4051806"/>
          </a:xfrm>
        </p:spPr>
        <p:txBody>
          <a:bodyPr anchor="t">
            <a:normAutofit fontScale="85000" lnSpcReduction="20000"/>
          </a:bodyPr>
          <a:lstStyle/>
          <a:p>
            <a:pPr marL="342900" indent="-342900">
              <a:buFont typeface="Arial" panose="020B0504020202020204" pitchFamily="34" charset="0"/>
              <a:buChar char="•"/>
            </a:pPr>
            <a:r>
              <a:rPr lang="id-ID">
                <a:ea typeface="+mn-lt"/>
                <a:cs typeface="+mn-lt"/>
              </a:rPr>
              <a:t>XGBoost adalah model populer yang mengimplementasikan gradient tree boosting dan banyak digunakan untuk memecahkan masalah supervised learning dengan data tabular.</a:t>
            </a:r>
          </a:p>
          <a:p>
            <a:pPr marL="342900" indent="-342900">
              <a:buFont typeface="Arial" panose="020B0504020202020204" pitchFamily="34" charset="0"/>
              <a:buChar char="•"/>
            </a:pPr>
            <a:r>
              <a:rPr lang="id-ID">
                <a:ea typeface="+mn-lt"/>
                <a:cs typeface="+mn-lt"/>
              </a:rPr>
              <a:t>Kunci kepopuleran XGBoost terletak pada scalibility yang membuatnya dapat berjalan sepuluh kali lebih cepat dibanding model lain dan mampu mengolah dataset berukuran sangat besar.</a:t>
            </a:r>
          </a:p>
          <a:p>
            <a:pPr marL="342900" indent="-342900">
              <a:buFont typeface="Arial" panose="020B0504020202020204" pitchFamily="34" charset="0"/>
              <a:buChar char="•"/>
            </a:pPr>
            <a:r>
              <a:rPr lang="id-ID">
                <a:ea typeface="+mn-lt"/>
                <a:cs typeface="+mn-lt"/>
              </a:rPr>
              <a:t>calability ini merupakan hasil dari penerapan algoritma tree learning yang mampu menangani data bersifat sparse, weighted quantile untuk kalkulasi yang lebih efisien, serta struktur blok cache-aware untuk paralelisasi proses tree learning yang melibatkan dataset berukuran sangat besar dengan menggunakan semua inti prosesor.</a:t>
            </a:r>
            <a:endParaRPr lang="id-ID"/>
          </a:p>
        </p:txBody>
      </p:sp>
    </p:spTree>
    <p:extLst>
      <p:ext uri="{BB962C8B-B14F-4D97-AF65-F5344CB8AC3E}">
        <p14:creationId xmlns:p14="http://schemas.microsoft.com/office/powerpoint/2010/main" val="225513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Judul 1">
            <a:extLst>
              <a:ext uri="{FF2B5EF4-FFF2-40B4-BE49-F238E27FC236}">
                <a16:creationId xmlns:a16="http://schemas.microsoft.com/office/drawing/2014/main" id="{5EB43E54-EE24-A7B8-EC7F-7AF678F449AF}"/>
              </a:ext>
            </a:extLst>
          </p:cNvPr>
          <p:cNvSpPr>
            <a:spLocks noGrp="1"/>
          </p:cNvSpPr>
          <p:nvPr>
            <p:ph type="title"/>
          </p:nvPr>
        </p:nvSpPr>
        <p:spPr>
          <a:xfrm>
            <a:off x="5748752" y="552782"/>
            <a:ext cx="5919373" cy="1611920"/>
          </a:xfrm>
        </p:spPr>
        <p:txBody>
          <a:bodyPr>
            <a:normAutofit/>
          </a:bodyPr>
          <a:lstStyle/>
          <a:p>
            <a:pPr>
              <a:lnSpc>
                <a:spcPct val="90000"/>
              </a:lnSpc>
            </a:pPr>
            <a:r>
              <a:rPr lang="id-ID" sz="3400">
                <a:ea typeface="+mj-lt"/>
                <a:cs typeface="+mj-lt"/>
              </a:rPr>
              <a:t>Penanganan </a:t>
            </a:r>
            <a:r>
              <a:rPr lang="id-ID" sz="3400" err="1">
                <a:ea typeface="+mj-lt"/>
                <a:cs typeface="+mj-lt"/>
              </a:rPr>
              <a:t>Missing</a:t>
            </a:r>
            <a:r>
              <a:rPr lang="id-ID" sz="3400">
                <a:ea typeface="+mj-lt"/>
                <a:cs typeface="+mj-lt"/>
              </a:rPr>
              <a:t> </a:t>
            </a:r>
            <a:r>
              <a:rPr lang="id-ID" sz="3400" err="1">
                <a:ea typeface="+mj-lt"/>
                <a:cs typeface="+mj-lt"/>
              </a:rPr>
              <a:t>Values</a:t>
            </a:r>
            <a:r>
              <a:rPr lang="id-ID" sz="3400">
                <a:ea typeface="+mj-lt"/>
                <a:cs typeface="+mj-lt"/>
              </a:rPr>
              <a:t> dengan </a:t>
            </a:r>
            <a:r>
              <a:rPr lang="id-ID" sz="3400" err="1">
                <a:ea typeface="+mj-lt"/>
                <a:cs typeface="+mj-lt"/>
              </a:rPr>
              <a:t>Sparsity-aware</a:t>
            </a:r>
            <a:r>
              <a:rPr lang="id-ID" sz="3400">
                <a:ea typeface="+mj-lt"/>
                <a:cs typeface="+mj-lt"/>
              </a:rPr>
              <a:t> </a:t>
            </a:r>
            <a:r>
              <a:rPr lang="id-ID" sz="3400" err="1">
                <a:ea typeface="+mj-lt"/>
                <a:cs typeface="+mj-lt"/>
              </a:rPr>
              <a:t>Split</a:t>
            </a:r>
            <a:r>
              <a:rPr lang="id-ID" sz="3400">
                <a:ea typeface="+mj-lt"/>
                <a:cs typeface="+mj-lt"/>
              </a:rPr>
              <a:t> </a:t>
            </a:r>
            <a:r>
              <a:rPr lang="id-ID" sz="3400" err="1">
                <a:ea typeface="+mj-lt"/>
                <a:cs typeface="+mj-lt"/>
              </a:rPr>
              <a:t>Finding</a:t>
            </a:r>
            <a:endParaRPr lang="id-ID" sz="3400" err="1"/>
          </a:p>
        </p:txBody>
      </p:sp>
      <p:pic>
        <p:nvPicPr>
          <p:cNvPr id="5" name="Picture 4" descr="Nomor bursa saham">
            <a:extLst>
              <a:ext uri="{FF2B5EF4-FFF2-40B4-BE49-F238E27FC236}">
                <a16:creationId xmlns:a16="http://schemas.microsoft.com/office/drawing/2014/main" id="{501F9B39-31E6-BBF7-2EF1-73DE214B41AA}"/>
              </a:ext>
            </a:extLst>
          </p:cNvPr>
          <p:cNvPicPr>
            <a:picLocks noChangeAspect="1"/>
          </p:cNvPicPr>
          <p:nvPr/>
        </p:nvPicPr>
        <p:blipFill rotWithShape="1">
          <a:blip r:embed="rId2"/>
          <a:srcRect l="28773" r="15725" b="-3"/>
          <a:stretch/>
        </p:blipFill>
        <p:spPr>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3" name="Tampungan Konten 2">
            <a:extLst>
              <a:ext uri="{FF2B5EF4-FFF2-40B4-BE49-F238E27FC236}">
                <a16:creationId xmlns:a16="http://schemas.microsoft.com/office/drawing/2014/main" id="{A0F85071-92D9-4317-5F5C-12C15FC7EF10}"/>
              </a:ext>
            </a:extLst>
          </p:cNvPr>
          <p:cNvSpPr>
            <a:spLocks noGrp="1"/>
          </p:cNvSpPr>
          <p:nvPr>
            <p:ph idx="1"/>
          </p:nvPr>
        </p:nvSpPr>
        <p:spPr>
          <a:xfrm>
            <a:off x="5745083" y="2391995"/>
            <a:ext cx="5932810" cy="4037429"/>
          </a:xfrm>
        </p:spPr>
        <p:txBody>
          <a:bodyPr vert="horz" lIns="91440" tIns="45720" rIns="91440" bIns="45720" rtlCol="0" anchor="t">
            <a:normAutofit/>
          </a:bodyPr>
          <a:lstStyle/>
          <a:p>
            <a:pPr marL="342900" indent="-342900">
              <a:buFont typeface="Arial" panose="020B0504020202020204" pitchFamily="34" charset="0"/>
              <a:buChar char="•"/>
            </a:pPr>
            <a:r>
              <a:rPr lang="id-ID" err="1">
                <a:ea typeface="+mn-lt"/>
                <a:cs typeface="+mn-lt"/>
              </a:rPr>
              <a:t>Sparsity-aware</a:t>
            </a:r>
            <a:r>
              <a:rPr lang="id-ID">
                <a:ea typeface="+mn-lt"/>
                <a:cs typeface="+mn-lt"/>
              </a:rPr>
              <a:t> </a:t>
            </a:r>
            <a:r>
              <a:rPr lang="id-ID" err="1">
                <a:ea typeface="+mn-lt"/>
                <a:cs typeface="+mn-lt"/>
              </a:rPr>
              <a:t>split</a:t>
            </a:r>
            <a:r>
              <a:rPr lang="id-ID">
                <a:ea typeface="+mn-lt"/>
                <a:cs typeface="+mn-lt"/>
              </a:rPr>
              <a:t> </a:t>
            </a:r>
            <a:r>
              <a:rPr lang="id-ID" err="1">
                <a:ea typeface="+mn-lt"/>
                <a:cs typeface="+mn-lt"/>
              </a:rPr>
              <a:t>finding</a:t>
            </a:r>
            <a:r>
              <a:rPr lang="id-ID">
                <a:ea typeface="+mn-lt"/>
                <a:cs typeface="+mn-lt"/>
              </a:rPr>
              <a:t> merupakan algoritma yang digunakan dalam </a:t>
            </a:r>
            <a:r>
              <a:rPr lang="id-ID" err="1">
                <a:ea typeface="+mn-lt"/>
                <a:cs typeface="+mn-lt"/>
              </a:rPr>
              <a:t>XGBoost</a:t>
            </a:r>
            <a:r>
              <a:rPr lang="id-ID">
                <a:ea typeface="+mn-lt"/>
                <a:cs typeface="+mn-lt"/>
              </a:rPr>
              <a:t> untuk menangani data dengan </a:t>
            </a:r>
            <a:r>
              <a:rPr lang="id-ID" err="1">
                <a:ea typeface="+mn-lt"/>
                <a:cs typeface="+mn-lt"/>
              </a:rPr>
              <a:t>missing</a:t>
            </a:r>
            <a:r>
              <a:rPr lang="id-ID">
                <a:ea typeface="+mn-lt"/>
                <a:cs typeface="+mn-lt"/>
              </a:rPr>
              <a:t> </a:t>
            </a:r>
            <a:r>
              <a:rPr lang="id-ID" err="1">
                <a:ea typeface="+mn-lt"/>
                <a:cs typeface="+mn-lt"/>
              </a:rPr>
              <a:t>values</a:t>
            </a:r>
            <a:r>
              <a:rPr lang="id-ID">
                <a:ea typeface="+mn-lt"/>
                <a:cs typeface="+mn-lt"/>
              </a:rPr>
              <a:t> atau data yang mengandung banyak elemen bernilai nol baik pada data riil maupun data hasil olahan </a:t>
            </a:r>
            <a:r>
              <a:rPr lang="id-ID" err="1">
                <a:ea typeface="+mn-lt"/>
                <a:cs typeface="+mn-lt"/>
              </a:rPr>
              <a:t>one</a:t>
            </a:r>
            <a:r>
              <a:rPr lang="id-ID">
                <a:ea typeface="+mn-lt"/>
                <a:cs typeface="+mn-lt"/>
              </a:rPr>
              <a:t>-hot </a:t>
            </a:r>
            <a:r>
              <a:rPr lang="id-ID" err="1">
                <a:ea typeface="+mn-lt"/>
                <a:cs typeface="+mn-lt"/>
              </a:rPr>
              <a:t>encoder</a:t>
            </a:r>
            <a:r>
              <a:rPr lang="id-ID">
                <a:ea typeface="+mn-lt"/>
                <a:cs typeface="+mn-lt"/>
              </a:rPr>
              <a:t>.</a:t>
            </a:r>
          </a:p>
          <a:p>
            <a:pPr marL="342900" indent="-342900">
              <a:buFont typeface="Arial" panose="020B0504020202020204" pitchFamily="34" charset="0"/>
              <a:buChar char="•"/>
            </a:pPr>
            <a:r>
              <a:rPr lang="id-ID">
                <a:ea typeface="+mn-lt"/>
                <a:cs typeface="+mn-lt"/>
              </a:rPr>
              <a:t>model akan mengenali pola </a:t>
            </a:r>
            <a:r>
              <a:rPr lang="id-ID" err="1">
                <a:ea typeface="+mn-lt"/>
                <a:cs typeface="+mn-lt"/>
              </a:rPr>
              <a:t>sparsity</a:t>
            </a:r>
            <a:r>
              <a:rPr lang="id-ID">
                <a:ea typeface="+mn-lt"/>
                <a:cs typeface="+mn-lt"/>
              </a:rPr>
              <a:t> pada data dan membelahnya (</a:t>
            </a:r>
            <a:r>
              <a:rPr lang="id-ID" err="1">
                <a:ea typeface="+mn-lt"/>
                <a:cs typeface="+mn-lt"/>
              </a:rPr>
              <a:t>split</a:t>
            </a:r>
            <a:r>
              <a:rPr lang="id-ID">
                <a:ea typeface="+mn-lt"/>
                <a:cs typeface="+mn-lt"/>
              </a:rPr>
              <a:t>) berdasarkan arah tertentu ke cabang yang memaksimumkan gain sesuai pada </a:t>
            </a:r>
            <a:r>
              <a:rPr lang="id-ID" err="1">
                <a:ea typeface="+mn-lt"/>
                <a:cs typeface="+mn-lt"/>
              </a:rPr>
              <a:t>decision</a:t>
            </a:r>
            <a:r>
              <a:rPr lang="id-ID">
                <a:ea typeface="+mn-lt"/>
                <a:cs typeface="+mn-lt"/>
              </a:rPr>
              <a:t> </a:t>
            </a:r>
            <a:r>
              <a:rPr lang="id-ID" err="1">
                <a:ea typeface="+mn-lt"/>
                <a:cs typeface="+mn-lt"/>
              </a:rPr>
              <a:t>tree</a:t>
            </a:r>
            <a:r>
              <a:rPr lang="id-ID">
                <a:ea typeface="+mn-lt"/>
                <a:cs typeface="+mn-lt"/>
              </a:rPr>
              <a:t>. (Chen &amp; </a:t>
            </a:r>
            <a:r>
              <a:rPr lang="id-ID" err="1">
                <a:ea typeface="+mn-lt"/>
                <a:cs typeface="+mn-lt"/>
              </a:rPr>
              <a:t>Guastrin</a:t>
            </a:r>
            <a:r>
              <a:rPr lang="id-ID">
                <a:ea typeface="+mn-lt"/>
                <a:cs typeface="+mn-lt"/>
              </a:rPr>
              <a:t>, 2016)</a:t>
            </a:r>
          </a:p>
        </p:txBody>
      </p:sp>
    </p:spTree>
    <p:extLst>
      <p:ext uri="{BB962C8B-B14F-4D97-AF65-F5344CB8AC3E}">
        <p14:creationId xmlns:p14="http://schemas.microsoft.com/office/powerpoint/2010/main" val="2795338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Judul 1">
            <a:extLst>
              <a:ext uri="{FF2B5EF4-FFF2-40B4-BE49-F238E27FC236}">
                <a16:creationId xmlns:a16="http://schemas.microsoft.com/office/drawing/2014/main" id="{4DA21D7F-0B0D-6098-ADEE-21CFE49E27A9}"/>
              </a:ext>
            </a:extLst>
          </p:cNvPr>
          <p:cNvSpPr>
            <a:spLocks noGrp="1"/>
          </p:cNvSpPr>
          <p:nvPr>
            <p:ph type="title"/>
          </p:nvPr>
        </p:nvSpPr>
        <p:spPr>
          <a:xfrm>
            <a:off x="6297494" y="351499"/>
            <a:ext cx="5369169" cy="1303310"/>
          </a:xfrm>
        </p:spPr>
        <p:txBody>
          <a:bodyPr>
            <a:normAutofit fontScale="90000"/>
          </a:bodyPr>
          <a:lstStyle/>
          <a:p>
            <a:r>
              <a:rPr lang="id-ID">
                <a:ea typeface="+mj-lt"/>
                <a:cs typeface="+mj-lt"/>
              </a:rPr>
              <a:t>Penanganan </a:t>
            </a:r>
            <a:r>
              <a:rPr lang="id-ID" err="1">
                <a:ea typeface="+mj-lt"/>
                <a:cs typeface="+mj-lt"/>
              </a:rPr>
              <a:t>Overfitting</a:t>
            </a:r>
            <a:endParaRPr lang="id-ID" err="1"/>
          </a:p>
        </p:txBody>
      </p:sp>
      <p:pic>
        <p:nvPicPr>
          <p:cNvPr id="5" name="Picture 4" descr="Skrip komputer di layar">
            <a:extLst>
              <a:ext uri="{FF2B5EF4-FFF2-40B4-BE49-F238E27FC236}">
                <a16:creationId xmlns:a16="http://schemas.microsoft.com/office/drawing/2014/main" id="{5C4C2B67-DCCF-CDB5-1EF1-5127E8B3D63E}"/>
              </a:ext>
            </a:extLst>
          </p:cNvPr>
          <p:cNvPicPr>
            <a:picLocks noChangeAspect="1"/>
          </p:cNvPicPr>
          <p:nvPr/>
        </p:nvPicPr>
        <p:blipFill rotWithShape="1">
          <a:blip r:embed="rId2"/>
          <a:srcRect l="3191" r="40171" b="-3"/>
          <a:stretch/>
        </p:blipFill>
        <p:spPr>
          <a:xfrm>
            <a:off x="-52346" y="10"/>
            <a:ext cx="5827552" cy="6857990"/>
          </a:xfrm>
          <a:custGeom>
            <a:avLst/>
            <a:gdLst/>
            <a:ahLst/>
            <a:cxnLst/>
            <a:rect l="l" t="t" r="r" b="b"/>
            <a:pathLst>
              <a:path w="5827552" h="6858000">
                <a:moveTo>
                  <a:pt x="5436113" y="4232571"/>
                </a:moveTo>
                <a:cubicBezTo>
                  <a:pt x="5625722" y="4232571"/>
                  <a:pt x="5779430" y="4386279"/>
                  <a:pt x="5779430" y="4575888"/>
                </a:cubicBezTo>
                <a:cubicBezTo>
                  <a:pt x="5779430" y="4765497"/>
                  <a:pt x="5625722" y="4919205"/>
                  <a:pt x="5436113" y="4919205"/>
                </a:cubicBezTo>
                <a:cubicBezTo>
                  <a:pt x="5246504" y="4919205"/>
                  <a:pt x="5092796" y="4765497"/>
                  <a:pt x="5092796" y="4575888"/>
                </a:cubicBezTo>
                <a:cubicBezTo>
                  <a:pt x="5092796" y="4386279"/>
                  <a:pt x="5246504" y="4232571"/>
                  <a:pt x="5436113" y="4232571"/>
                </a:cubicBezTo>
                <a:close/>
                <a:moveTo>
                  <a:pt x="5580185" y="1806694"/>
                </a:moveTo>
                <a:cubicBezTo>
                  <a:pt x="5699726" y="1806694"/>
                  <a:pt x="5799461" y="1891487"/>
                  <a:pt x="5822527" y="2004209"/>
                </a:cubicBezTo>
                <a:lnTo>
                  <a:pt x="5827552" y="2054052"/>
                </a:lnTo>
                <a:lnTo>
                  <a:pt x="5827552" y="2054073"/>
                </a:lnTo>
                <a:lnTo>
                  <a:pt x="5822527" y="2103916"/>
                </a:lnTo>
                <a:cubicBezTo>
                  <a:pt x="5799461" y="2216637"/>
                  <a:pt x="5699726" y="2301430"/>
                  <a:pt x="5580185" y="2301430"/>
                </a:cubicBezTo>
                <a:cubicBezTo>
                  <a:pt x="5443567" y="2301430"/>
                  <a:pt x="5332817" y="2190680"/>
                  <a:pt x="5332817" y="2054062"/>
                </a:cubicBezTo>
                <a:cubicBezTo>
                  <a:pt x="5332817" y="1917444"/>
                  <a:pt x="5443567" y="1806694"/>
                  <a:pt x="5580185" y="1806694"/>
                </a:cubicBezTo>
                <a:close/>
                <a:moveTo>
                  <a:pt x="5580184" y="1294715"/>
                </a:moveTo>
                <a:cubicBezTo>
                  <a:pt x="5659753" y="1294715"/>
                  <a:pt x="5724256" y="1359218"/>
                  <a:pt x="5724256" y="1438787"/>
                </a:cubicBezTo>
                <a:cubicBezTo>
                  <a:pt x="5724256" y="1518356"/>
                  <a:pt x="5659753" y="1582859"/>
                  <a:pt x="5580184" y="1582859"/>
                </a:cubicBezTo>
                <a:cubicBezTo>
                  <a:pt x="5500615" y="1582859"/>
                  <a:pt x="5436112" y="1518356"/>
                  <a:pt x="5436112" y="1438787"/>
                </a:cubicBezTo>
                <a:cubicBezTo>
                  <a:pt x="5436112" y="1359218"/>
                  <a:pt x="5500615" y="1294715"/>
                  <a:pt x="5580184" y="1294715"/>
                </a:cubicBezTo>
                <a:close/>
                <a:moveTo>
                  <a:pt x="0" y="0"/>
                </a:moveTo>
                <a:lnTo>
                  <a:pt x="5346882" y="0"/>
                </a:lnTo>
                <a:lnTo>
                  <a:pt x="5396357" y="64140"/>
                </a:lnTo>
                <a:cubicBezTo>
                  <a:pt x="5509528" y="228632"/>
                  <a:pt x="5577723" y="424885"/>
                  <a:pt x="5582550" y="646882"/>
                </a:cubicBezTo>
                <a:cubicBezTo>
                  <a:pt x="5608062" y="1102027"/>
                  <a:pt x="5203194" y="1301070"/>
                  <a:pt x="5151872" y="1809180"/>
                </a:cubicBezTo>
                <a:cubicBezTo>
                  <a:pt x="5104686" y="2276432"/>
                  <a:pt x="5496947" y="2514465"/>
                  <a:pt x="5323965" y="3464278"/>
                </a:cubicBezTo>
                <a:cubicBezTo>
                  <a:pt x="5211960" y="4079388"/>
                  <a:pt x="4297510" y="4259025"/>
                  <a:pt x="5513003" y="5720066"/>
                </a:cubicBezTo>
                <a:cubicBezTo>
                  <a:pt x="5768583" y="6027176"/>
                  <a:pt x="5791560" y="6490332"/>
                  <a:pt x="5601722" y="6841105"/>
                </a:cubicBezTo>
                <a:lnTo>
                  <a:pt x="5590822" y="6858000"/>
                </a:lnTo>
                <a:lnTo>
                  <a:pt x="1735" y="6858000"/>
                </a:lnTo>
                <a:lnTo>
                  <a:pt x="0" y="6858000"/>
                </a:lnTo>
                <a:lnTo>
                  <a:pt x="0" y="6849812"/>
                </a:lnTo>
                <a:lnTo>
                  <a:pt x="0" y="6483067"/>
                </a:lnTo>
                <a:lnTo>
                  <a:pt x="0" y="1250146"/>
                </a:lnTo>
                <a:close/>
              </a:path>
            </a:pathLst>
          </a:custGeom>
        </p:spPr>
      </p:pic>
      <p:sp>
        <p:nvSpPr>
          <p:cNvPr id="3" name="Tampungan Konten 2">
            <a:extLst>
              <a:ext uri="{FF2B5EF4-FFF2-40B4-BE49-F238E27FC236}">
                <a16:creationId xmlns:a16="http://schemas.microsoft.com/office/drawing/2014/main" id="{79171DE3-EAB9-14EA-69E1-B9F4C93C11BE}"/>
              </a:ext>
            </a:extLst>
          </p:cNvPr>
          <p:cNvSpPr>
            <a:spLocks noGrp="1"/>
          </p:cNvSpPr>
          <p:nvPr>
            <p:ph idx="1"/>
          </p:nvPr>
        </p:nvSpPr>
        <p:spPr>
          <a:xfrm>
            <a:off x="6298092" y="1860033"/>
            <a:ext cx="5355276" cy="4813805"/>
          </a:xfrm>
        </p:spPr>
        <p:txBody>
          <a:bodyPr vert="horz" lIns="91440" tIns="45720" rIns="91440" bIns="45720" rtlCol="0" anchor="t">
            <a:noAutofit/>
          </a:bodyPr>
          <a:lstStyle/>
          <a:p>
            <a:pPr marL="342900" indent="-342900">
              <a:buFont typeface="Arial" panose="020B0504020202020204" pitchFamily="34" charset="0"/>
              <a:buChar char="•"/>
            </a:pPr>
            <a:r>
              <a:rPr lang="id-ID" sz="1200" err="1">
                <a:ea typeface="+mn-lt"/>
                <a:cs typeface="+mn-lt"/>
              </a:rPr>
              <a:t>Overfitting</a:t>
            </a:r>
            <a:r>
              <a:rPr lang="id-ID" sz="1200">
                <a:ea typeface="+mn-lt"/>
                <a:cs typeface="+mn-lt"/>
              </a:rPr>
              <a:t> adalah kondisi di mana model </a:t>
            </a:r>
            <a:r>
              <a:rPr lang="id-ID" sz="1200" err="1">
                <a:ea typeface="+mn-lt"/>
                <a:cs typeface="+mn-lt"/>
              </a:rPr>
              <a:t>machine</a:t>
            </a:r>
            <a:r>
              <a:rPr lang="id-ID" sz="1200">
                <a:ea typeface="+mn-lt"/>
                <a:cs typeface="+mn-lt"/>
              </a:rPr>
              <a:t> </a:t>
            </a:r>
            <a:r>
              <a:rPr lang="id-ID" sz="1200" err="1">
                <a:ea typeface="+mn-lt"/>
                <a:cs typeface="+mn-lt"/>
              </a:rPr>
              <a:t>learning</a:t>
            </a:r>
            <a:r>
              <a:rPr lang="id-ID" sz="1200">
                <a:ea typeface="+mn-lt"/>
                <a:cs typeface="+mn-lt"/>
              </a:rPr>
              <a:t> tidak sekadar menangkap tren saja, tetapi juga setiap detail dan </a:t>
            </a:r>
            <a:r>
              <a:rPr lang="id-ID" sz="1200" err="1">
                <a:ea typeface="+mn-lt"/>
                <a:cs typeface="+mn-lt"/>
              </a:rPr>
              <a:t>noise</a:t>
            </a:r>
            <a:r>
              <a:rPr lang="id-ID" sz="1200">
                <a:ea typeface="+mn-lt"/>
                <a:cs typeface="+mn-lt"/>
              </a:rPr>
              <a:t> dari data </a:t>
            </a:r>
            <a:r>
              <a:rPr lang="id-ID" sz="1200" err="1">
                <a:ea typeface="+mn-lt"/>
                <a:cs typeface="+mn-lt"/>
              </a:rPr>
              <a:t>training</a:t>
            </a:r>
            <a:r>
              <a:rPr lang="id-ID" sz="1200">
                <a:ea typeface="+mn-lt"/>
                <a:cs typeface="+mn-lt"/>
              </a:rPr>
              <a:t>. Akibatnya, performa model pada data </a:t>
            </a:r>
            <a:r>
              <a:rPr lang="id-ID" sz="1200" err="1">
                <a:ea typeface="+mn-lt"/>
                <a:cs typeface="+mn-lt"/>
              </a:rPr>
              <a:t>training</a:t>
            </a:r>
            <a:r>
              <a:rPr lang="id-ID" sz="1200">
                <a:ea typeface="+mn-lt"/>
                <a:cs typeface="+mn-lt"/>
              </a:rPr>
              <a:t> akan sangat tinggi, tetapi tidak dengan data lain di luar data </a:t>
            </a:r>
            <a:r>
              <a:rPr lang="id-ID" sz="1200" err="1">
                <a:ea typeface="+mn-lt"/>
                <a:cs typeface="+mn-lt"/>
              </a:rPr>
              <a:t>training</a:t>
            </a:r>
            <a:r>
              <a:rPr lang="id-ID" sz="1200">
                <a:ea typeface="+mn-lt"/>
                <a:cs typeface="+mn-lt"/>
              </a:rPr>
              <a:t>. (</a:t>
            </a:r>
            <a:r>
              <a:rPr lang="id-ID" sz="1200" err="1">
                <a:ea typeface="+mn-lt"/>
                <a:cs typeface="+mn-lt"/>
              </a:rPr>
              <a:t>Ying</a:t>
            </a:r>
            <a:r>
              <a:rPr lang="id-ID" sz="1200">
                <a:ea typeface="+mn-lt"/>
                <a:cs typeface="+mn-lt"/>
              </a:rPr>
              <a:t>, 2019)</a:t>
            </a:r>
          </a:p>
          <a:p>
            <a:pPr marL="342900" indent="-342900">
              <a:buFont typeface="Arial" panose="020B0504020202020204" pitchFamily="34" charset="0"/>
              <a:buChar char="•"/>
            </a:pPr>
            <a:r>
              <a:rPr lang="id-ID" sz="1200">
                <a:ea typeface="+mn-lt"/>
                <a:cs typeface="+mn-lt"/>
              </a:rPr>
              <a:t>Pada model </a:t>
            </a:r>
            <a:r>
              <a:rPr lang="id-ID" sz="1200" err="1">
                <a:ea typeface="+mn-lt"/>
                <a:cs typeface="+mn-lt"/>
              </a:rPr>
              <a:t>XGBoost</a:t>
            </a:r>
            <a:r>
              <a:rPr lang="id-ID" sz="1200">
                <a:ea typeface="+mn-lt"/>
                <a:cs typeface="+mn-lt"/>
              </a:rPr>
              <a:t>, dua cara berikut ini digunakan untuk mengatasi </a:t>
            </a:r>
            <a:r>
              <a:rPr lang="id-ID" sz="1200" err="1">
                <a:ea typeface="+mn-lt"/>
                <a:cs typeface="+mn-lt"/>
              </a:rPr>
              <a:t>overfitting</a:t>
            </a:r>
            <a:r>
              <a:rPr lang="id-ID" sz="1200">
                <a:ea typeface="+mn-lt"/>
                <a:cs typeface="+mn-lt"/>
              </a:rPr>
              <a:t> yaitu </a:t>
            </a:r>
            <a:r>
              <a:rPr lang="id-ID" sz="1200" err="1">
                <a:ea typeface="+mn-lt"/>
                <a:cs typeface="+mn-lt"/>
              </a:rPr>
              <a:t>Regularized</a:t>
            </a:r>
            <a:r>
              <a:rPr lang="id-ID" sz="1200">
                <a:ea typeface="+mn-lt"/>
                <a:cs typeface="+mn-lt"/>
              </a:rPr>
              <a:t> </a:t>
            </a:r>
            <a:r>
              <a:rPr lang="id-ID" sz="1200" err="1">
                <a:ea typeface="+mn-lt"/>
                <a:cs typeface="+mn-lt"/>
              </a:rPr>
              <a:t>Learning</a:t>
            </a:r>
            <a:r>
              <a:rPr lang="id-ID" sz="1200">
                <a:ea typeface="+mn-lt"/>
                <a:cs typeface="+mn-lt"/>
              </a:rPr>
              <a:t> </a:t>
            </a:r>
            <a:r>
              <a:rPr lang="id-ID" sz="1200" err="1">
                <a:ea typeface="+mn-lt"/>
                <a:cs typeface="+mn-lt"/>
              </a:rPr>
              <a:t>Objective</a:t>
            </a:r>
            <a:r>
              <a:rPr lang="id-ID" sz="1200">
                <a:ea typeface="+mn-lt"/>
                <a:cs typeface="+mn-lt"/>
              </a:rPr>
              <a:t> dan </a:t>
            </a:r>
            <a:r>
              <a:rPr lang="id-ID" sz="1200" err="1">
                <a:ea typeface="+mn-lt"/>
                <a:cs typeface="+mn-lt"/>
              </a:rPr>
              <a:t>Shrinkage</a:t>
            </a:r>
            <a:r>
              <a:rPr lang="id-ID" sz="1200">
                <a:ea typeface="+mn-lt"/>
                <a:cs typeface="+mn-lt"/>
              </a:rPr>
              <a:t> </a:t>
            </a:r>
            <a:r>
              <a:rPr lang="id-ID" sz="1200" err="1">
                <a:ea typeface="+mn-lt"/>
                <a:cs typeface="+mn-lt"/>
              </a:rPr>
              <a:t>and</a:t>
            </a:r>
            <a:r>
              <a:rPr lang="id-ID" sz="1200">
                <a:ea typeface="+mn-lt"/>
                <a:cs typeface="+mn-lt"/>
              </a:rPr>
              <a:t> </a:t>
            </a:r>
            <a:r>
              <a:rPr lang="id-ID" sz="1200" err="1">
                <a:ea typeface="+mn-lt"/>
                <a:cs typeface="+mn-lt"/>
              </a:rPr>
              <a:t>Column</a:t>
            </a:r>
            <a:r>
              <a:rPr lang="id-ID" sz="1200">
                <a:ea typeface="+mn-lt"/>
                <a:cs typeface="+mn-lt"/>
              </a:rPr>
              <a:t> Sampling.</a:t>
            </a:r>
          </a:p>
          <a:p>
            <a:pPr marL="342900" indent="-342900">
              <a:buFont typeface="Arial" panose="020B0504020202020204" pitchFamily="34" charset="0"/>
              <a:buChar char="•"/>
            </a:pPr>
            <a:r>
              <a:rPr lang="id-ID" sz="1200">
                <a:ea typeface="+mn-lt"/>
                <a:cs typeface="+mn-lt"/>
              </a:rPr>
              <a:t>Konsep dasar dari regularisasi adalah penambahan bobot atau penalti untuk mencegah model mempelajari data </a:t>
            </a:r>
            <a:r>
              <a:rPr lang="id-ID" sz="1200" err="1">
                <a:ea typeface="+mn-lt"/>
                <a:cs typeface="+mn-lt"/>
              </a:rPr>
              <a:t>training</a:t>
            </a:r>
            <a:r>
              <a:rPr lang="id-ID" sz="1200">
                <a:ea typeface="+mn-lt"/>
                <a:cs typeface="+mn-lt"/>
              </a:rPr>
              <a:t> terlalu berlebihan.</a:t>
            </a:r>
          </a:p>
          <a:p>
            <a:pPr marL="342900" indent="-342900">
              <a:buFont typeface="Arial" panose="020B0504020202020204" pitchFamily="34" charset="0"/>
              <a:buChar char="•"/>
            </a:pPr>
            <a:r>
              <a:rPr lang="id-ID" sz="1200" err="1">
                <a:ea typeface="+mn-lt"/>
                <a:cs typeface="+mn-lt"/>
              </a:rPr>
              <a:t>Shrinkage</a:t>
            </a:r>
            <a:r>
              <a:rPr lang="id-ID" sz="1200">
                <a:ea typeface="+mn-lt"/>
                <a:cs typeface="+mn-lt"/>
              </a:rPr>
              <a:t> adalah teknik mengalikan setiap bobot yang baru ditambahkan dengan suatu nilai 𝜂𝜂 pada setiap iterasi di </a:t>
            </a:r>
            <a:r>
              <a:rPr lang="id-ID" sz="1200" err="1">
                <a:ea typeface="+mn-lt"/>
                <a:cs typeface="+mn-lt"/>
              </a:rPr>
              <a:t>tree</a:t>
            </a:r>
            <a:r>
              <a:rPr lang="id-ID" sz="1200">
                <a:ea typeface="+mn-lt"/>
                <a:cs typeface="+mn-lt"/>
              </a:rPr>
              <a:t> </a:t>
            </a:r>
            <a:r>
              <a:rPr lang="id-ID" sz="1200" err="1">
                <a:ea typeface="+mn-lt"/>
                <a:cs typeface="+mn-lt"/>
              </a:rPr>
              <a:t>boosting</a:t>
            </a:r>
            <a:r>
              <a:rPr lang="id-ID" sz="1200">
                <a:ea typeface="+mn-lt"/>
                <a:cs typeface="+mn-lt"/>
              </a:rPr>
              <a:t>. </a:t>
            </a:r>
            <a:r>
              <a:rPr lang="id-ID" sz="1200" err="1">
                <a:ea typeface="+mn-lt"/>
                <a:cs typeface="+mn-lt"/>
              </a:rPr>
              <a:t>Shrinkage</a:t>
            </a:r>
            <a:r>
              <a:rPr lang="id-ID" sz="1200">
                <a:ea typeface="+mn-lt"/>
                <a:cs typeface="+mn-lt"/>
              </a:rPr>
              <a:t> bertujuan untuk mengurangi pengaruh setiap </a:t>
            </a:r>
            <a:r>
              <a:rPr lang="id-ID" sz="1200" err="1">
                <a:ea typeface="+mn-lt"/>
                <a:cs typeface="+mn-lt"/>
              </a:rPr>
              <a:t>tree</a:t>
            </a:r>
            <a:r>
              <a:rPr lang="id-ID" sz="1200">
                <a:ea typeface="+mn-lt"/>
                <a:cs typeface="+mn-lt"/>
              </a:rPr>
              <a:t> yang telah dibangun agar </a:t>
            </a:r>
            <a:r>
              <a:rPr lang="id-ID" sz="1200" err="1">
                <a:ea typeface="+mn-lt"/>
                <a:cs typeface="+mn-lt"/>
              </a:rPr>
              <a:t>tree</a:t>
            </a:r>
            <a:r>
              <a:rPr lang="id-ID" sz="1200">
                <a:ea typeface="+mn-lt"/>
                <a:cs typeface="+mn-lt"/>
              </a:rPr>
              <a:t> yang diperoleh pada iterasi berikutnya dapat meningkatkan performa model.</a:t>
            </a:r>
          </a:p>
          <a:p>
            <a:pPr marL="342900" indent="-342900">
              <a:buFont typeface="Arial" panose="020B0504020202020204" pitchFamily="34" charset="0"/>
              <a:buChar char="•"/>
            </a:pPr>
            <a:r>
              <a:rPr lang="id-ID" sz="1200" err="1">
                <a:ea typeface="+mn-lt"/>
                <a:cs typeface="+mn-lt"/>
              </a:rPr>
              <a:t>Column</a:t>
            </a:r>
            <a:r>
              <a:rPr lang="id-ID" sz="1200">
                <a:ea typeface="+mn-lt"/>
                <a:cs typeface="+mn-lt"/>
              </a:rPr>
              <a:t> </a:t>
            </a:r>
            <a:r>
              <a:rPr lang="id-ID" sz="1200" err="1">
                <a:ea typeface="+mn-lt"/>
                <a:cs typeface="+mn-lt"/>
              </a:rPr>
              <a:t>subsampling</a:t>
            </a:r>
            <a:r>
              <a:rPr lang="id-ID" sz="1200">
                <a:ea typeface="+mn-lt"/>
                <a:cs typeface="+mn-lt"/>
              </a:rPr>
              <a:t> adalah teknik yang juga digunakan pada metode </a:t>
            </a:r>
            <a:r>
              <a:rPr lang="id-ID" sz="1200" err="1">
                <a:ea typeface="+mn-lt"/>
                <a:cs typeface="+mn-lt"/>
              </a:rPr>
              <a:t>RandomForest</a:t>
            </a:r>
            <a:r>
              <a:rPr lang="id-ID" sz="1200">
                <a:ea typeface="+mn-lt"/>
                <a:cs typeface="+mn-lt"/>
              </a:rPr>
              <a:t> yang dapat mencegah </a:t>
            </a:r>
            <a:r>
              <a:rPr lang="id-ID" sz="1200" err="1">
                <a:ea typeface="+mn-lt"/>
                <a:cs typeface="+mn-lt"/>
              </a:rPr>
              <a:t>overfitting</a:t>
            </a:r>
            <a:r>
              <a:rPr lang="id-ID" sz="1200">
                <a:ea typeface="+mn-lt"/>
                <a:cs typeface="+mn-lt"/>
              </a:rPr>
              <a:t> lebih baik dibandingkan teknik </a:t>
            </a:r>
            <a:r>
              <a:rPr lang="id-ID" sz="1200" err="1">
                <a:ea typeface="+mn-lt"/>
                <a:cs typeface="+mn-lt"/>
              </a:rPr>
              <a:t>traditional</a:t>
            </a:r>
            <a:r>
              <a:rPr lang="id-ID" sz="1200">
                <a:ea typeface="+mn-lt"/>
                <a:cs typeface="+mn-lt"/>
              </a:rPr>
              <a:t> </a:t>
            </a:r>
            <a:r>
              <a:rPr lang="id-ID" sz="1200" err="1">
                <a:ea typeface="+mn-lt"/>
                <a:cs typeface="+mn-lt"/>
              </a:rPr>
              <a:t>row</a:t>
            </a:r>
            <a:r>
              <a:rPr lang="id-ID" sz="1200">
                <a:ea typeface="+mn-lt"/>
                <a:cs typeface="+mn-lt"/>
              </a:rPr>
              <a:t> sub-sampling dan mampu mempercepat proses komputasi dalam membangun model.</a:t>
            </a:r>
            <a:endParaRPr lang="id-ID" sz="1200"/>
          </a:p>
        </p:txBody>
      </p:sp>
    </p:spTree>
    <p:extLst>
      <p:ext uri="{BB962C8B-B14F-4D97-AF65-F5344CB8AC3E}">
        <p14:creationId xmlns:p14="http://schemas.microsoft.com/office/powerpoint/2010/main" val="2248311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9">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4"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3">
            <a:extLst>
              <a:ext uri="{FF2B5EF4-FFF2-40B4-BE49-F238E27FC236}">
                <a16:creationId xmlns:a16="http://schemas.microsoft.com/office/drawing/2014/main" id="{8E725054-ACA2-A171-8D0E-CE29F8378751}"/>
              </a:ext>
            </a:extLst>
          </p:cNvPr>
          <p:cNvPicPr>
            <a:picLocks noChangeAspect="1"/>
          </p:cNvPicPr>
          <p:nvPr/>
        </p:nvPicPr>
        <p:blipFill rotWithShape="1">
          <a:blip r:embed="rId2">
            <a:alphaModFix/>
          </a:blip>
          <a:srcRect r="-7" b="15972"/>
          <a:stretch/>
        </p:blipFill>
        <p:spPr>
          <a:xfrm>
            <a:off x="-601" y="10"/>
            <a:ext cx="12192601" cy="6857990"/>
          </a:xfrm>
          <a:prstGeom prst="rect">
            <a:avLst/>
          </a:prstGeom>
        </p:spPr>
      </p:pic>
      <p:sp>
        <p:nvSpPr>
          <p:cNvPr id="26" name="Rectangle 13">
            <a:extLst>
              <a:ext uri="{FF2B5EF4-FFF2-40B4-BE49-F238E27FC236}">
                <a16:creationId xmlns:a16="http://schemas.microsoft.com/office/drawing/2014/main" id="{D78129BC-0C51-4867-94F7-5D578EEE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1898469"/>
          </a:xfrm>
          <a:prstGeom prst="rect">
            <a:avLst/>
          </a:prstGeom>
          <a:gradFill>
            <a:gsLst>
              <a:gs pos="100000">
                <a:srgbClr val="000000">
                  <a:alpha val="0"/>
                </a:srgbClr>
              </a:gs>
              <a:gs pos="0">
                <a:schemeClr val="tx1"/>
              </a:gs>
              <a:gs pos="36200">
                <a:srgbClr val="000000">
                  <a:alpha val="33000"/>
                </a:srgbClr>
              </a:gs>
              <a:gs pos="0">
                <a:srgbClr val="000000">
                  <a:alpha val="5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5">
            <a:extLst>
              <a:ext uri="{FF2B5EF4-FFF2-40B4-BE49-F238E27FC236}">
                <a16:creationId xmlns:a16="http://schemas.microsoft.com/office/drawing/2014/main" id="{5B4B96DB-3DBE-4D91-9C01-32C3771F82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1" y="3191435"/>
            <a:ext cx="12191999" cy="3666563"/>
          </a:xfrm>
          <a:prstGeom prst="rect">
            <a:avLst/>
          </a:prstGeom>
          <a:gradFill>
            <a:gsLst>
              <a:gs pos="100000">
                <a:srgbClr val="000000">
                  <a:alpha val="0"/>
                </a:srgbClr>
              </a:gs>
              <a:gs pos="0">
                <a:schemeClr val="tx1"/>
              </a:gs>
              <a:gs pos="55000">
                <a:srgbClr val="000000">
                  <a:alpha val="37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84FAF3B6-6C3E-A14E-573D-15C815B9EA63}"/>
              </a:ext>
            </a:extLst>
          </p:cNvPr>
          <p:cNvSpPr>
            <a:spLocks noGrp="1"/>
          </p:cNvSpPr>
          <p:nvPr>
            <p:ph type="title"/>
          </p:nvPr>
        </p:nvSpPr>
        <p:spPr>
          <a:xfrm>
            <a:off x="609600" y="3681048"/>
            <a:ext cx="9687697" cy="2086714"/>
          </a:xfrm>
        </p:spPr>
        <p:txBody>
          <a:bodyPr vert="horz" lIns="91440" tIns="45720" rIns="91440" bIns="45720" rtlCol="0" anchor="b">
            <a:normAutofit/>
          </a:bodyPr>
          <a:lstStyle/>
          <a:p>
            <a:r>
              <a:rPr lang="en-US" sz="5400">
                <a:solidFill>
                  <a:srgbClr val="FFFFFF"/>
                </a:solidFill>
              </a:rPr>
              <a:t>PENDAHULUAN</a:t>
            </a:r>
          </a:p>
        </p:txBody>
      </p:sp>
    </p:spTree>
    <p:extLst>
      <p:ext uri="{BB962C8B-B14F-4D97-AF65-F5344CB8AC3E}">
        <p14:creationId xmlns:p14="http://schemas.microsoft.com/office/powerpoint/2010/main" val="298807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Judul 1">
            <a:extLst>
              <a:ext uri="{FF2B5EF4-FFF2-40B4-BE49-F238E27FC236}">
                <a16:creationId xmlns:a16="http://schemas.microsoft.com/office/drawing/2014/main" id="{63017498-28CE-7B22-88D2-DA973842D2D6}"/>
              </a:ext>
            </a:extLst>
          </p:cNvPr>
          <p:cNvSpPr>
            <a:spLocks noGrp="1"/>
          </p:cNvSpPr>
          <p:nvPr>
            <p:ph type="title"/>
          </p:nvPr>
        </p:nvSpPr>
        <p:spPr>
          <a:xfrm>
            <a:off x="5719998" y="552782"/>
            <a:ext cx="5948127" cy="835543"/>
          </a:xfrm>
        </p:spPr>
        <p:txBody>
          <a:bodyPr>
            <a:normAutofit/>
          </a:bodyPr>
          <a:lstStyle/>
          <a:p>
            <a:r>
              <a:rPr lang="id-ID">
                <a:ea typeface="+mj-lt"/>
                <a:cs typeface="+mj-lt"/>
              </a:rPr>
              <a:t>Algoritma </a:t>
            </a:r>
            <a:r>
              <a:rPr lang="id-ID" err="1">
                <a:ea typeface="+mj-lt"/>
                <a:cs typeface="+mj-lt"/>
              </a:rPr>
              <a:t>Splitting</a:t>
            </a:r>
            <a:endParaRPr lang="id-ID" err="1"/>
          </a:p>
        </p:txBody>
      </p:sp>
      <p:pic>
        <p:nvPicPr>
          <p:cNvPr id="5" name="Picture 4" descr="Struktur molekul dan tabel periodik di atas meja">
            <a:extLst>
              <a:ext uri="{FF2B5EF4-FFF2-40B4-BE49-F238E27FC236}">
                <a16:creationId xmlns:a16="http://schemas.microsoft.com/office/drawing/2014/main" id="{2AAA4394-CB2D-5033-58F3-1D87063E84B2}"/>
              </a:ext>
            </a:extLst>
          </p:cNvPr>
          <p:cNvPicPr>
            <a:picLocks noChangeAspect="1"/>
          </p:cNvPicPr>
          <p:nvPr/>
        </p:nvPicPr>
        <p:blipFill rotWithShape="1">
          <a:blip r:embed="rId2"/>
          <a:srcRect l="5022" r="39477" b="-3"/>
          <a:stretch/>
        </p:blipFill>
        <p:spPr>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3" name="Tampungan Konten 2">
            <a:extLst>
              <a:ext uri="{FF2B5EF4-FFF2-40B4-BE49-F238E27FC236}">
                <a16:creationId xmlns:a16="http://schemas.microsoft.com/office/drawing/2014/main" id="{8EA0DC89-B81D-E3EE-3A9C-8C7050772443}"/>
              </a:ext>
            </a:extLst>
          </p:cNvPr>
          <p:cNvSpPr>
            <a:spLocks noGrp="1"/>
          </p:cNvSpPr>
          <p:nvPr>
            <p:ph idx="1"/>
          </p:nvPr>
        </p:nvSpPr>
        <p:spPr>
          <a:xfrm>
            <a:off x="5543800" y="1457467"/>
            <a:ext cx="6134093" cy="5058221"/>
          </a:xfrm>
        </p:spPr>
        <p:txBody>
          <a:bodyPr vert="horz" lIns="91440" tIns="45720" rIns="91440" bIns="45720" rtlCol="0" anchor="t">
            <a:normAutofit fontScale="70000" lnSpcReduction="20000"/>
          </a:bodyPr>
          <a:lstStyle/>
          <a:p>
            <a:pPr marL="342900" indent="-342900">
              <a:buFont typeface="Arial" panose="020B0504020202020204" pitchFamily="34" charset="0"/>
              <a:buChar char="•"/>
            </a:pPr>
            <a:r>
              <a:rPr lang="id-ID">
                <a:ea typeface="+mn-lt"/>
                <a:cs typeface="+mn-lt"/>
              </a:rPr>
              <a:t>Permasalahan utama dalam membangun model </a:t>
            </a:r>
            <a:r>
              <a:rPr lang="id-ID" err="1">
                <a:ea typeface="+mn-lt"/>
                <a:cs typeface="+mn-lt"/>
              </a:rPr>
              <a:t>tree</a:t>
            </a:r>
            <a:r>
              <a:rPr lang="id-ID">
                <a:ea typeface="+mn-lt"/>
                <a:cs typeface="+mn-lt"/>
              </a:rPr>
              <a:t> adalah bagaimana membagi data ke dalam setiap cabang dengan sebaik mungkin (</a:t>
            </a:r>
            <a:r>
              <a:rPr lang="id-ID" err="1">
                <a:ea typeface="+mn-lt"/>
                <a:cs typeface="+mn-lt"/>
              </a:rPr>
              <a:t>best</a:t>
            </a:r>
            <a:r>
              <a:rPr lang="id-ID">
                <a:ea typeface="+mn-lt"/>
                <a:cs typeface="+mn-lt"/>
              </a:rPr>
              <a:t> </a:t>
            </a:r>
            <a:r>
              <a:rPr lang="id-ID" err="1">
                <a:ea typeface="+mn-lt"/>
                <a:cs typeface="+mn-lt"/>
              </a:rPr>
              <a:t>split</a:t>
            </a:r>
            <a:r>
              <a:rPr lang="id-ID">
                <a:ea typeface="+mn-lt"/>
                <a:cs typeface="+mn-lt"/>
              </a:rPr>
              <a:t>).</a:t>
            </a:r>
          </a:p>
          <a:p>
            <a:pPr marL="342900" indent="-342900">
              <a:buFont typeface="Arial" panose="020B0504020202020204" pitchFamily="34" charset="0"/>
              <a:buChar char="•"/>
            </a:pPr>
            <a:r>
              <a:rPr lang="id-ID">
                <a:ea typeface="+mn-lt"/>
                <a:cs typeface="+mn-lt"/>
              </a:rPr>
              <a:t>Tiga algoritma yang dapat digunakan untuk membagi data yaitu algoritma </a:t>
            </a:r>
            <a:r>
              <a:rPr lang="id-ID" err="1">
                <a:ea typeface="+mn-lt"/>
                <a:cs typeface="+mn-lt"/>
              </a:rPr>
              <a:t>basic</a:t>
            </a:r>
            <a:r>
              <a:rPr lang="id-ID">
                <a:ea typeface="+mn-lt"/>
                <a:cs typeface="+mn-lt"/>
              </a:rPr>
              <a:t> </a:t>
            </a:r>
            <a:r>
              <a:rPr lang="id-ID" err="1">
                <a:ea typeface="+mn-lt"/>
                <a:cs typeface="+mn-lt"/>
              </a:rPr>
              <a:t>exact</a:t>
            </a:r>
            <a:r>
              <a:rPr lang="id-ID">
                <a:ea typeface="+mn-lt"/>
                <a:cs typeface="+mn-lt"/>
              </a:rPr>
              <a:t> </a:t>
            </a:r>
            <a:r>
              <a:rPr lang="id-ID" err="1">
                <a:ea typeface="+mn-lt"/>
                <a:cs typeface="+mn-lt"/>
              </a:rPr>
              <a:t>greedy</a:t>
            </a:r>
            <a:r>
              <a:rPr lang="id-ID">
                <a:ea typeface="+mn-lt"/>
                <a:cs typeface="+mn-lt"/>
              </a:rPr>
              <a:t>, Algoritma </a:t>
            </a:r>
            <a:r>
              <a:rPr lang="id-ID" err="1">
                <a:ea typeface="+mn-lt"/>
                <a:cs typeface="+mn-lt"/>
              </a:rPr>
              <a:t>Approximate</a:t>
            </a:r>
            <a:r>
              <a:rPr lang="id-ID">
                <a:ea typeface="+mn-lt"/>
                <a:cs typeface="+mn-lt"/>
              </a:rPr>
              <a:t>, dan </a:t>
            </a:r>
            <a:r>
              <a:rPr lang="id-ID" err="1">
                <a:ea typeface="+mn-lt"/>
                <a:cs typeface="+mn-lt"/>
              </a:rPr>
              <a:t>Weighted</a:t>
            </a:r>
            <a:r>
              <a:rPr lang="id-ID">
                <a:ea typeface="+mn-lt"/>
                <a:cs typeface="+mn-lt"/>
              </a:rPr>
              <a:t> </a:t>
            </a:r>
            <a:r>
              <a:rPr lang="id-ID" err="1">
                <a:ea typeface="+mn-lt"/>
                <a:cs typeface="+mn-lt"/>
              </a:rPr>
              <a:t>Quantile</a:t>
            </a:r>
            <a:r>
              <a:rPr lang="id-ID">
                <a:ea typeface="+mn-lt"/>
                <a:cs typeface="+mn-lt"/>
              </a:rPr>
              <a:t> </a:t>
            </a:r>
            <a:r>
              <a:rPr lang="id-ID" err="1">
                <a:ea typeface="+mn-lt"/>
                <a:cs typeface="+mn-lt"/>
              </a:rPr>
              <a:t>Sketch</a:t>
            </a:r>
            <a:r>
              <a:rPr lang="id-ID">
                <a:ea typeface="+mn-lt"/>
                <a:cs typeface="+mn-lt"/>
              </a:rPr>
              <a:t>.</a:t>
            </a:r>
          </a:p>
          <a:p>
            <a:pPr marL="342900" indent="-342900">
              <a:buFont typeface="Arial" panose="020B0504020202020204" pitchFamily="34" charset="0"/>
              <a:buChar char="•"/>
            </a:pPr>
            <a:r>
              <a:rPr lang="id-ID">
                <a:ea typeface="+mn-lt"/>
                <a:cs typeface="+mn-lt"/>
              </a:rPr>
              <a:t>Pada algoritma </a:t>
            </a:r>
            <a:r>
              <a:rPr lang="id-ID" err="1">
                <a:ea typeface="+mn-lt"/>
                <a:cs typeface="+mn-lt"/>
              </a:rPr>
              <a:t>basic</a:t>
            </a:r>
            <a:r>
              <a:rPr lang="id-ID">
                <a:ea typeface="+mn-lt"/>
                <a:cs typeface="+mn-lt"/>
              </a:rPr>
              <a:t> </a:t>
            </a:r>
            <a:r>
              <a:rPr lang="id-ID" err="1">
                <a:ea typeface="+mn-lt"/>
                <a:cs typeface="+mn-lt"/>
              </a:rPr>
              <a:t>exact</a:t>
            </a:r>
            <a:r>
              <a:rPr lang="id-ID">
                <a:ea typeface="+mn-lt"/>
                <a:cs typeface="+mn-lt"/>
              </a:rPr>
              <a:t> </a:t>
            </a:r>
            <a:r>
              <a:rPr lang="id-ID" err="1">
                <a:ea typeface="+mn-lt"/>
                <a:cs typeface="+mn-lt"/>
              </a:rPr>
              <a:t>greedy</a:t>
            </a:r>
            <a:r>
              <a:rPr lang="id-ID">
                <a:ea typeface="+mn-lt"/>
                <a:cs typeface="+mn-lt"/>
              </a:rPr>
              <a:t>, semua skenario pembagian (</a:t>
            </a:r>
            <a:r>
              <a:rPr lang="id-ID" err="1">
                <a:ea typeface="+mn-lt"/>
                <a:cs typeface="+mn-lt"/>
              </a:rPr>
              <a:t>splitting</a:t>
            </a:r>
            <a:r>
              <a:rPr lang="id-ID">
                <a:ea typeface="+mn-lt"/>
                <a:cs typeface="+mn-lt"/>
              </a:rPr>
              <a:t>) yang mungkin akan dievaluasi. Mengingat semua skenario </a:t>
            </a:r>
            <a:r>
              <a:rPr lang="id-ID" err="1">
                <a:ea typeface="+mn-lt"/>
                <a:cs typeface="+mn-lt"/>
              </a:rPr>
              <a:t>splitting</a:t>
            </a:r>
            <a:r>
              <a:rPr lang="id-ID">
                <a:ea typeface="+mn-lt"/>
                <a:cs typeface="+mn-lt"/>
              </a:rPr>
              <a:t> harus dievaluasi, metode ini tidaklah efisien. Agar metode dapat dijalankan dengan lebih efisien, biasanya ditambahkan algoritma untuk mengurutkan data berdasarkan nilai fitur. Evaluasi kemudian dilakukan berdasarkan data yang telah diurutkan tersebut agar dapat diperoleh </a:t>
            </a:r>
            <a:r>
              <a:rPr lang="id-ID" err="1">
                <a:ea typeface="+mn-lt"/>
                <a:cs typeface="+mn-lt"/>
              </a:rPr>
              <a:t>gradient</a:t>
            </a:r>
            <a:r>
              <a:rPr lang="id-ID">
                <a:ea typeface="+mn-lt"/>
                <a:cs typeface="+mn-lt"/>
              </a:rPr>
              <a:t> </a:t>
            </a:r>
            <a:r>
              <a:rPr lang="id-ID" err="1">
                <a:ea typeface="+mn-lt"/>
                <a:cs typeface="+mn-lt"/>
              </a:rPr>
              <a:t>statistics</a:t>
            </a:r>
            <a:r>
              <a:rPr lang="id-ID">
                <a:ea typeface="+mn-lt"/>
                <a:cs typeface="+mn-lt"/>
              </a:rPr>
              <a:t> untuk skor dari strukturnya.</a:t>
            </a:r>
          </a:p>
          <a:p>
            <a:pPr marL="342900" indent="-342900">
              <a:buFont typeface="Arial" panose="020B0504020202020204" pitchFamily="34" charset="0"/>
              <a:buChar char="•"/>
            </a:pPr>
            <a:r>
              <a:rPr lang="id-ID">
                <a:ea typeface="+mn-lt"/>
                <a:cs typeface="+mn-lt"/>
              </a:rPr>
              <a:t>Algoritma </a:t>
            </a:r>
            <a:r>
              <a:rPr lang="id-ID" err="1">
                <a:ea typeface="+mn-lt"/>
                <a:cs typeface="+mn-lt"/>
              </a:rPr>
              <a:t>Approximate</a:t>
            </a:r>
            <a:r>
              <a:rPr lang="id-ID">
                <a:ea typeface="+mn-lt"/>
                <a:cs typeface="+mn-lt"/>
              </a:rPr>
              <a:t> dimulai dengan mengajukan kandidat </a:t>
            </a:r>
            <a:r>
              <a:rPr lang="id-ID" err="1">
                <a:ea typeface="+mn-lt"/>
                <a:cs typeface="+mn-lt"/>
              </a:rPr>
              <a:t>splitting</a:t>
            </a:r>
            <a:r>
              <a:rPr lang="id-ID">
                <a:ea typeface="+mn-lt"/>
                <a:cs typeface="+mn-lt"/>
              </a:rPr>
              <a:t> </a:t>
            </a:r>
            <a:r>
              <a:rPr lang="id-ID" err="1">
                <a:ea typeface="+mn-lt"/>
                <a:cs typeface="+mn-lt"/>
              </a:rPr>
              <a:t>points</a:t>
            </a:r>
            <a:r>
              <a:rPr lang="id-ID">
                <a:ea typeface="+mn-lt"/>
                <a:cs typeface="+mn-lt"/>
              </a:rPr>
              <a:t> berdasarkan persentil dari distribusi fitur. Kemudian, fitur akan dipetakan ke </a:t>
            </a:r>
            <a:r>
              <a:rPr lang="id-ID" err="1">
                <a:ea typeface="+mn-lt"/>
                <a:cs typeface="+mn-lt"/>
              </a:rPr>
              <a:t>buckets</a:t>
            </a:r>
            <a:r>
              <a:rPr lang="id-ID">
                <a:ea typeface="+mn-lt"/>
                <a:cs typeface="+mn-lt"/>
              </a:rPr>
              <a:t> </a:t>
            </a:r>
            <a:r>
              <a:rPr lang="id-ID" err="1">
                <a:ea typeface="+mn-lt"/>
                <a:cs typeface="+mn-lt"/>
              </a:rPr>
              <a:t>split</a:t>
            </a:r>
            <a:r>
              <a:rPr lang="id-ID">
                <a:ea typeface="+mn-lt"/>
                <a:cs typeface="+mn-lt"/>
              </a:rPr>
              <a:t> berdasarkan kandidat </a:t>
            </a:r>
            <a:r>
              <a:rPr lang="id-ID" err="1">
                <a:ea typeface="+mn-lt"/>
                <a:cs typeface="+mn-lt"/>
              </a:rPr>
              <a:t>splitting</a:t>
            </a:r>
            <a:r>
              <a:rPr lang="id-ID">
                <a:ea typeface="+mn-lt"/>
                <a:cs typeface="+mn-lt"/>
              </a:rPr>
              <a:t> </a:t>
            </a:r>
            <a:r>
              <a:rPr lang="id-ID" err="1">
                <a:ea typeface="+mn-lt"/>
                <a:cs typeface="+mn-lt"/>
              </a:rPr>
              <a:t>points</a:t>
            </a:r>
            <a:r>
              <a:rPr lang="id-ID">
                <a:ea typeface="+mn-lt"/>
                <a:cs typeface="+mn-lt"/>
              </a:rPr>
              <a:t> tersebut, menghitung statistik agregat, dan menemukan solusi terbaik di antara kandidat-kandidat tersebut.</a:t>
            </a:r>
          </a:p>
          <a:p>
            <a:pPr marL="342900" indent="-342900">
              <a:buFont typeface="Arial" panose="020B0504020202020204" pitchFamily="34" charset="0"/>
              <a:buChar char="•"/>
            </a:pPr>
            <a:r>
              <a:rPr lang="id-ID">
                <a:ea typeface="+mn-lt"/>
                <a:cs typeface="+mn-lt"/>
              </a:rPr>
              <a:t>Permasalahan utama pada algoritma </a:t>
            </a:r>
            <a:r>
              <a:rPr lang="id-ID" err="1">
                <a:ea typeface="+mn-lt"/>
                <a:cs typeface="+mn-lt"/>
              </a:rPr>
              <a:t>approximate</a:t>
            </a:r>
            <a:r>
              <a:rPr lang="id-ID">
                <a:ea typeface="+mn-lt"/>
                <a:cs typeface="+mn-lt"/>
              </a:rPr>
              <a:t> adalah bagaimana kandidat </a:t>
            </a:r>
            <a:r>
              <a:rPr lang="id-ID" err="1">
                <a:ea typeface="+mn-lt"/>
                <a:cs typeface="+mn-lt"/>
              </a:rPr>
              <a:t>splitting</a:t>
            </a:r>
            <a:r>
              <a:rPr lang="id-ID">
                <a:ea typeface="+mn-lt"/>
                <a:cs typeface="+mn-lt"/>
              </a:rPr>
              <a:t> </a:t>
            </a:r>
            <a:r>
              <a:rPr lang="id-ID" err="1">
                <a:ea typeface="+mn-lt"/>
                <a:cs typeface="+mn-lt"/>
              </a:rPr>
              <a:t>points</a:t>
            </a:r>
            <a:r>
              <a:rPr lang="id-ID">
                <a:ea typeface="+mn-lt"/>
                <a:cs typeface="+mn-lt"/>
              </a:rPr>
              <a:t> diajukan. Biasanya persentil dari distribusi fitur digunakan agar kandidat </a:t>
            </a:r>
            <a:r>
              <a:rPr lang="id-ID" err="1">
                <a:ea typeface="+mn-lt"/>
                <a:cs typeface="+mn-lt"/>
              </a:rPr>
              <a:t>splitting</a:t>
            </a:r>
            <a:r>
              <a:rPr lang="id-ID">
                <a:ea typeface="+mn-lt"/>
                <a:cs typeface="+mn-lt"/>
              </a:rPr>
              <a:t> </a:t>
            </a:r>
            <a:r>
              <a:rPr lang="id-ID" err="1">
                <a:ea typeface="+mn-lt"/>
                <a:cs typeface="+mn-lt"/>
              </a:rPr>
              <a:t>points</a:t>
            </a:r>
            <a:r>
              <a:rPr lang="id-ID">
                <a:ea typeface="+mn-lt"/>
                <a:cs typeface="+mn-lt"/>
              </a:rPr>
              <a:t> memiliki distribusi yang merata sesuai data. Sehingga algoritma </a:t>
            </a:r>
            <a:r>
              <a:rPr lang="id-ID" err="1">
                <a:ea typeface="+mn-lt"/>
                <a:cs typeface="+mn-lt"/>
              </a:rPr>
              <a:t>Weighted</a:t>
            </a:r>
            <a:r>
              <a:rPr lang="id-ID">
                <a:ea typeface="+mn-lt"/>
                <a:cs typeface="+mn-lt"/>
              </a:rPr>
              <a:t> </a:t>
            </a:r>
            <a:r>
              <a:rPr lang="id-ID" err="1">
                <a:ea typeface="+mn-lt"/>
                <a:cs typeface="+mn-lt"/>
              </a:rPr>
              <a:t>Quantile</a:t>
            </a:r>
            <a:r>
              <a:rPr lang="id-ID">
                <a:ea typeface="+mn-lt"/>
                <a:cs typeface="+mn-lt"/>
              </a:rPr>
              <a:t> </a:t>
            </a:r>
            <a:r>
              <a:rPr lang="id-ID" err="1">
                <a:ea typeface="+mn-lt"/>
                <a:cs typeface="+mn-lt"/>
              </a:rPr>
              <a:t>Sketch</a:t>
            </a:r>
            <a:r>
              <a:rPr lang="id-ID">
                <a:ea typeface="+mn-lt"/>
                <a:cs typeface="+mn-lt"/>
              </a:rPr>
              <a:t> bisa mengatasi masalah ini.</a:t>
            </a:r>
            <a:endParaRPr lang="id-ID"/>
          </a:p>
        </p:txBody>
      </p:sp>
    </p:spTree>
    <p:extLst>
      <p:ext uri="{BB962C8B-B14F-4D97-AF65-F5344CB8AC3E}">
        <p14:creationId xmlns:p14="http://schemas.microsoft.com/office/powerpoint/2010/main" val="3200152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Judul 1">
            <a:extLst>
              <a:ext uri="{FF2B5EF4-FFF2-40B4-BE49-F238E27FC236}">
                <a16:creationId xmlns:a16="http://schemas.microsoft.com/office/drawing/2014/main" id="{4AC06993-CD31-23F0-2D10-678629D7EB74}"/>
              </a:ext>
            </a:extLst>
          </p:cNvPr>
          <p:cNvSpPr>
            <a:spLocks noGrp="1"/>
          </p:cNvSpPr>
          <p:nvPr>
            <p:ph type="title"/>
          </p:nvPr>
        </p:nvSpPr>
        <p:spPr>
          <a:xfrm>
            <a:off x="5748752" y="279613"/>
            <a:ext cx="5890619" cy="1324373"/>
          </a:xfrm>
        </p:spPr>
        <p:txBody>
          <a:bodyPr>
            <a:normAutofit fontScale="90000"/>
          </a:bodyPr>
          <a:lstStyle/>
          <a:p>
            <a:pPr>
              <a:lnSpc>
                <a:spcPct val="90000"/>
              </a:lnSpc>
            </a:pPr>
            <a:r>
              <a:rPr lang="id-ID" sz="3100">
                <a:ea typeface="+mj-lt"/>
                <a:cs typeface="+mj-lt"/>
              </a:rPr>
              <a:t>PENDEKATAN DATA-LEVEL PADA MASALAH IMBALANCE CLASS</a:t>
            </a:r>
            <a:endParaRPr lang="id-ID">
              <a:cs typeface="Posterama"/>
            </a:endParaRPr>
          </a:p>
        </p:txBody>
      </p:sp>
      <p:pic>
        <p:nvPicPr>
          <p:cNvPr id="5" name="Picture 4" descr="Meja dilengkapi dengan stetoskop dan keyboard komputer">
            <a:extLst>
              <a:ext uri="{FF2B5EF4-FFF2-40B4-BE49-F238E27FC236}">
                <a16:creationId xmlns:a16="http://schemas.microsoft.com/office/drawing/2014/main" id="{80F6F38D-B20D-1D79-9CF3-C3042630A15F}"/>
              </a:ext>
            </a:extLst>
          </p:cNvPr>
          <p:cNvPicPr>
            <a:picLocks noChangeAspect="1"/>
          </p:cNvPicPr>
          <p:nvPr/>
        </p:nvPicPr>
        <p:blipFill rotWithShape="1">
          <a:blip r:embed="rId2"/>
          <a:srcRect l="44417" r="4" b="4"/>
          <a:stretch/>
        </p:blipFill>
        <p:spPr>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3" name="Tampungan Konten 2">
            <a:extLst>
              <a:ext uri="{FF2B5EF4-FFF2-40B4-BE49-F238E27FC236}">
                <a16:creationId xmlns:a16="http://schemas.microsoft.com/office/drawing/2014/main" id="{71A11D49-3A65-931F-4003-2840500F1DF2}"/>
              </a:ext>
            </a:extLst>
          </p:cNvPr>
          <p:cNvSpPr>
            <a:spLocks noGrp="1"/>
          </p:cNvSpPr>
          <p:nvPr>
            <p:ph idx="1"/>
          </p:nvPr>
        </p:nvSpPr>
        <p:spPr>
          <a:xfrm>
            <a:off x="5745083" y="1816901"/>
            <a:ext cx="5904056" cy="4684410"/>
          </a:xfrm>
        </p:spPr>
        <p:txBody>
          <a:bodyPr vert="horz" lIns="91440" tIns="45720" rIns="91440" bIns="45720" rtlCol="0" anchor="t">
            <a:normAutofit fontScale="70000" lnSpcReduction="20000"/>
          </a:bodyPr>
          <a:lstStyle/>
          <a:p>
            <a:pPr marL="342900" indent="-342900">
              <a:buFont typeface="Arial" panose="020B0504020202020204" pitchFamily="34" charset="0"/>
              <a:buChar char="•"/>
            </a:pPr>
            <a:r>
              <a:rPr lang="id-ID">
                <a:ea typeface="+mn-lt"/>
                <a:cs typeface="+mn-lt"/>
              </a:rPr>
              <a:t>Pendekatan data-level merupakan strategi penanganan </a:t>
            </a:r>
            <a:r>
              <a:rPr lang="id-ID" err="1">
                <a:ea typeface="+mn-lt"/>
                <a:cs typeface="+mn-lt"/>
              </a:rPr>
              <a:t>imbalance</a:t>
            </a:r>
            <a:r>
              <a:rPr lang="id-ID">
                <a:ea typeface="+mn-lt"/>
                <a:cs typeface="+mn-lt"/>
              </a:rPr>
              <a:t> </a:t>
            </a:r>
            <a:r>
              <a:rPr lang="id-ID" err="1">
                <a:ea typeface="+mn-lt"/>
                <a:cs typeface="+mn-lt"/>
              </a:rPr>
              <a:t>class</a:t>
            </a:r>
            <a:r>
              <a:rPr lang="id-ID">
                <a:ea typeface="+mn-lt"/>
                <a:cs typeface="+mn-lt"/>
              </a:rPr>
              <a:t> dengan memanipulasi komposisi kelas target yang ada pada </a:t>
            </a:r>
            <a:r>
              <a:rPr lang="id-ID" err="1">
                <a:ea typeface="+mn-lt"/>
                <a:cs typeface="+mn-lt"/>
              </a:rPr>
              <a:t>dataset</a:t>
            </a:r>
            <a:r>
              <a:rPr lang="id-ID">
                <a:ea typeface="+mn-lt"/>
                <a:cs typeface="+mn-lt"/>
              </a:rPr>
              <a:t>. Pendekatan ini merupakan metode non-</a:t>
            </a:r>
            <a:r>
              <a:rPr lang="id-ID" err="1">
                <a:ea typeface="+mn-lt"/>
                <a:cs typeface="+mn-lt"/>
              </a:rPr>
              <a:t>heuristik</a:t>
            </a:r>
            <a:r>
              <a:rPr lang="id-ID">
                <a:ea typeface="+mn-lt"/>
                <a:cs typeface="+mn-lt"/>
              </a:rPr>
              <a:t> yang biasa digunakan sebagai </a:t>
            </a:r>
            <a:r>
              <a:rPr lang="id-ID" err="1">
                <a:ea typeface="+mn-lt"/>
                <a:cs typeface="+mn-lt"/>
              </a:rPr>
              <a:t>baseline</a:t>
            </a:r>
            <a:r>
              <a:rPr lang="id-ID">
                <a:ea typeface="+mn-lt"/>
                <a:cs typeface="+mn-lt"/>
              </a:rPr>
              <a:t> (Batista </a:t>
            </a:r>
            <a:r>
              <a:rPr lang="id-ID" err="1">
                <a:ea typeface="+mn-lt"/>
                <a:cs typeface="+mn-lt"/>
              </a:rPr>
              <a:t>et</a:t>
            </a:r>
            <a:r>
              <a:rPr lang="id-ID">
                <a:ea typeface="+mn-lt"/>
                <a:cs typeface="+mn-lt"/>
              </a:rPr>
              <a:t> </a:t>
            </a:r>
            <a:r>
              <a:rPr lang="id-ID" err="1">
                <a:ea typeface="+mn-lt"/>
                <a:cs typeface="+mn-lt"/>
              </a:rPr>
              <a:t>al.</a:t>
            </a:r>
            <a:r>
              <a:rPr lang="id-ID">
                <a:ea typeface="+mn-lt"/>
                <a:cs typeface="+mn-lt"/>
              </a:rPr>
              <a:t>, 2004). Terdapat tiga jenis pendekatan data-level, yaitu </a:t>
            </a:r>
            <a:r>
              <a:rPr lang="id-ID" err="1">
                <a:ea typeface="+mn-lt"/>
                <a:cs typeface="+mn-lt"/>
              </a:rPr>
              <a:t>oversampling</a:t>
            </a:r>
            <a:r>
              <a:rPr lang="id-ID">
                <a:ea typeface="+mn-lt"/>
                <a:cs typeface="+mn-lt"/>
              </a:rPr>
              <a:t>, </a:t>
            </a:r>
            <a:r>
              <a:rPr lang="id-ID" err="1">
                <a:ea typeface="+mn-lt"/>
                <a:cs typeface="+mn-lt"/>
              </a:rPr>
              <a:t>undersampling</a:t>
            </a:r>
            <a:r>
              <a:rPr lang="id-ID">
                <a:ea typeface="+mn-lt"/>
                <a:cs typeface="+mn-lt"/>
              </a:rPr>
              <a:t>, dan </a:t>
            </a:r>
            <a:r>
              <a:rPr lang="id-ID" err="1">
                <a:ea typeface="+mn-lt"/>
                <a:cs typeface="+mn-lt"/>
              </a:rPr>
              <a:t>hybrid</a:t>
            </a:r>
            <a:r>
              <a:rPr lang="id-ID">
                <a:ea typeface="+mn-lt"/>
                <a:cs typeface="+mn-lt"/>
              </a:rPr>
              <a:t>.</a:t>
            </a:r>
          </a:p>
          <a:p>
            <a:pPr marL="342900" indent="-342900">
              <a:buFont typeface="Arial" panose="020B0504020202020204" pitchFamily="34" charset="0"/>
              <a:buChar char="•"/>
            </a:pPr>
            <a:r>
              <a:rPr lang="id-ID" err="1">
                <a:ea typeface="+mn-lt"/>
                <a:cs typeface="+mn-lt"/>
              </a:rPr>
              <a:t>Oversampling</a:t>
            </a:r>
            <a:r>
              <a:rPr lang="id-ID">
                <a:ea typeface="+mn-lt"/>
                <a:cs typeface="+mn-lt"/>
              </a:rPr>
              <a:t> adalah metode yang memperbanyak data pada kelas minoritas dengan cara menggandakan data yang ada secara acak atau berdasarkan teknik tertentu sehingga komposisi setiap target bisa seimbang.</a:t>
            </a:r>
          </a:p>
          <a:p>
            <a:pPr marL="342900" indent="-342900">
              <a:buFont typeface="Arial" panose="020B0504020202020204" pitchFamily="34" charset="0"/>
              <a:buChar char="•"/>
            </a:pPr>
            <a:r>
              <a:rPr lang="id-ID">
                <a:ea typeface="+mn-lt"/>
                <a:cs typeface="+mn-lt"/>
              </a:rPr>
              <a:t>Metode </a:t>
            </a:r>
            <a:r>
              <a:rPr lang="id-ID" err="1">
                <a:ea typeface="+mn-lt"/>
                <a:cs typeface="+mn-lt"/>
              </a:rPr>
              <a:t>undersampling</a:t>
            </a:r>
            <a:r>
              <a:rPr lang="id-ID">
                <a:ea typeface="+mn-lt"/>
                <a:cs typeface="+mn-lt"/>
              </a:rPr>
              <a:t> memiliki konsep yang mirip dengan </a:t>
            </a:r>
            <a:r>
              <a:rPr lang="id-ID" err="1">
                <a:ea typeface="+mn-lt"/>
                <a:cs typeface="+mn-lt"/>
              </a:rPr>
              <a:t>oversampling</a:t>
            </a:r>
            <a:r>
              <a:rPr lang="id-ID">
                <a:ea typeface="+mn-lt"/>
                <a:cs typeface="+mn-lt"/>
              </a:rPr>
              <a:t>. Bedanya, data pada kelas mayoritas akan disisihkan secara acak atau berdasarkan teknik tertentu sehingga banyak data kelas mayoritas dapat menyamai banyak data kelas minoritas.</a:t>
            </a:r>
          </a:p>
          <a:p>
            <a:pPr marL="342900" indent="-342900">
              <a:buFont typeface="Arial" panose="020B0504020202020204" pitchFamily="34" charset="0"/>
              <a:buChar char="•"/>
            </a:pPr>
            <a:r>
              <a:rPr lang="id-ID">
                <a:ea typeface="+mn-lt"/>
                <a:cs typeface="+mn-lt"/>
              </a:rPr>
              <a:t>Pada metode </a:t>
            </a:r>
            <a:r>
              <a:rPr lang="id-ID" err="1">
                <a:ea typeface="+mn-lt"/>
                <a:cs typeface="+mn-lt"/>
              </a:rPr>
              <a:t>hybrid</a:t>
            </a:r>
            <a:r>
              <a:rPr lang="id-ID">
                <a:ea typeface="+mn-lt"/>
                <a:cs typeface="+mn-lt"/>
              </a:rPr>
              <a:t>, metode </a:t>
            </a:r>
            <a:r>
              <a:rPr lang="id-ID" err="1">
                <a:ea typeface="+mn-lt"/>
                <a:cs typeface="+mn-lt"/>
              </a:rPr>
              <a:t>oversampling</a:t>
            </a:r>
            <a:r>
              <a:rPr lang="id-ID">
                <a:ea typeface="+mn-lt"/>
                <a:cs typeface="+mn-lt"/>
              </a:rPr>
              <a:t> dan </a:t>
            </a:r>
            <a:r>
              <a:rPr lang="id-ID" err="1">
                <a:ea typeface="+mn-lt"/>
                <a:cs typeface="+mn-lt"/>
              </a:rPr>
              <a:t>undersampling</a:t>
            </a:r>
            <a:r>
              <a:rPr lang="id-ID">
                <a:ea typeface="+mn-lt"/>
                <a:cs typeface="+mn-lt"/>
              </a:rPr>
              <a:t> dikombinasikan. Dengan demikian, sebagian data dari kelas mayoritas akan disisihkan dan sebagian data dari kelas minoritas akan digandakan hingga tercapai komposisi yang sama. Metode ini dapat meminimalkan risiko dari </a:t>
            </a:r>
            <a:r>
              <a:rPr lang="id-ID" err="1">
                <a:ea typeface="+mn-lt"/>
                <a:cs typeface="+mn-lt"/>
              </a:rPr>
              <a:t>oversampling</a:t>
            </a:r>
            <a:r>
              <a:rPr lang="id-ID">
                <a:ea typeface="+mn-lt"/>
                <a:cs typeface="+mn-lt"/>
              </a:rPr>
              <a:t> dan </a:t>
            </a:r>
            <a:r>
              <a:rPr lang="id-ID" err="1">
                <a:ea typeface="+mn-lt"/>
                <a:cs typeface="+mn-lt"/>
              </a:rPr>
              <a:t>undersampling</a:t>
            </a:r>
            <a:r>
              <a:rPr lang="id-ID">
                <a:ea typeface="+mn-lt"/>
                <a:cs typeface="+mn-lt"/>
              </a:rPr>
              <a:t>.</a:t>
            </a:r>
            <a:endParaRPr lang="id-ID"/>
          </a:p>
        </p:txBody>
      </p:sp>
    </p:spTree>
    <p:extLst>
      <p:ext uri="{BB962C8B-B14F-4D97-AF65-F5344CB8AC3E}">
        <p14:creationId xmlns:p14="http://schemas.microsoft.com/office/powerpoint/2010/main" val="2713618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11B6C689-D92F-D626-075F-ADA083C5C70E}"/>
              </a:ext>
            </a:extLst>
          </p:cNvPr>
          <p:cNvSpPr>
            <a:spLocks noGrp="1"/>
          </p:cNvSpPr>
          <p:nvPr>
            <p:ph type="title"/>
          </p:nvPr>
        </p:nvSpPr>
        <p:spPr/>
        <p:txBody>
          <a:bodyPr>
            <a:normAutofit/>
          </a:bodyPr>
          <a:lstStyle/>
          <a:p>
            <a:endParaRPr lang="id-ID">
              <a:cs typeface="Posterama"/>
            </a:endParaRPr>
          </a:p>
        </p:txBody>
      </p:sp>
      <p:pic>
        <p:nvPicPr>
          <p:cNvPr id="4" name="Picture 4" descr="Text&#10;&#10;Description automatically generated">
            <a:extLst>
              <a:ext uri="{FF2B5EF4-FFF2-40B4-BE49-F238E27FC236}">
                <a16:creationId xmlns:a16="http://schemas.microsoft.com/office/drawing/2014/main" id="{6E689EA9-F7BD-BB69-B237-4A775F1B4225}"/>
              </a:ext>
            </a:extLst>
          </p:cNvPr>
          <p:cNvPicPr>
            <a:picLocks noGrp="1" noChangeAspect="1"/>
          </p:cNvPicPr>
          <p:nvPr>
            <p:ph idx="1"/>
          </p:nvPr>
        </p:nvPicPr>
        <p:blipFill>
          <a:blip r:embed="rId2"/>
          <a:stretch>
            <a:fillRect/>
          </a:stretch>
        </p:blipFill>
        <p:spPr>
          <a:xfrm>
            <a:off x="2072390" y="2652516"/>
            <a:ext cx="8410575" cy="2695575"/>
          </a:xfrm>
        </p:spPr>
      </p:pic>
    </p:spTree>
    <p:extLst>
      <p:ext uri="{BB962C8B-B14F-4D97-AF65-F5344CB8AC3E}">
        <p14:creationId xmlns:p14="http://schemas.microsoft.com/office/powerpoint/2010/main" val="3060495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Judul 1">
            <a:extLst>
              <a:ext uri="{FF2B5EF4-FFF2-40B4-BE49-F238E27FC236}">
                <a16:creationId xmlns:a16="http://schemas.microsoft.com/office/drawing/2014/main" id="{56A259FF-9F8A-8C97-3D93-279D27825307}"/>
              </a:ext>
            </a:extLst>
          </p:cNvPr>
          <p:cNvSpPr>
            <a:spLocks noGrp="1"/>
          </p:cNvSpPr>
          <p:nvPr>
            <p:ph type="title"/>
          </p:nvPr>
        </p:nvSpPr>
        <p:spPr>
          <a:xfrm>
            <a:off x="5748752" y="552782"/>
            <a:ext cx="5919373" cy="1611920"/>
          </a:xfrm>
        </p:spPr>
        <p:txBody>
          <a:bodyPr>
            <a:normAutofit/>
          </a:bodyPr>
          <a:lstStyle/>
          <a:p>
            <a:r>
              <a:rPr lang="id-ID">
                <a:cs typeface="Posterama"/>
              </a:rPr>
              <a:t>PEMBOBOTAN DATA PADA XGBOOST</a:t>
            </a:r>
            <a:endParaRPr lang="id-ID"/>
          </a:p>
        </p:txBody>
      </p:sp>
      <p:pic>
        <p:nvPicPr>
          <p:cNvPr id="5" name="Picture 4" descr="Papan sirkuit elektronik">
            <a:extLst>
              <a:ext uri="{FF2B5EF4-FFF2-40B4-BE49-F238E27FC236}">
                <a16:creationId xmlns:a16="http://schemas.microsoft.com/office/drawing/2014/main" id="{BF6F1207-2D8A-EE74-E834-886F3CE2D90D}"/>
              </a:ext>
            </a:extLst>
          </p:cNvPr>
          <p:cNvPicPr>
            <a:picLocks noChangeAspect="1"/>
          </p:cNvPicPr>
          <p:nvPr/>
        </p:nvPicPr>
        <p:blipFill rotWithShape="1">
          <a:blip r:embed="rId2"/>
          <a:srcRect l="40636" r="3863" b="-3"/>
          <a:stretch/>
        </p:blipFill>
        <p:spPr>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mc:AlternateContent xmlns:mc="http://schemas.openxmlformats.org/markup-compatibility/2006" xmlns:a14="http://schemas.microsoft.com/office/drawing/2010/main">
        <mc:Choice Requires="a14">
          <p:sp>
            <p:nvSpPr>
              <p:cNvPr id="3" name="Tampungan Konten 2">
                <a:extLst>
                  <a:ext uri="{FF2B5EF4-FFF2-40B4-BE49-F238E27FC236}">
                    <a16:creationId xmlns:a16="http://schemas.microsoft.com/office/drawing/2014/main" id="{73A58205-FAF3-6783-0A20-783E71E672DC}"/>
                  </a:ext>
                </a:extLst>
              </p:cNvPr>
              <p:cNvSpPr>
                <a:spLocks noGrp="1"/>
              </p:cNvSpPr>
              <p:nvPr>
                <p:ph idx="1"/>
              </p:nvPr>
            </p:nvSpPr>
            <p:spPr>
              <a:xfrm>
                <a:off x="5745083" y="2391995"/>
                <a:ext cx="5904056" cy="3174788"/>
              </a:xfrm>
            </p:spPr>
            <p:txBody>
              <a:bodyPr vert="horz" lIns="91440" tIns="45720" rIns="91440" bIns="45720" rtlCol="0" anchor="t">
                <a:normAutofit/>
              </a:bodyPr>
              <a:lstStyle/>
              <a:p>
                <a:r>
                  <a:rPr lang="id-ID"/>
                  <a:t>Imbalance class ditangani dengan parameter scale_pos_weight,</a:t>
                </a:r>
              </a:p>
              <a:p>
                <a:endParaRPr lang="id-ID"/>
              </a:p>
              <a:p>
                <a:r>
                  <a:rPr lang="id-ID"/>
                  <a:t>Scale_pos_weight = </a:t>
                </a:r>
                <a14:m>
                  <m:oMath xmlns:m="http://schemas.openxmlformats.org/officeDocument/2006/math">
                    <m:f>
                      <m:fPr>
                        <m:ctrlPr>
                          <a:rPr lang="id-ID" i="1" smtClean="0">
                            <a:latin typeface="Cambria Math" panose="02040503050406030204" pitchFamily="18" charset="0"/>
                          </a:rPr>
                        </m:ctrlPr>
                      </m:fPr>
                      <m:num>
                        <m:r>
                          <a:rPr lang="en-US" b="0" i="1" smtClean="0">
                            <a:latin typeface="Cambria Math" panose="02040503050406030204" pitchFamily="18" charset="0"/>
                          </a:rPr>
                          <m:t>𝐵𝑎𝑛𝑦𝑎𝑘</m:t>
                        </m:r>
                        <m:r>
                          <a:rPr lang="en-US" b="0" i="1" smtClean="0">
                            <a:latin typeface="Cambria Math" panose="02040503050406030204" pitchFamily="18" charset="0"/>
                          </a:rPr>
                          <m:t> </m:t>
                        </m:r>
                        <m:r>
                          <a:rPr lang="en-US" b="0" i="1" smtClean="0">
                            <a:latin typeface="Cambria Math" panose="02040503050406030204" pitchFamily="18" charset="0"/>
                          </a:rPr>
                          <m:t>𝑝𝑒𝑛𝑔𝑎𝑚𝑎𝑡𝑎𝑛</m:t>
                        </m:r>
                        <m:r>
                          <a:rPr lang="en-US" b="0" i="1" smtClean="0">
                            <a:latin typeface="Cambria Math" panose="02040503050406030204" pitchFamily="18" charset="0"/>
                          </a:rPr>
                          <m:t> </m:t>
                        </m:r>
                        <m:r>
                          <a:rPr lang="en-US" b="0" i="1" smtClean="0">
                            <a:latin typeface="Cambria Math" panose="02040503050406030204" pitchFamily="18" charset="0"/>
                          </a:rPr>
                          <m:t>𝑛𝑒𝑔𝑎𝑡𝑖𝑓</m:t>
                        </m:r>
                      </m:num>
                      <m:den>
                        <m:r>
                          <a:rPr lang="en-US" b="0" i="1" smtClean="0">
                            <a:latin typeface="Cambria Math" panose="02040503050406030204" pitchFamily="18" charset="0"/>
                          </a:rPr>
                          <m:t>𝐵𝑎𝑛𝑦𝑎𝑘</m:t>
                        </m:r>
                        <m:r>
                          <a:rPr lang="en-US" b="0" i="1" smtClean="0">
                            <a:latin typeface="Cambria Math" panose="02040503050406030204" pitchFamily="18" charset="0"/>
                          </a:rPr>
                          <m:t> </m:t>
                        </m:r>
                        <m:r>
                          <a:rPr lang="en-US" b="0" i="1" smtClean="0">
                            <a:latin typeface="Cambria Math" panose="02040503050406030204" pitchFamily="18" charset="0"/>
                          </a:rPr>
                          <m:t>𝑝𝑒𝑛𝑔𝑎𝑚𝑎𝑡𝑎𝑛</m:t>
                        </m:r>
                        <m:r>
                          <a:rPr lang="en-US" b="0" i="1" smtClean="0">
                            <a:latin typeface="Cambria Math" panose="02040503050406030204" pitchFamily="18" charset="0"/>
                          </a:rPr>
                          <m:t> </m:t>
                        </m:r>
                        <m:r>
                          <a:rPr lang="en-US" b="0" i="1" smtClean="0">
                            <a:latin typeface="Cambria Math" panose="02040503050406030204" pitchFamily="18" charset="0"/>
                          </a:rPr>
                          <m:t>𝑝𝑜𝑠𝑖𝑡𝑖𝑓</m:t>
                        </m:r>
                      </m:den>
                    </m:f>
                  </m:oMath>
                </a14:m>
                <a:endParaRPr lang="id-ID"/>
              </a:p>
            </p:txBody>
          </p:sp>
        </mc:Choice>
        <mc:Fallback xmlns="">
          <p:sp>
            <p:nvSpPr>
              <p:cNvPr id="3" name="Tampungan Konten 2">
                <a:extLst>
                  <a:ext uri="{FF2B5EF4-FFF2-40B4-BE49-F238E27FC236}">
                    <a16:creationId xmlns:a16="http://schemas.microsoft.com/office/drawing/2014/main" id="{73A58205-FAF3-6783-0A20-783E71E672DC}"/>
                  </a:ext>
                </a:extLst>
              </p:cNvPr>
              <p:cNvSpPr>
                <a:spLocks noGrp="1" noRot="1" noChangeAspect="1" noMove="1" noResize="1" noEditPoints="1" noAdjustHandles="1" noChangeArrowheads="1" noChangeShapeType="1" noTextEdit="1"/>
              </p:cNvSpPr>
              <p:nvPr>
                <p:ph idx="1"/>
              </p:nvPr>
            </p:nvSpPr>
            <p:spPr>
              <a:xfrm>
                <a:off x="5745083" y="2391995"/>
                <a:ext cx="5904056" cy="3174788"/>
              </a:xfrm>
              <a:blipFill>
                <a:blip r:embed="rId3"/>
                <a:stretch>
                  <a:fillRect l="-1032" t="-576"/>
                </a:stretch>
              </a:blipFill>
            </p:spPr>
            <p:txBody>
              <a:bodyPr/>
              <a:lstStyle/>
              <a:p>
                <a:r>
                  <a:rPr lang="en-US">
                    <a:noFill/>
                  </a:rPr>
                  <a:t> </a:t>
                </a:r>
              </a:p>
            </p:txBody>
          </p:sp>
        </mc:Fallback>
      </mc:AlternateContent>
    </p:spTree>
    <p:extLst>
      <p:ext uri="{BB962C8B-B14F-4D97-AF65-F5344CB8AC3E}">
        <p14:creationId xmlns:p14="http://schemas.microsoft.com/office/powerpoint/2010/main" val="777327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Judul 1">
            <a:extLst>
              <a:ext uri="{FF2B5EF4-FFF2-40B4-BE49-F238E27FC236}">
                <a16:creationId xmlns:a16="http://schemas.microsoft.com/office/drawing/2014/main" id="{094588E1-DD28-7345-F0C7-E1060DDC8302}"/>
              </a:ext>
            </a:extLst>
          </p:cNvPr>
          <p:cNvSpPr>
            <a:spLocks noGrp="1"/>
          </p:cNvSpPr>
          <p:nvPr>
            <p:ph type="title"/>
          </p:nvPr>
        </p:nvSpPr>
        <p:spPr>
          <a:xfrm>
            <a:off x="609600" y="552782"/>
            <a:ext cx="5369169" cy="1591902"/>
          </a:xfrm>
        </p:spPr>
        <p:txBody>
          <a:bodyPr>
            <a:normAutofit/>
          </a:bodyPr>
          <a:lstStyle/>
          <a:p>
            <a:r>
              <a:rPr lang="en-US">
                <a:ea typeface="+mj-lt"/>
                <a:cs typeface="+mj-lt"/>
              </a:rPr>
              <a:t>IMBALANCE-XGBOOST</a:t>
            </a:r>
            <a:endParaRPr lang="id-ID">
              <a:ea typeface="+mj-lt"/>
              <a:cs typeface="+mj-lt"/>
            </a:endParaRPr>
          </a:p>
        </p:txBody>
      </p:sp>
      <p:sp>
        <p:nvSpPr>
          <p:cNvPr id="3" name="Tampungan Konten 2">
            <a:extLst>
              <a:ext uri="{FF2B5EF4-FFF2-40B4-BE49-F238E27FC236}">
                <a16:creationId xmlns:a16="http://schemas.microsoft.com/office/drawing/2014/main" id="{957F99DF-BBD0-0090-CB3E-44BC945F52FB}"/>
              </a:ext>
            </a:extLst>
          </p:cNvPr>
          <p:cNvSpPr>
            <a:spLocks noGrp="1"/>
          </p:cNvSpPr>
          <p:nvPr>
            <p:ph idx="1"/>
          </p:nvPr>
        </p:nvSpPr>
        <p:spPr>
          <a:xfrm>
            <a:off x="610198" y="2391995"/>
            <a:ext cx="5369653" cy="4152448"/>
          </a:xfrm>
        </p:spPr>
        <p:txBody>
          <a:bodyPr vert="horz" lIns="91440" tIns="45720" rIns="91440" bIns="45720" rtlCol="0" anchor="t">
            <a:normAutofit fontScale="92500" lnSpcReduction="20000"/>
          </a:bodyPr>
          <a:lstStyle/>
          <a:p>
            <a:pPr marL="342900" indent="-342900">
              <a:buFont typeface="Arial" panose="020B0504020202020204" pitchFamily="34" charset="0"/>
              <a:buChar char="•"/>
            </a:pPr>
            <a:r>
              <a:rPr lang="id-ID">
                <a:ea typeface="+mn-lt"/>
                <a:cs typeface="+mn-lt"/>
              </a:rPr>
              <a:t>Imbalance-XGBoost merupakan pengembangan dari XGBoost yang ditawarkan untuk mengatasi permasalahan imbalance class dengan mengimplementasikan weighted cross-entropy atau focal loss pada boosting machine sebagai fungsi objektif.</a:t>
            </a:r>
          </a:p>
          <a:p>
            <a:pPr marL="342900" indent="-342900">
              <a:buFont typeface="Arial" panose="020B0504020202020204" pitchFamily="34" charset="0"/>
              <a:buChar char="•"/>
            </a:pPr>
            <a:r>
              <a:rPr lang="id-ID">
                <a:ea typeface="+mn-lt"/>
                <a:cs typeface="+mn-lt"/>
              </a:rPr>
              <a:t>Weighted cross-entropy meningkatkan penalti saat model salah mengklasifikasikan kelas tertentu, dalam hal ini biasanya kelas minoritas.</a:t>
            </a:r>
          </a:p>
          <a:p>
            <a:pPr marL="342900" indent="-342900">
              <a:buFont typeface="Arial" panose="020B0504020202020204" pitchFamily="34" charset="0"/>
              <a:buChar char="•"/>
            </a:pPr>
            <a:r>
              <a:rPr lang="id-ID">
                <a:ea typeface="+mn-lt"/>
                <a:cs typeface="+mn-lt"/>
              </a:rPr>
              <a:t>Di sisi lain, focal loss menangani imbalance class dengan menambahkan faktor pengali pada fungsi loss cross-entropy.</a:t>
            </a:r>
            <a:endParaRPr lang="id-ID"/>
          </a:p>
        </p:txBody>
      </p:sp>
      <p:pic>
        <p:nvPicPr>
          <p:cNvPr id="5" name="Picture 4" descr="Close-up panel jaringan server dengan lampu dan kabel">
            <a:extLst>
              <a:ext uri="{FF2B5EF4-FFF2-40B4-BE49-F238E27FC236}">
                <a16:creationId xmlns:a16="http://schemas.microsoft.com/office/drawing/2014/main" id="{76C36AC1-2895-F294-44B3-2CC8F42869D4}"/>
              </a:ext>
            </a:extLst>
          </p:cNvPr>
          <p:cNvPicPr>
            <a:picLocks noChangeAspect="1"/>
          </p:cNvPicPr>
          <p:nvPr/>
        </p:nvPicPr>
        <p:blipFill rotWithShape="1">
          <a:blip r:embed="rId2"/>
          <a:srcRect l="5891" r="37471" b="-3"/>
          <a:stretch/>
        </p:blipFill>
        <p:spPr>
          <a:xfrm>
            <a:off x="6364448" y="10"/>
            <a:ext cx="5827552" cy="685799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p:spPr>
      </p:pic>
    </p:spTree>
    <p:extLst>
      <p:ext uri="{BB962C8B-B14F-4D97-AF65-F5344CB8AC3E}">
        <p14:creationId xmlns:p14="http://schemas.microsoft.com/office/powerpoint/2010/main" val="3216005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Judul 1">
            <a:extLst>
              <a:ext uri="{FF2B5EF4-FFF2-40B4-BE49-F238E27FC236}">
                <a16:creationId xmlns:a16="http://schemas.microsoft.com/office/drawing/2014/main" id="{EE259A3C-EFDC-04AE-B1EB-D61CAC9D2E98}"/>
              </a:ext>
            </a:extLst>
          </p:cNvPr>
          <p:cNvSpPr>
            <a:spLocks noGrp="1"/>
          </p:cNvSpPr>
          <p:nvPr>
            <p:ph type="title"/>
          </p:nvPr>
        </p:nvSpPr>
        <p:spPr>
          <a:xfrm>
            <a:off x="609600" y="552782"/>
            <a:ext cx="5354792" cy="887412"/>
          </a:xfrm>
        </p:spPr>
        <p:txBody>
          <a:bodyPr>
            <a:normAutofit/>
          </a:bodyPr>
          <a:lstStyle/>
          <a:p>
            <a:pPr>
              <a:lnSpc>
                <a:spcPct val="90000"/>
              </a:lnSpc>
            </a:pPr>
            <a:r>
              <a:rPr lang="id-ID" sz="2800" err="1">
                <a:ea typeface="+mj-lt"/>
                <a:cs typeface="+mj-lt"/>
              </a:rPr>
              <a:t>Imbalance-XGBoost</a:t>
            </a:r>
            <a:r>
              <a:rPr lang="id-ID" sz="2800">
                <a:ea typeface="+mj-lt"/>
                <a:cs typeface="+mj-lt"/>
              </a:rPr>
              <a:t> dengan </a:t>
            </a:r>
            <a:r>
              <a:rPr lang="id-ID" sz="2800" err="1">
                <a:ea typeface="+mj-lt"/>
                <a:cs typeface="+mj-lt"/>
              </a:rPr>
              <a:t>Weighted</a:t>
            </a:r>
            <a:r>
              <a:rPr lang="id-ID" sz="2800">
                <a:ea typeface="+mj-lt"/>
                <a:cs typeface="+mj-lt"/>
              </a:rPr>
              <a:t> </a:t>
            </a:r>
            <a:r>
              <a:rPr lang="id-ID" sz="2800" err="1">
                <a:ea typeface="+mj-lt"/>
                <a:cs typeface="+mj-lt"/>
              </a:rPr>
              <a:t>Cross-Entropy</a:t>
            </a:r>
            <a:endParaRPr lang="id-ID" sz="2800">
              <a:cs typeface="Posterama"/>
            </a:endParaRPr>
          </a:p>
        </p:txBody>
      </p:sp>
      <p:sp>
        <p:nvSpPr>
          <p:cNvPr id="3" name="Tampungan Konten 2">
            <a:extLst>
              <a:ext uri="{FF2B5EF4-FFF2-40B4-BE49-F238E27FC236}">
                <a16:creationId xmlns:a16="http://schemas.microsoft.com/office/drawing/2014/main" id="{B579F019-82C4-DF86-5EF3-447B5EBCD9CC}"/>
              </a:ext>
            </a:extLst>
          </p:cNvPr>
          <p:cNvSpPr>
            <a:spLocks noGrp="1"/>
          </p:cNvSpPr>
          <p:nvPr>
            <p:ph idx="1"/>
          </p:nvPr>
        </p:nvSpPr>
        <p:spPr>
          <a:xfrm>
            <a:off x="610198" y="1529354"/>
            <a:ext cx="5355276" cy="2743467"/>
          </a:xfrm>
        </p:spPr>
        <p:txBody>
          <a:bodyPr vert="horz" lIns="91440" tIns="45720" rIns="91440" bIns="45720" rtlCol="0" anchor="t">
            <a:normAutofit/>
          </a:bodyPr>
          <a:lstStyle/>
          <a:p>
            <a:pPr marL="342900" indent="-342900">
              <a:buFont typeface="Arial" panose="020B0504020202020204" pitchFamily="34" charset="0"/>
              <a:buChar char="•"/>
            </a:pPr>
            <a:r>
              <a:rPr lang="id-ID">
                <a:ea typeface="+mn-lt"/>
                <a:cs typeface="+mn-lt"/>
              </a:rPr>
              <a:t>Fungsi </a:t>
            </a:r>
            <a:r>
              <a:rPr lang="id-ID" err="1">
                <a:ea typeface="+mn-lt"/>
                <a:cs typeface="+mn-lt"/>
              </a:rPr>
              <a:t>weighted</a:t>
            </a:r>
            <a:r>
              <a:rPr lang="id-ID">
                <a:ea typeface="+mn-lt"/>
                <a:cs typeface="+mn-lt"/>
              </a:rPr>
              <a:t> </a:t>
            </a:r>
            <a:r>
              <a:rPr lang="id-ID" err="1">
                <a:ea typeface="+mn-lt"/>
                <a:cs typeface="+mn-lt"/>
              </a:rPr>
              <a:t>cross-entropy</a:t>
            </a:r>
            <a:r>
              <a:rPr lang="id-ID">
                <a:ea typeface="+mn-lt"/>
                <a:cs typeface="+mn-lt"/>
              </a:rPr>
              <a:t> </a:t>
            </a:r>
            <a:r>
              <a:rPr lang="id-ID" err="1">
                <a:ea typeface="+mn-lt"/>
                <a:cs typeface="+mn-lt"/>
              </a:rPr>
              <a:t>loss</a:t>
            </a:r>
            <a:r>
              <a:rPr lang="id-ID">
                <a:ea typeface="+mn-lt"/>
                <a:cs typeface="+mn-lt"/>
              </a:rPr>
              <a:t> untuk klasifikasi biner.</a:t>
            </a:r>
          </a:p>
          <a:p>
            <a:pPr marL="342900" indent="-342900">
              <a:buFont typeface="Arial" panose="020B0504020202020204" pitchFamily="34" charset="0"/>
              <a:buChar char="•"/>
            </a:pPr>
            <a:endParaRPr lang="id-ID"/>
          </a:p>
          <a:p>
            <a:pPr marL="342900" indent="-342900">
              <a:buFont typeface="Arial" panose="020B0504020202020204" pitchFamily="34" charset="0"/>
              <a:buChar char="•"/>
            </a:pPr>
            <a:endParaRPr lang="id-ID"/>
          </a:p>
          <a:p>
            <a:pPr marL="342900" indent="-342900">
              <a:buFont typeface="Arial" panose="020B0504020202020204" pitchFamily="34" charset="0"/>
              <a:buChar char="•"/>
            </a:pPr>
            <a:endParaRPr lang="id-ID"/>
          </a:p>
          <a:p>
            <a:endParaRPr lang="id-ID"/>
          </a:p>
        </p:txBody>
      </p:sp>
      <p:pic>
        <p:nvPicPr>
          <p:cNvPr id="5" name="Picture 4" descr="Close-up tombol kalkulator">
            <a:extLst>
              <a:ext uri="{FF2B5EF4-FFF2-40B4-BE49-F238E27FC236}">
                <a16:creationId xmlns:a16="http://schemas.microsoft.com/office/drawing/2014/main" id="{DB9AEE80-239D-7B5E-699E-24BD52E211D3}"/>
              </a:ext>
            </a:extLst>
          </p:cNvPr>
          <p:cNvPicPr>
            <a:picLocks noChangeAspect="1"/>
          </p:cNvPicPr>
          <p:nvPr/>
        </p:nvPicPr>
        <p:blipFill rotWithShape="1">
          <a:blip r:embed="rId2"/>
          <a:srcRect l="18608" r="25091" b="4"/>
          <a:stretch/>
        </p:blipFill>
        <p:spPr>
          <a:xfrm>
            <a:off x="6364448" y="10"/>
            <a:ext cx="5827552" cy="685799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p:spPr>
      </p:pic>
      <p:pic>
        <p:nvPicPr>
          <p:cNvPr id="4" name="Gambar 5" descr="Sebuah gambar berisi logo&#10;&#10;Deskripsi dibuat secara otomatis">
            <a:extLst>
              <a:ext uri="{FF2B5EF4-FFF2-40B4-BE49-F238E27FC236}">
                <a16:creationId xmlns:a16="http://schemas.microsoft.com/office/drawing/2014/main" id="{46F811F3-2674-806E-9675-E8599334A457}"/>
              </a:ext>
            </a:extLst>
          </p:cNvPr>
          <p:cNvPicPr>
            <a:picLocks noChangeAspect="1"/>
          </p:cNvPicPr>
          <p:nvPr/>
        </p:nvPicPr>
        <p:blipFill>
          <a:blip r:embed="rId3"/>
          <a:stretch>
            <a:fillRect/>
          </a:stretch>
        </p:blipFill>
        <p:spPr>
          <a:xfrm>
            <a:off x="1000664" y="2350199"/>
            <a:ext cx="2743200" cy="547337"/>
          </a:xfrm>
          <a:prstGeom prst="rect">
            <a:avLst/>
          </a:prstGeom>
        </p:spPr>
      </p:pic>
      <p:sp>
        <p:nvSpPr>
          <p:cNvPr id="7" name="Judul 1">
            <a:extLst>
              <a:ext uri="{FF2B5EF4-FFF2-40B4-BE49-F238E27FC236}">
                <a16:creationId xmlns:a16="http://schemas.microsoft.com/office/drawing/2014/main" id="{775D428F-C11E-D01F-E782-03D25176BB03}"/>
              </a:ext>
            </a:extLst>
          </p:cNvPr>
          <p:cNvSpPr txBox="1">
            <a:spLocks/>
          </p:cNvSpPr>
          <p:nvPr/>
        </p:nvSpPr>
        <p:spPr>
          <a:xfrm>
            <a:off x="762000" y="3048691"/>
            <a:ext cx="5340415" cy="801148"/>
          </a:xfrm>
          <a:prstGeom prst="rect">
            <a:avLst/>
          </a:prstGeom>
        </p:spPr>
        <p:txBody>
          <a:bodyPr vert="horz" lIns="91440" tIns="45720" rIns="91440" bIns="45720" rtlCol="0" anchor="b">
            <a:normAutofit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lnSpc>
                <a:spcPct val="90000"/>
              </a:lnSpc>
            </a:pPr>
            <a:r>
              <a:rPr lang="id-ID" sz="2800" err="1">
                <a:ea typeface="+mj-lt"/>
                <a:cs typeface="+mj-lt"/>
              </a:rPr>
              <a:t>Imbalance-XGBoost</a:t>
            </a:r>
            <a:r>
              <a:rPr lang="id-ID" sz="2800">
                <a:ea typeface="+mj-lt"/>
                <a:cs typeface="+mj-lt"/>
              </a:rPr>
              <a:t> dengan </a:t>
            </a:r>
            <a:r>
              <a:rPr lang="id-ID" sz="2800" err="1">
                <a:ea typeface="+mj-lt"/>
                <a:cs typeface="+mj-lt"/>
              </a:rPr>
              <a:t>Focal</a:t>
            </a:r>
            <a:r>
              <a:rPr lang="id-ID" sz="2800">
                <a:ea typeface="+mj-lt"/>
                <a:cs typeface="+mj-lt"/>
              </a:rPr>
              <a:t> </a:t>
            </a:r>
            <a:r>
              <a:rPr lang="id-ID" sz="2800" err="1">
                <a:ea typeface="+mj-lt"/>
                <a:cs typeface="+mj-lt"/>
              </a:rPr>
              <a:t>Loss</a:t>
            </a:r>
            <a:r>
              <a:rPr lang="id-ID" sz="2800">
                <a:ea typeface="+mj-lt"/>
                <a:cs typeface="+mj-lt"/>
              </a:rPr>
              <a:t> </a:t>
            </a:r>
            <a:r>
              <a:rPr lang="id-ID" sz="2800" err="1">
                <a:ea typeface="+mj-lt"/>
                <a:cs typeface="+mj-lt"/>
              </a:rPr>
              <a:t>Function</a:t>
            </a:r>
            <a:endParaRPr lang="id-ID" sz="2800">
              <a:cs typeface="Posterama"/>
            </a:endParaRPr>
          </a:p>
        </p:txBody>
      </p:sp>
      <p:sp>
        <p:nvSpPr>
          <p:cNvPr id="10" name="Tampungan Konten 2">
            <a:extLst>
              <a:ext uri="{FF2B5EF4-FFF2-40B4-BE49-F238E27FC236}">
                <a16:creationId xmlns:a16="http://schemas.microsoft.com/office/drawing/2014/main" id="{23C4AB7C-BE04-64B1-C06C-6B7463470EE0}"/>
              </a:ext>
            </a:extLst>
          </p:cNvPr>
          <p:cNvSpPr txBox="1">
            <a:spLocks/>
          </p:cNvSpPr>
          <p:nvPr/>
        </p:nvSpPr>
        <p:spPr>
          <a:xfrm>
            <a:off x="762598" y="4025263"/>
            <a:ext cx="5326522" cy="1003807"/>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504020202020204" pitchFamily="34" charset="0"/>
              <a:buChar char="•"/>
            </a:pPr>
            <a:r>
              <a:rPr lang="id-ID" err="1">
                <a:ea typeface="+mn-lt"/>
                <a:cs typeface="+mn-lt"/>
              </a:rPr>
              <a:t>focal</a:t>
            </a:r>
            <a:r>
              <a:rPr lang="id-ID">
                <a:ea typeface="+mn-lt"/>
                <a:cs typeface="+mn-lt"/>
              </a:rPr>
              <a:t> </a:t>
            </a:r>
            <a:r>
              <a:rPr lang="id-ID" err="1">
                <a:ea typeface="+mn-lt"/>
                <a:cs typeface="+mn-lt"/>
              </a:rPr>
              <a:t>loss</a:t>
            </a:r>
            <a:r>
              <a:rPr lang="id-ID">
                <a:ea typeface="+mn-lt"/>
                <a:cs typeface="+mn-lt"/>
              </a:rPr>
              <a:t> untuk klasifikasi biner dapat dituliskan dalam bentuk persamaan (3.8) berikut.</a:t>
            </a:r>
            <a:endParaRPr lang="id-ID"/>
          </a:p>
        </p:txBody>
      </p:sp>
      <p:pic>
        <p:nvPicPr>
          <p:cNvPr id="12" name="Gambar 12" descr="Sebuah gambar berisi logo&#10;&#10;Deskripsi dibuat secara otomatis">
            <a:extLst>
              <a:ext uri="{FF2B5EF4-FFF2-40B4-BE49-F238E27FC236}">
                <a16:creationId xmlns:a16="http://schemas.microsoft.com/office/drawing/2014/main" id="{3838D31E-A26E-2D86-987F-42270FF2E6FE}"/>
              </a:ext>
            </a:extLst>
          </p:cNvPr>
          <p:cNvPicPr>
            <a:picLocks noChangeAspect="1"/>
          </p:cNvPicPr>
          <p:nvPr/>
        </p:nvPicPr>
        <p:blipFill>
          <a:blip r:embed="rId4"/>
          <a:stretch>
            <a:fillRect/>
          </a:stretch>
        </p:blipFill>
        <p:spPr>
          <a:xfrm>
            <a:off x="1000664" y="5030531"/>
            <a:ext cx="2743200" cy="448785"/>
          </a:xfrm>
          <a:prstGeom prst="rect">
            <a:avLst/>
          </a:prstGeom>
        </p:spPr>
      </p:pic>
    </p:spTree>
    <p:extLst>
      <p:ext uri="{BB962C8B-B14F-4D97-AF65-F5344CB8AC3E}">
        <p14:creationId xmlns:p14="http://schemas.microsoft.com/office/powerpoint/2010/main" val="548887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DB650B15-1E38-DD30-317E-E791A9C2629C}"/>
              </a:ext>
            </a:extLst>
          </p:cNvPr>
          <p:cNvSpPr>
            <a:spLocks noGrp="1"/>
          </p:cNvSpPr>
          <p:nvPr>
            <p:ph type="title"/>
          </p:nvPr>
        </p:nvSpPr>
        <p:spPr/>
        <p:txBody>
          <a:bodyPr/>
          <a:lstStyle/>
          <a:p>
            <a:r>
              <a:rPr lang="id-ID">
                <a:cs typeface="Posterama"/>
              </a:rPr>
              <a:t>PARAMETER MODEL XGBOOST</a:t>
            </a:r>
            <a:endParaRPr lang="id-ID"/>
          </a:p>
        </p:txBody>
      </p:sp>
      <p:graphicFrame>
        <p:nvGraphicFramePr>
          <p:cNvPr id="4" name="Table 4">
            <a:extLst>
              <a:ext uri="{FF2B5EF4-FFF2-40B4-BE49-F238E27FC236}">
                <a16:creationId xmlns:a16="http://schemas.microsoft.com/office/drawing/2014/main" id="{07DC96BD-DDBF-A767-64EC-6F9BBEF430CF}"/>
              </a:ext>
            </a:extLst>
          </p:cNvPr>
          <p:cNvGraphicFramePr>
            <a:graphicFrameLocks noGrp="1"/>
          </p:cNvGraphicFramePr>
          <p:nvPr>
            <p:ph idx="1"/>
            <p:extLst>
              <p:ext uri="{D42A27DB-BD31-4B8C-83A1-F6EECF244321}">
                <p14:modId xmlns:p14="http://schemas.microsoft.com/office/powerpoint/2010/main" val="362050925"/>
              </p:ext>
            </p:extLst>
          </p:nvPr>
        </p:nvGraphicFramePr>
        <p:xfrm>
          <a:off x="609600" y="2106613"/>
          <a:ext cx="10972800" cy="4360227"/>
        </p:xfrm>
        <a:graphic>
          <a:graphicData uri="http://schemas.openxmlformats.org/drawingml/2006/table">
            <a:tbl>
              <a:tblPr firstRow="1" bandRow="1">
                <a:tableStyleId>{5C22544A-7EE6-4342-B048-85BDC9FD1C3A}</a:tableStyleId>
              </a:tblPr>
              <a:tblGrid>
                <a:gridCol w="5486400">
                  <a:extLst>
                    <a:ext uri="{9D8B030D-6E8A-4147-A177-3AD203B41FA5}">
                      <a16:colId xmlns:a16="http://schemas.microsoft.com/office/drawing/2014/main" val="3243207318"/>
                    </a:ext>
                  </a:extLst>
                </a:gridCol>
                <a:gridCol w="5486400">
                  <a:extLst>
                    <a:ext uri="{9D8B030D-6E8A-4147-A177-3AD203B41FA5}">
                      <a16:colId xmlns:a16="http://schemas.microsoft.com/office/drawing/2014/main" val="1799911901"/>
                    </a:ext>
                  </a:extLst>
                </a:gridCol>
              </a:tblGrid>
              <a:tr h="370840">
                <a:tc>
                  <a:txBody>
                    <a:bodyPr/>
                    <a:lstStyle/>
                    <a:p>
                      <a:r>
                        <a:rPr lang="en-US"/>
                        <a:t>Parameter</a:t>
                      </a:r>
                      <a:endParaRPr lang="LID4096"/>
                    </a:p>
                  </a:txBody>
                  <a:tcPr/>
                </a:tc>
                <a:tc>
                  <a:txBody>
                    <a:bodyPr/>
                    <a:lstStyle/>
                    <a:p>
                      <a:r>
                        <a:rPr lang="en-US" err="1"/>
                        <a:t>Keterangan</a:t>
                      </a:r>
                      <a:endParaRPr lang="LID4096"/>
                    </a:p>
                  </a:txBody>
                  <a:tcPr/>
                </a:tc>
                <a:extLst>
                  <a:ext uri="{0D108BD9-81ED-4DB2-BD59-A6C34878D82A}">
                    <a16:rowId xmlns:a16="http://schemas.microsoft.com/office/drawing/2014/main" val="1462350830"/>
                  </a:ext>
                </a:extLst>
              </a:tr>
              <a:tr h="370840">
                <a:tc>
                  <a:txBody>
                    <a:bodyPr/>
                    <a:lstStyle/>
                    <a:p>
                      <a:r>
                        <a:rPr lang="en-US"/>
                        <a:t>Learning rate</a:t>
                      </a:r>
                      <a:endParaRPr lang="LID4096"/>
                    </a:p>
                  </a:txBody>
                  <a:tcPr/>
                </a:tc>
                <a:tc>
                  <a:txBody>
                    <a:bodyPr/>
                    <a:lstStyle/>
                    <a:p>
                      <a:r>
                        <a:rPr lang="en-US" err="1"/>
                        <a:t>Besar</a:t>
                      </a:r>
                      <a:r>
                        <a:rPr lang="en-US"/>
                        <a:t> step size pada proses boosting</a:t>
                      </a:r>
                      <a:endParaRPr lang="LID4096"/>
                    </a:p>
                  </a:txBody>
                  <a:tcPr/>
                </a:tc>
                <a:extLst>
                  <a:ext uri="{0D108BD9-81ED-4DB2-BD59-A6C34878D82A}">
                    <a16:rowId xmlns:a16="http://schemas.microsoft.com/office/drawing/2014/main" val="690034811"/>
                  </a:ext>
                </a:extLst>
              </a:tr>
              <a:tr h="370840">
                <a:tc>
                  <a:txBody>
                    <a:bodyPr/>
                    <a:lstStyle/>
                    <a:p>
                      <a:r>
                        <a:rPr lang="en-US"/>
                        <a:t>Gamma</a:t>
                      </a:r>
                      <a:endParaRPr lang="LID4096"/>
                    </a:p>
                  </a:txBody>
                  <a:tcPr/>
                </a:tc>
                <a:tc>
                  <a:txBody>
                    <a:bodyPr/>
                    <a:lstStyle/>
                    <a:p>
                      <a:r>
                        <a:rPr lang="en-US" err="1"/>
                        <a:t>Sebagai</a:t>
                      </a:r>
                      <a:r>
                        <a:rPr lang="en-US"/>
                        <a:t> complexity control</a:t>
                      </a:r>
                      <a:endParaRPr lang="LID4096"/>
                    </a:p>
                  </a:txBody>
                  <a:tcPr/>
                </a:tc>
                <a:extLst>
                  <a:ext uri="{0D108BD9-81ED-4DB2-BD59-A6C34878D82A}">
                    <a16:rowId xmlns:a16="http://schemas.microsoft.com/office/drawing/2014/main" val="1311791268"/>
                  </a:ext>
                </a:extLst>
              </a:tr>
              <a:tr h="370840">
                <a:tc>
                  <a:txBody>
                    <a:bodyPr/>
                    <a:lstStyle/>
                    <a:p>
                      <a:r>
                        <a:rPr lang="en-US"/>
                        <a:t>Maximum depth</a:t>
                      </a:r>
                      <a:endParaRPr lang="LID4096"/>
                    </a:p>
                  </a:txBody>
                  <a:tcPr/>
                </a:tc>
                <a:tc>
                  <a:txBody>
                    <a:bodyPr/>
                    <a:lstStyle/>
                    <a:p>
                      <a:r>
                        <a:rPr lang="en-US" err="1"/>
                        <a:t>Kedalaman</a:t>
                      </a:r>
                      <a:r>
                        <a:rPr lang="en-US"/>
                        <a:t> </a:t>
                      </a:r>
                      <a:r>
                        <a:rPr lang="en-US" err="1"/>
                        <a:t>pohon</a:t>
                      </a:r>
                      <a:r>
                        <a:rPr lang="en-US"/>
                        <a:t>, </a:t>
                      </a:r>
                      <a:r>
                        <a:rPr lang="en-US" err="1"/>
                        <a:t>tujuan</a:t>
                      </a:r>
                      <a:r>
                        <a:rPr lang="en-US"/>
                        <a:t> : </a:t>
                      </a:r>
                      <a:r>
                        <a:rPr lang="en-US" err="1"/>
                        <a:t>menghindari</a:t>
                      </a:r>
                      <a:r>
                        <a:rPr lang="en-US"/>
                        <a:t> overfitting</a:t>
                      </a:r>
                      <a:endParaRPr lang="LID4096"/>
                    </a:p>
                  </a:txBody>
                  <a:tcPr/>
                </a:tc>
                <a:extLst>
                  <a:ext uri="{0D108BD9-81ED-4DB2-BD59-A6C34878D82A}">
                    <a16:rowId xmlns:a16="http://schemas.microsoft.com/office/drawing/2014/main" val="889626224"/>
                  </a:ext>
                </a:extLst>
              </a:tr>
              <a:tr h="370840">
                <a:tc>
                  <a:txBody>
                    <a:bodyPr/>
                    <a:lstStyle/>
                    <a:p>
                      <a:r>
                        <a:rPr lang="en-US"/>
                        <a:t>Subsample</a:t>
                      </a:r>
                      <a:endParaRPr lang="LID4096"/>
                    </a:p>
                  </a:txBody>
                  <a:tcPr/>
                </a:tc>
                <a:tc>
                  <a:txBody>
                    <a:bodyPr/>
                    <a:lstStyle/>
                    <a:p>
                      <a:r>
                        <a:rPr lang="en-US" err="1"/>
                        <a:t>Persentase</a:t>
                      </a:r>
                      <a:r>
                        <a:rPr lang="en-US"/>
                        <a:t> sample yang </a:t>
                      </a:r>
                      <a:r>
                        <a:rPr lang="en-US" err="1"/>
                        <a:t>akan</a:t>
                      </a:r>
                      <a:r>
                        <a:rPr lang="en-US"/>
                        <a:t> </a:t>
                      </a:r>
                      <a:r>
                        <a:rPr lang="en-US" err="1"/>
                        <a:t>diambil</a:t>
                      </a:r>
                      <a:r>
                        <a:rPr lang="en-US"/>
                        <a:t> </a:t>
                      </a:r>
                      <a:r>
                        <a:rPr lang="en-US" err="1"/>
                        <a:t>dari</a:t>
                      </a:r>
                      <a:r>
                        <a:rPr lang="en-US"/>
                        <a:t> data training</a:t>
                      </a:r>
                      <a:endParaRPr lang="LID4096"/>
                    </a:p>
                  </a:txBody>
                  <a:tcPr/>
                </a:tc>
                <a:extLst>
                  <a:ext uri="{0D108BD9-81ED-4DB2-BD59-A6C34878D82A}">
                    <a16:rowId xmlns:a16="http://schemas.microsoft.com/office/drawing/2014/main" val="3826210939"/>
                  </a:ext>
                </a:extLst>
              </a:tr>
              <a:tr h="370840">
                <a:tc>
                  <a:txBody>
                    <a:bodyPr/>
                    <a:lstStyle/>
                    <a:p>
                      <a:r>
                        <a:rPr lang="en-US"/>
                        <a:t>Lambda</a:t>
                      </a:r>
                      <a:endParaRPr lang="LID4096"/>
                    </a:p>
                  </a:txBody>
                  <a:tcPr/>
                </a:tc>
                <a:tc>
                  <a:txBody>
                    <a:bodyPr/>
                    <a:lstStyle/>
                    <a:p>
                      <a:r>
                        <a:rPr lang="en-US" err="1"/>
                        <a:t>Regularisasi</a:t>
                      </a:r>
                      <a:r>
                        <a:rPr lang="en-US"/>
                        <a:t> L2</a:t>
                      </a:r>
                      <a:endParaRPr lang="LID4096"/>
                    </a:p>
                  </a:txBody>
                  <a:tcPr/>
                </a:tc>
                <a:extLst>
                  <a:ext uri="{0D108BD9-81ED-4DB2-BD59-A6C34878D82A}">
                    <a16:rowId xmlns:a16="http://schemas.microsoft.com/office/drawing/2014/main" val="763965754"/>
                  </a:ext>
                </a:extLst>
              </a:tr>
              <a:tr h="370840">
                <a:tc>
                  <a:txBody>
                    <a:bodyPr/>
                    <a:lstStyle/>
                    <a:p>
                      <a:r>
                        <a:rPr lang="en-US"/>
                        <a:t>Alpha</a:t>
                      </a:r>
                      <a:endParaRPr lang="LID4096"/>
                    </a:p>
                  </a:txBody>
                  <a:tcPr/>
                </a:tc>
                <a:tc>
                  <a:txBody>
                    <a:bodyPr/>
                    <a:lstStyle/>
                    <a:p>
                      <a:r>
                        <a:rPr lang="en-US" err="1"/>
                        <a:t>Regularisasi</a:t>
                      </a:r>
                      <a:r>
                        <a:rPr lang="en-US"/>
                        <a:t> L1</a:t>
                      </a:r>
                      <a:endParaRPr lang="LID4096"/>
                    </a:p>
                  </a:txBody>
                  <a:tcPr/>
                </a:tc>
                <a:extLst>
                  <a:ext uri="{0D108BD9-81ED-4DB2-BD59-A6C34878D82A}">
                    <a16:rowId xmlns:a16="http://schemas.microsoft.com/office/drawing/2014/main" val="1517905447"/>
                  </a:ext>
                </a:extLst>
              </a:tr>
              <a:tr h="370840">
                <a:tc>
                  <a:txBody>
                    <a:bodyPr/>
                    <a:lstStyle/>
                    <a:p>
                      <a:r>
                        <a:rPr lang="en-US"/>
                        <a:t>Minimum Child Weight</a:t>
                      </a:r>
                      <a:endParaRPr lang="LID4096"/>
                    </a:p>
                  </a:txBody>
                  <a:tcPr/>
                </a:tc>
                <a:tc>
                  <a:txBody>
                    <a:bodyPr/>
                    <a:lstStyle/>
                    <a:p>
                      <a:r>
                        <a:rPr lang="en-US" err="1"/>
                        <a:t>Jumlah</a:t>
                      </a:r>
                      <a:r>
                        <a:rPr lang="en-US"/>
                        <a:t> hessian minimum pada child</a:t>
                      </a:r>
                      <a:endParaRPr lang="LID4096"/>
                    </a:p>
                  </a:txBody>
                  <a:tcPr/>
                </a:tc>
                <a:extLst>
                  <a:ext uri="{0D108BD9-81ED-4DB2-BD59-A6C34878D82A}">
                    <a16:rowId xmlns:a16="http://schemas.microsoft.com/office/drawing/2014/main" val="3066183774"/>
                  </a:ext>
                </a:extLst>
              </a:tr>
              <a:tr h="484187">
                <a:tc>
                  <a:txBody>
                    <a:bodyPr/>
                    <a:lstStyle/>
                    <a:p>
                      <a:r>
                        <a:rPr lang="en-US" err="1"/>
                        <a:t>Colsample_bytree</a:t>
                      </a:r>
                      <a:endParaRPr lang="LID4096"/>
                    </a:p>
                  </a:txBody>
                  <a:tcPr/>
                </a:tc>
                <a:tc>
                  <a:txBody>
                    <a:bodyPr/>
                    <a:lstStyle/>
                    <a:p>
                      <a:r>
                        <a:rPr lang="en-US" err="1"/>
                        <a:t>Rasio</a:t>
                      </a:r>
                      <a:r>
                        <a:rPr lang="en-US"/>
                        <a:t> (subsample) </a:t>
                      </a:r>
                      <a:r>
                        <a:rPr lang="en-US" err="1"/>
                        <a:t>dari</a:t>
                      </a:r>
                      <a:r>
                        <a:rPr lang="en-US"/>
                        <a:t> </a:t>
                      </a:r>
                      <a:r>
                        <a:rPr lang="en-US" err="1"/>
                        <a:t>fitur</a:t>
                      </a:r>
                      <a:endParaRPr lang="LID4096"/>
                    </a:p>
                  </a:txBody>
                  <a:tcPr/>
                </a:tc>
                <a:extLst>
                  <a:ext uri="{0D108BD9-81ED-4DB2-BD59-A6C34878D82A}">
                    <a16:rowId xmlns:a16="http://schemas.microsoft.com/office/drawing/2014/main" val="968833169"/>
                  </a:ext>
                </a:extLst>
              </a:tr>
              <a:tr h="370840">
                <a:tc>
                  <a:txBody>
                    <a:bodyPr/>
                    <a:lstStyle/>
                    <a:p>
                      <a:r>
                        <a:rPr lang="en-US"/>
                        <a:t>Evaluation metric</a:t>
                      </a:r>
                      <a:endParaRPr lang="LID4096"/>
                    </a:p>
                  </a:txBody>
                  <a:tcPr/>
                </a:tc>
                <a:tc>
                  <a:txBody>
                    <a:bodyPr/>
                    <a:lstStyle/>
                    <a:p>
                      <a:r>
                        <a:rPr lang="en-US" err="1"/>
                        <a:t>Metrik</a:t>
                      </a:r>
                      <a:r>
                        <a:rPr lang="en-US"/>
                        <a:t> </a:t>
                      </a:r>
                      <a:r>
                        <a:rPr lang="en-US" err="1"/>
                        <a:t>Evaluasi</a:t>
                      </a:r>
                      <a:r>
                        <a:rPr lang="en-US"/>
                        <a:t>, </a:t>
                      </a:r>
                      <a:r>
                        <a:rPr lang="en-US" err="1"/>
                        <a:t>menggunakan</a:t>
                      </a:r>
                      <a:r>
                        <a:rPr lang="en-US"/>
                        <a:t> AUC</a:t>
                      </a:r>
                      <a:endParaRPr lang="LID4096"/>
                    </a:p>
                  </a:txBody>
                  <a:tcPr/>
                </a:tc>
                <a:extLst>
                  <a:ext uri="{0D108BD9-81ED-4DB2-BD59-A6C34878D82A}">
                    <a16:rowId xmlns:a16="http://schemas.microsoft.com/office/drawing/2014/main" val="3370840483"/>
                  </a:ext>
                </a:extLst>
              </a:tr>
            </a:tbl>
          </a:graphicData>
        </a:graphic>
      </p:graphicFrame>
    </p:spTree>
    <p:extLst>
      <p:ext uri="{BB962C8B-B14F-4D97-AF65-F5344CB8AC3E}">
        <p14:creationId xmlns:p14="http://schemas.microsoft.com/office/powerpoint/2010/main" val="1066576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Judul 1">
            <a:extLst>
              <a:ext uri="{FF2B5EF4-FFF2-40B4-BE49-F238E27FC236}">
                <a16:creationId xmlns:a16="http://schemas.microsoft.com/office/drawing/2014/main" id="{A001DADE-5741-DDD0-A827-976A7D82BBEF}"/>
              </a:ext>
            </a:extLst>
          </p:cNvPr>
          <p:cNvSpPr>
            <a:spLocks noGrp="1"/>
          </p:cNvSpPr>
          <p:nvPr>
            <p:ph type="title"/>
          </p:nvPr>
        </p:nvSpPr>
        <p:spPr>
          <a:xfrm>
            <a:off x="609600" y="552782"/>
            <a:ext cx="5369169" cy="1591902"/>
          </a:xfrm>
        </p:spPr>
        <p:txBody>
          <a:bodyPr>
            <a:normAutofit/>
          </a:bodyPr>
          <a:lstStyle/>
          <a:p>
            <a:pPr>
              <a:lnSpc>
                <a:spcPct val="90000"/>
              </a:lnSpc>
            </a:pPr>
            <a:r>
              <a:rPr lang="id-ID" sz="3400">
                <a:ea typeface="+mj-lt"/>
                <a:cs typeface="+mj-lt"/>
              </a:rPr>
              <a:t>Parameter Model </a:t>
            </a:r>
            <a:r>
              <a:rPr lang="id-ID" sz="3400" err="1">
                <a:ea typeface="+mj-lt"/>
                <a:cs typeface="+mj-lt"/>
              </a:rPr>
              <a:t>XGBoost</a:t>
            </a:r>
            <a:r>
              <a:rPr lang="id-ID" sz="3400">
                <a:ea typeface="+mj-lt"/>
                <a:cs typeface="+mj-lt"/>
              </a:rPr>
              <a:t> dengan </a:t>
            </a:r>
            <a:r>
              <a:rPr lang="id-ID" sz="3400" err="1">
                <a:ea typeface="+mj-lt"/>
                <a:cs typeface="+mj-lt"/>
              </a:rPr>
              <a:t>Oversampling</a:t>
            </a:r>
            <a:endParaRPr lang="id-ID" sz="3400" err="1"/>
          </a:p>
        </p:txBody>
      </p:sp>
      <p:sp>
        <p:nvSpPr>
          <p:cNvPr id="3" name="Tampungan Konten 2">
            <a:extLst>
              <a:ext uri="{FF2B5EF4-FFF2-40B4-BE49-F238E27FC236}">
                <a16:creationId xmlns:a16="http://schemas.microsoft.com/office/drawing/2014/main" id="{2FAE8984-9A08-FE47-1BC3-90F1FD24CD45}"/>
              </a:ext>
            </a:extLst>
          </p:cNvPr>
          <p:cNvSpPr>
            <a:spLocks noGrp="1"/>
          </p:cNvSpPr>
          <p:nvPr>
            <p:ph idx="1"/>
          </p:nvPr>
        </p:nvSpPr>
        <p:spPr>
          <a:xfrm>
            <a:off x="610198" y="2391995"/>
            <a:ext cx="5369653" cy="4138071"/>
          </a:xfrm>
        </p:spPr>
        <p:txBody>
          <a:bodyPr vert="horz" lIns="91440" tIns="45720" rIns="91440" bIns="45720" rtlCol="0" anchor="t">
            <a:normAutofit/>
          </a:bodyPr>
          <a:lstStyle/>
          <a:p>
            <a:pPr marL="342900" indent="-342900">
              <a:buFont typeface="Arial" panose="020B0504020202020204" pitchFamily="34" charset="0"/>
              <a:buChar char="•"/>
            </a:pPr>
            <a:r>
              <a:rPr lang="id-ID">
                <a:ea typeface="+mn-lt"/>
                <a:cs typeface="+mn-lt"/>
              </a:rPr>
              <a:t>Parameter yang </a:t>
            </a:r>
            <a:r>
              <a:rPr lang="id-ID" err="1">
                <a:ea typeface="+mn-lt"/>
                <a:cs typeface="+mn-lt"/>
              </a:rPr>
              <a:t>dioptimasi</a:t>
            </a:r>
            <a:r>
              <a:rPr lang="id-ID">
                <a:ea typeface="+mn-lt"/>
                <a:cs typeface="+mn-lt"/>
              </a:rPr>
              <a:t> untuk model </a:t>
            </a:r>
            <a:r>
              <a:rPr lang="id-ID" err="1">
                <a:ea typeface="+mn-lt"/>
                <a:cs typeface="+mn-lt"/>
              </a:rPr>
              <a:t>XGBoost</a:t>
            </a:r>
            <a:r>
              <a:rPr lang="id-ID">
                <a:ea typeface="+mn-lt"/>
                <a:cs typeface="+mn-lt"/>
              </a:rPr>
              <a:t> dengan </a:t>
            </a:r>
            <a:r>
              <a:rPr lang="id-ID" err="1">
                <a:ea typeface="+mn-lt"/>
                <a:cs typeface="+mn-lt"/>
              </a:rPr>
              <a:t>oversampling</a:t>
            </a:r>
            <a:r>
              <a:rPr lang="id-ID">
                <a:ea typeface="+mn-lt"/>
                <a:cs typeface="+mn-lt"/>
              </a:rPr>
              <a:t> tidaklah berbeda dengan parameter model </a:t>
            </a:r>
            <a:r>
              <a:rPr lang="id-ID" err="1">
                <a:ea typeface="+mn-lt"/>
                <a:cs typeface="+mn-lt"/>
              </a:rPr>
              <a:t>XGBoost</a:t>
            </a:r>
            <a:r>
              <a:rPr lang="id-ID">
                <a:ea typeface="+mn-lt"/>
                <a:cs typeface="+mn-lt"/>
              </a:rPr>
              <a:t> tanpa penanganan kelas yang tak seimbang.</a:t>
            </a:r>
          </a:p>
          <a:p>
            <a:pPr marL="342900" indent="-342900">
              <a:buFont typeface="Arial" panose="020B0504020202020204" pitchFamily="34" charset="0"/>
              <a:buChar char="•"/>
            </a:pPr>
            <a:r>
              <a:rPr lang="id-ID">
                <a:ea typeface="+mn-lt"/>
                <a:cs typeface="+mn-lt"/>
              </a:rPr>
              <a:t>Mengingat proses </a:t>
            </a:r>
            <a:r>
              <a:rPr lang="id-ID" err="1">
                <a:ea typeface="+mn-lt"/>
                <a:cs typeface="+mn-lt"/>
              </a:rPr>
              <a:t>oversampling</a:t>
            </a:r>
            <a:r>
              <a:rPr lang="id-ID">
                <a:ea typeface="+mn-lt"/>
                <a:cs typeface="+mn-lt"/>
              </a:rPr>
              <a:t> hanya menggandakan data kelas minoritas sampai jumlahnya menyamai kelas mayoritas secara acak, tidak ada parameter yang perlu </a:t>
            </a:r>
            <a:r>
              <a:rPr lang="id-ID" err="1">
                <a:ea typeface="+mn-lt"/>
                <a:cs typeface="+mn-lt"/>
              </a:rPr>
              <a:t>dioptimasi</a:t>
            </a:r>
            <a:r>
              <a:rPr lang="id-ID">
                <a:ea typeface="+mn-lt"/>
                <a:cs typeface="+mn-lt"/>
              </a:rPr>
              <a:t> pada proses </a:t>
            </a:r>
            <a:r>
              <a:rPr lang="id-ID" err="1">
                <a:ea typeface="+mn-lt"/>
                <a:cs typeface="+mn-lt"/>
              </a:rPr>
              <a:t>oversampling</a:t>
            </a:r>
            <a:r>
              <a:rPr lang="id-ID">
                <a:ea typeface="+mn-lt"/>
                <a:cs typeface="+mn-lt"/>
              </a:rPr>
              <a:t>.</a:t>
            </a:r>
            <a:endParaRPr lang="id-ID"/>
          </a:p>
        </p:txBody>
      </p:sp>
      <p:pic>
        <p:nvPicPr>
          <p:cNvPr id="5" name="Picture 4" descr="Model jika molekul dalam kelas sains">
            <a:extLst>
              <a:ext uri="{FF2B5EF4-FFF2-40B4-BE49-F238E27FC236}">
                <a16:creationId xmlns:a16="http://schemas.microsoft.com/office/drawing/2014/main" id="{F683583D-2BB4-08E1-8582-69791636E9B5}"/>
              </a:ext>
            </a:extLst>
          </p:cNvPr>
          <p:cNvPicPr>
            <a:picLocks noChangeAspect="1"/>
          </p:cNvPicPr>
          <p:nvPr/>
        </p:nvPicPr>
        <p:blipFill rotWithShape="1">
          <a:blip r:embed="rId2"/>
          <a:srcRect l="24003" r="19359" b="-3"/>
          <a:stretch/>
        </p:blipFill>
        <p:spPr>
          <a:xfrm>
            <a:off x="6364448" y="10"/>
            <a:ext cx="5827552" cy="685799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p:spPr>
      </p:pic>
    </p:spTree>
    <p:extLst>
      <p:ext uri="{BB962C8B-B14F-4D97-AF65-F5344CB8AC3E}">
        <p14:creationId xmlns:p14="http://schemas.microsoft.com/office/powerpoint/2010/main" val="1869405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Judul 1">
            <a:extLst>
              <a:ext uri="{FF2B5EF4-FFF2-40B4-BE49-F238E27FC236}">
                <a16:creationId xmlns:a16="http://schemas.microsoft.com/office/drawing/2014/main" id="{68D84084-EE9A-AD15-D7D9-3515398D5ED7}"/>
              </a:ext>
            </a:extLst>
          </p:cNvPr>
          <p:cNvSpPr>
            <a:spLocks noGrp="1"/>
          </p:cNvSpPr>
          <p:nvPr>
            <p:ph type="title"/>
          </p:nvPr>
        </p:nvSpPr>
        <p:spPr>
          <a:xfrm>
            <a:off x="5748752" y="552782"/>
            <a:ext cx="5919373" cy="1611920"/>
          </a:xfrm>
        </p:spPr>
        <p:txBody>
          <a:bodyPr>
            <a:normAutofit/>
          </a:bodyPr>
          <a:lstStyle/>
          <a:p>
            <a:pPr>
              <a:lnSpc>
                <a:spcPct val="90000"/>
              </a:lnSpc>
            </a:pPr>
            <a:r>
              <a:rPr lang="id-ID" sz="3400">
                <a:ea typeface="+mj-lt"/>
                <a:cs typeface="+mj-lt"/>
              </a:rPr>
              <a:t>Parameter Model </a:t>
            </a:r>
            <a:r>
              <a:rPr lang="id-ID" sz="3400" err="1">
                <a:ea typeface="+mj-lt"/>
                <a:cs typeface="+mj-lt"/>
              </a:rPr>
              <a:t>XGBoost</a:t>
            </a:r>
            <a:r>
              <a:rPr lang="id-ID" sz="3400">
                <a:ea typeface="+mj-lt"/>
                <a:cs typeface="+mj-lt"/>
              </a:rPr>
              <a:t> dengan Pembobotan Data</a:t>
            </a:r>
            <a:endParaRPr lang="id-ID" sz="3400"/>
          </a:p>
        </p:txBody>
      </p:sp>
      <p:pic>
        <p:nvPicPr>
          <p:cNvPr id="5" name="Picture 4" descr="Meja dilengkapi dengan stetoskop dan keyboard komputer">
            <a:extLst>
              <a:ext uri="{FF2B5EF4-FFF2-40B4-BE49-F238E27FC236}">
                <a16:creationId xmlns:a16="http://schemas.microsoft.com/office/drawing/2014/main" id="{C115E75E-19F3-EC5B-3882-5C16A61D8C4D}"/>
              </a:ext>
            </a:extLst>
          </p:cNvPr>
          <p:cNvPicPr>
            <a:picLocks noChangeAspect="1"/>
          </p:cNvPicPr>
          <p:nvPr/>
        </p:nvPicPr>
        <p:blipFill rotWithShape="1">
          <a:blip r:embed="rId2"/>
          <a:srcRect l="44417" r="4" b="4"/>
          <a:stretch/>
        </p:blipFill>
        <p:spPr>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3" name="Tampungan Konten 2">
            <a:extLst>
              <a:ext uri="{FF2B5EF4-FFF2-40B4-BE49-F238E27FC236}">
                <a16:creationId xmlns:a16="http://schemas.microsoft.com/office/drawing/2014/main" id="{971915CF-673D-8519-0E19-9AF4744C6FC2}"/>
              </a:ext>
            </a:extLst>
          </p:cNvPr>
          <p:cNvSpPr>
            <a:spLocks noGrp="1"/>
          </p:cNvSpPr>
          <p:nvPr>
            <p:ph idx="1"/>
          </p:nvPr>
        </p:nvSpPr>
        <p:spPr>
          <a:xfrm>
            <a:off x="5745083" y="2391995"/>
            <a:ext cx="5932810" cy="4008674"/>
          </a:xfrm>
        </p:spPr>
        <p:txBody>
          <a:bodyPr vert="horz" lIns="91440" tIns="45720" rIns="91440" bIns="45720" rtlCol="0" anchor="t">
            <a:normAutofit/>
          </a:bodyPr>
          <a:lstStyle/>
          <a:p>
            <a:pPr>
              <a:lnSpc>
                <a:spcPct val="100000"/>
              </a:lnSpc>
            </a:pPr>
            <a:r>
              <a:rPr lang="id-ID" sz="1700">
                <a:ea typeface="+mn-lt"/>
                <a:cs typeface="+mn-lt"/>
              </a:rPr>
              <a:t>Terdapat penambahan parameter pada model </a:t>
            </a:r>
            <a:r>
              <a:rPr lang="id-ID" sz="1700" err="1">
                <a:ea typeface="+mn-lt"/>
                <a:cs typeface="+mn-lt"/>
              </a:rPr>
              <a:t>XGBoost</a:t>
            </a:r>
            <a:r>
              <a:rPr lang="id-ID" sz="1700">
                <a:ea typeface="+mn-lt"/>
                <a:cs typeface="+mn-lt"/>
              </a:rPr>
              <a:t> dengan Pembobotan Data, yaitu </a:t>
            </a:r>
            <a:r>
              <a:rPr lang="id-ID" sz="1700" err="1">
                <a:ea typeface="+mn-lt"/>
                <a:cs typeface="+mn-lt"/>
              </a:rPr>
              <a:t>scale_pos_weight</a:t>
            </a:r>
            <a:r>
              <a:rPr lang="id-ID" sz="1700">
                <a:ea typeface="+mn-lt"/>
                <a:cs typeface="+mn-lt"/>
              </a:rPr>
              <a:t>.</a:t>
            </a:r>
            <a:endParaRPr lang="id-ID"/>
          </a:p>
          <a:p>
            <a:pPr>
              <a:lnSpc>
                <a:spcPct val="100000"/>
              </a:lnSpc>
            </a:pPr>
            <a:r>
              <a:rPr lang="id-ID" sz="1700">
                <a:ea typeface="+mn-lt"/>
                <a:cs typeface="+mn-lt"/>
              </a:rPr>
              <a:t>Nilai dari parameter ini sudah ditetapkan sebagai</a:t>
            </a:r>
          </a:p>
          <a:p>
            <a:pPr>
              <a:lnSpc>
                <a:spcPct val="100000"/>
              </a:lnSpc>
            </a:pPr>
            <a:endParaRPr lang="id-ID" sz="1700">
              <a:ea typeface="+mn-lt"/>
              <a:cs typeface="+mn-lt"/>
            </a:endParaRPr>
          </a:p>
          <a:p>
            <a:pPr>
              <a:lnSpc>
                <a:spcPct val="100000"/>
              </a:lnSpc>
            </a:pPr>
            <a:endParaRPr lang="id-ID" sz="1700">
              <a:ea typeface="+mn-lt"/>
              <a:cs typeface="+mn-lt"/>
            </a:endParaRPr>
          </a:p>
          <a:p>
            <a:pPr>
              <a:lnSpc>
                <a:spcPct val="100000"/>
              </a:lnSpc>
            </a:pPr>
            <a:r>
              <a:rPr lang="id-ID" sz="1700">
                <a:ea typeface="+mn-lt"/>
                <a:cs typeface="+mn-lt"/>
              </a:rPr>
              <a:t>Dengan kata lain, tidak ada tambahan parameter yang perlu </a:t>
            </a:r>
            <a:r>
              <a:rPr lang="id-ID" sz="1700" err="1">
                <a:ea typeface="+mn-lt"/>
                <a:cs typeface="+mn-lt"/>
              </a:rPr>
              <a:t>dioptimasi</a:t>
            </a:r>
            <a:r>
              <a:rPr lang="id-ID" sz="1700">
                <a:ea typeface="+mn-lt"/>
                <a:cs typeface="+mn-lt"/>
              </a:rPr>
              <a:t> pada Model </a:t>
            </a:r>
            <a:r>
              <a:rPr lang="id-ID" sz="1700" err="1">
                <a:ea typeface="+mn-lt"/>
                <a:cs typeface="+mn-lt"/>
              </a:rPr>
              <a:t>XGBoost</a:t>
            </a:r>
            <a:r>
              <a:rPr lang="id-ID" sz="1700">
                <a:ea typeface="+mn-lt"/>
                <a:cs typeface="+mn-lt"/>
              </a:rPr>
              <a:t> dengan Pembobotan Data.</a:t>
            </a:r>
          </a:p>
        </p:txBody>
      </p:sp>
      <p:pic>
        <p:nvPicPr>
          <p:cNvPr id="6" name="Gambar 6">
            <a:extLst>
              <a:ext uri="{FF2B5EF4-FFF2-40B4-BE49-F238E27FC236}">
                <a16:creationId xmlns:a16="http://schemas.microsoft.com/office/drawing/2014/main" id="{EBE27D23-E44F-0869-BA7C-DF2A9B6D7644}"/>
              </a:ext>
            </a:extLst>
          </p:cNvPr>
          <p:cNvPicPr>
            <a:picLocks noChangeAspect="1"/>
          </p:cNvPicPr>
          <p:nvPr/>
        </p:nvPicPr>
        <p:blipFill>
          <a:blip r:embed="rId3"/>
          <a:stretch>
            <a:fillRect/>
          </a:stretch>
        </p:blipFill>
        <p:spPr>
          <a:xfrm>
            <a:off x="6102740" y="3775405"/>
            <a:ext cx="2143125" cy="428625"/>
          </a:xfrm>
          <a:prstGeom prst="rect">
            <a:avLst/>
          </a:prstGeom>
        </p:spPr>
      </p:pic>
    </p:spTree>
    <p:extLst>
      <p:ext uri="{BB962C8B-B14F-4D97-AF65-F5344CB8AC3E}">
        <p14:creationId xmlns:p14="http://schemas.microsoft.com/office/powerpoint/2010/main" val="1527621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Judul 1">
            <a:extLst>
              <a:ext uri="{FF2B5EF4-FFF2-40B4-BE49-F238E27FC236}">
                <a16:creationId xmlns:a16="http://schemas.microsoft.com/office/drawing/2014/main" id="{9252FF4B-E496-DD8E-46BE-3597D88B1636}"/>
              </a:ext>
            </a:extLst>
          </p:cNvPr>
          <p:cNvSpPr>
            <a:spLocks noGrp="1"/>
          </p:cNvSpPr>
          <p:nvPr>
            <p:ph type="title"/>
          </p:nvPr>
        </p:nvSpPr>
        <p:spPr>
          <a:xfrm>
            <a:off x="6297494" y="552782"/>
            <a:ext cx="5369169" cy="1619611"/>
          </a:xfrm>
        </p:spPr>
        <p:txBody>
          <a:bodyPr>
            <a:normAutofit/>
          </a:bodyPr>
          <a:lstStyle/>
          <a:p>
            <a:pPr>
              <a:lnSpc>
                <a:spcPct val="90000"/>
              </a:lnSpc>
            </a:pPr>
            <a:r>
              <a:rPr lang="id-ID" sz="3100">
                <a:ea typeface="+mj-lt"/>
                <a:cs typeface="+mj-lt"/>
              </a:rPr>
              <a:t>Parameter Model </a:t>
            </a:r>
            <a:r>
              <a:rPr lang="id-ID" sz="3100" err="1">
                <a:ea typeface="+mj-lt"/>
                <a:cs typeface="+mj-lt"/>
              </a:rPr>
              <a:t>Imbalance-XGBoost</a:t>
            </a:r>
            <a:r>
              <a:rPr lang="id-ID" sz="3100">
                <a:ea typeface="+mj-lt"/>
                <a:cs typeface="+mj-lt"/>
              </a:rPr>
              <a:t> dengan </a:t>
            </a:r>
            <a:r>
              <a:rPr lang="id-ID" sz="3100" err="1">
                <a:ea typeface="+mj-lt"/>
                <a:cs typeface="+mj-lt"/>
              </a:rPr>
              <a:t>Weighted</a:t>
            </a:r>
            <a:r>
              <a:rPr lang="id-ID" sz="3100">
                <a:ea typeface="+mj-lt"/>
                <a:cs typeface="+mj-lt"/>
              </a:rPr>
              <a:t> </a:t>
            </a:r>
            <a:r>
              <a:rPr lang="id-ID" sz="3100" err="1">
                <a:ea typeface="+mj-lt"/>
                <a:cs typeface="+mj-lt"/>
              </a:rPr>
              <a:t>Function</a:t>
            </a:r>
            <a:endParaRPr lang="id-ID" sz="3100" err="1"/>
          </a:p>
        </p:txBody>
      </p:sp>
      <p:pic>
        <p:nvPicPr>
          <p:cNvPr id="5" name="Picture 4" descr="Close-up panel jaringan server dengan lampu dan kabel">
            <a:extLst>
              <a:ext uri="{FF2B5EF4-FFF2-40B4-BE49-F238E27FC236}">
                <a16:creationId xmlns:a16="http://schemas.microsoft.com/office/drawing/2014/main" id="{49D3C6AB-9676-8B7E-CA7C-22F3A16AF75B}"/>
              </a:ext>
            </a:extLst>
          </p:cNvPr>
          <p:cNvPicPr>
            <a:picLocks noChangeAspect="1"/>
          </p:cNvPicPr>
          <p:nvPr/>
        </p:nvPicPr>
        <p:blipFill rotWithShape="1">
          <a:blip r:embed="rId2"/>
          <a:srcRect l="5891" r="37471" b="-3"/>
          <a:stretch/>
        </p:blipFill>
        <p:spPr>
          <a:xfrm>
            <a:off x="-52346" y="10"/>
            <a:ext cx="5827552" cy="6857990"/>
          </a:xfrm>
          <a:custGeom>
            <a:avLst/>
            <a:gdLst/>
            <a:ahLst/>
            <a:cxnLst/>
            <a:rect l="l" t="t" r="r" b="b"/>
            <a:pathLst>
              <a:path w="5827552" h="6858000">
                <a:moveTo>
                  <a:pt x="5436113" y="4232571"/>
                </a:moveTo>
                <a:cubicBezTo>
                  <a:pt x="5625722" y="4232571"/>
                  <a:pt x="5779430" y="4386279"/>
                  <a:pt x="5779430" y="4575888"/>
                </a:cubicBezTo>
                <a:cubicBezTo>
                  <a:pt x="5779430" y="4765497"/>
                  <a:pt x="5625722" y="4919205"/>
                  <a:pt x="5436113" y="4919205"/>
                </a:cubicBezTo>
                <a:cubicBezTo>
                  <a:pt x="5246504" y="4919205"/>
                  <a:pt x="5092796" y="4765497"/>
                  <a:pt x="5092796" y="4575888"/>
                </a:cubicBezTo>
                <a:cubicBezTo>
                  <a:pt x="5092796" y="4386279"/>
                  <a:pt x="5246504" y="4232571"/>
                  <a:pt x="5436113" y="4232571"/>
                </a:cubicBezTo>
                <a:close/>
                <a:moveTo>
                  <a:pt x="5580185" y="1806694"/>
                </a:moveTo>
                <a:cubicBezTo>
                  <a:pt x="5699726" y="1806694"/>
                  <a:pt x="5799461" y="1891487"/>
                  <a:pt x="5822527" y="2004209"/>
                </a:cubicBezTo>
                <a:lnTo>
                  <a:pt x="5827552" y="2054052"/>
                </a:lnTo>
                <a:lnTo>
                  <a:pt x="5827552" y="2054073"/>
                </a:lnTo>
                <a:lnTo>
                  <a:pt x="5822527" y="2103916"/>
                </a:lnTo>
                <a:cubicBezTo>
                  <a:pt x="5799461" y="2216637"/>
                  <a:pt x="5699726" y="2301430"/>
                  <a:pt x="5580185" y="2301430"/>
                </a:cubicBezTo>
                <a:cubicBezTo>
                  <a:pt x="5443567" y="2301430"/>
                  <a:pt x="5332817" y="2190680"/>
                  <a:pt x="5332817" y="2054062"/>
                </a:cubicBezTo>
                <a:cubicBezTo>
                  <a:pt x="5332817" y="1917444"/>
                  <a:pt x="5443567" y="1806694"/>
                  <a:pt x="5580185" y="1806694"/>
                </a:cubicBezTo>
                <a:close/>
                <a:moveTo>
                  <a:pt x="5580184" y="1294715"/>
                </a:moveTo>
                <a:cubicBezTo>
                  <a:pt x="5659753" y="1294715"/>
                  <a:pt x="5724256" y="1359218"/>
                  <a:pt x="5724256" y="1438787"/>
                </a:cubicBezTo>
                <a:cubicBezTo>
                  <a:pt x="5724256" y="1518356"/>
                  <a:pt x="5659753" y="1582859"/>
                  <a:pt x="5580184" y="1582859"/>
                </a:cubicBezTo>
                <a:cubicBezTo>
                  <a:pt x="5500615" y="1582859"/>
                  <a:pt x="5436112" y="1518356"/>
                  <a:pt x="5436112" y="1438787"/>
                </a:cubicBezTo>
                <a:cubicBezTo>
                  <a:pt x="5436112" y="1359218"/>
                  <a:pt x="5500615" y="1294715"/>
                  <a:pt x="5580184" y="1294715"/>
                </a:cubicBezTo>
                <a:close/>
                <a:moveTo>
                  <a:pt x="0" y="0"/>
                </a:moveTo>
                <a:lnTo>
                  <a:pt x="5346882" y="0"/>
                </a:lnTo>
                <a:lnTo>
                  <a:pt x="5396357" y="64140"/>
                </a:lnTo>
                <a:cubicBezTo>
                  <a:pt x="5509528" y="228632"/>
                  <a:pt x="5577723" y="424885"/>
                  <a:pt x="5582550" y="646882"/>
                </a:cubicBezTo>
                <a:cubicBezTo>
                  <a:pt x="5608062" y="1102027"/>
                  <a:pt x="5203194" y="1301070"/>
                  <a:pt x="5151872" y="1809180"/>
                </a:cubicBezTo>
                <a:cubicBezTo>
                  <a:pt x="5104686" y="2276432"/>
                  <a:pt x="5496947" y="2514465"/>
                  <a:pt x="5323965" y="3464278"/>
                </a:cubicBezTo>
                <a:cubicBezTo>
                  <a:pt x="5211960" y="4079388"/>
                  <a:pt x="4297510" y="4259025"/>
                  <a:pt x="5513003" y="5720066"/>
                </a:cubicBezTo>
                <a:cubicBezTo>
                  <a:pt x="5768583" y="6027176"/>
                  <a:pt x="5791560" y="6490332"/>
                  <a:pt x="5601722" y="6841105"/>
                </a:cubicBezTo>
                <a:lnTo>
                  <a:pt x="5590822" y="6858000"/>
                </a:lnTo>
                <a:lnTo>
                  <a:pt x="1735" y="6858000"/>
                </a:lnTo>
                <a:lnTo>
                  <a:pt x="0" y="6858000"/>
                </a:lnTo>
                <a:lnTo>
                  <a:pt x="0" y="6849812"/>
                </a:lnTo>
                <a:lnTo>
                  <a:pt x="0" y="6483067"/>
                </a:lnTo>
                <a:lnTo>
                  <a:pt x="0" y="1250146"/>
                </a:lnTo>
                <a:close/>
              </a:path>
            </a:pathLst>
          </a:custGeom>
        </p:spPr>
      </p:pic>
      <p:sp>
        <p:nvSpPr>
          <p:cNvPr id="3" name="Tampungan Konten 2">
            <a:extLst>
              <a:ext uri="{FF2B5EF4-FFF2-40B4-BE49-F238E27FC236}">
                <a16:creationId xmlns:a16="http://schemas.microsoft.com/office/drawing/2014/main" id="{8567D0AF-7C8B-2DB1-8479-1EA898BFAB73}"/>
              </a:ext>
            </a:extLst>
          </p:cNvPr>
          <p:cNvSpPr>
            <a:spLocks noGrp="1"/>
          </p:cNvSpPr>
          <p:nvPr>
            <p:ph idx="1"/>
          </p:nvPr>
        </p:nvSpPr>
        <p:spPr>
          <a:xfrm>
            <a:off x="6298092" y="2391995"/>
            <a:ext cx="5355276" cy="3174788"/>
          </a:xfrm>
        </p:spPr>
        <p:txBody>
          <a:bodyPr vert="horz" lIns="91440" tIns="45720" rIns="91440" bIns="45720" rtlCol="0" anchor="t">
            <a:normAutofit/>
          </a:bodyPr>
          <a:lstStyle/>
          <a:p>
            <a:pPr marL="342900" indent="-342900">
              <a:buFont typeface="Arial" panose="020B0504020202020204" pitchFamily="34" charset="0"/>
              <a:buChar char="•"/>
            </a:pPr>
            <a:r>
              <a:rPr lang="id-ID">
                <a:ea typeface="+mn-lt"/>
                <a:cs typeface="+mn-lt"/>
              </a:rPr>
              <a:t>Pada </a:t>
            </a:r>
            <a:r>
              <a:rPr lang="id-ID" err="1">
                <a:ea typeface="+mn-lt"/>
                <a:cs typeface="+mn-lt"/>
              </a:rPr>
              <a:t>Imbalance-XGBoost</a:t>
            </a:r>
            <a:r>
              <a:rPr lang="id-ID">
                <a:ea typeface="+mn-lt"/>
                <a:cs typeface="+mn-lt"/>
              </a:rPr>
              <a:t>, parameter yang </a:t>
            </a:r>
            <a:r>
              <a:rPr lang="id-ID" err="1">
                <a:ea typeface="+mn-lt"/>
                <a:cs typeface="+mn-lt"/>
              </a:rPr>
              <a:t>dioptimasi</a:t>
            </a:r>
            <a:r>
              <a:rPr lang="id-ID">
                <a:ea typeface="+mn-lt"/>
                <a:cs typeface="+mn-lt"/>
              </a:rPr>
              <a:t> tidaklah berbeda dengan pada </a:t>
            </a:r>
            <a:r>
              <a:rPr lang="id-ID" err="1">
                <a:ea typeface="+mn-lt"/>
                <a:cs typeface="+mn-lt"/>
              </a:rPr>
              <a:t>XGBoost</a:t>
            </a:r>
            <a:r>
              <a:rPr lang="id-ID">
                <a:ea typeface="+mn-lt"/>
                <a:cs typeface="+mn-lt"/>
              </a:rPr>
              <a:t>, terkhususnya parameter untuk </a:t>
            </a:r>
            <a:r>
              <a:rPr lang="id-ID" err="1">
                <a:ea typeface="+mn-lt"/>
                <a:cs typeface="+mn-lt"/>
              </a:rPr>
              <a:t>boosting</a:t>
            </a:r>
            <a:r>
              <a:rPr lang="id-ID">
                <a:ea typeface="+mn-lt"/>
                <a:cs typeface="+mn-lt"/>
              </a:rPr>
              <a:t>. Namun, terdapat parameter tambahan dari </a:t>
            </a:r>
            <a:r>
              <a:rPr lang="id-ID" err="1">
                <a:ea typeface="+mn-lt"/>
                <a:cs typeface="+mn-lt"/>
              </a:rPr>
              <a:t>weighted</a:t>
            </a:r>
            <a:r>
              <a:rPr lang="id-ID">
                <a:ea typeface="+mn-lt"/>
                <a:cs typeface="+mn-lt"/>
              </a:rPr>
              <a:t> </a:t>
            </a:r>
            <a:r>
              <a:rPr lang="id-ID" err="1">
                <a:ea typeface="+mn-lt"/>
                <a:cs typeface="+mn-lt"/>
              </a:rPr>
              <a:t>function</a:t>
            </a:r>
            <a:r>
              <a:rPr lang="id-ID">
                <a:ea typeface="+mn-lt"/>
                <a:cs typeface="+mn-lt"/>
              </a:rPr>
              <a:t>, yaitu </a:t>
            </a:r>
            <a:r>
              <a:rPr lang="id-ID" err="1">
                <a:ea typeface="+mn-lt"/>
                <a:cs typeface="+mn-lt"/>
              </a:rPr>
              <a:t>imbalance</a:t>
            </a:r>
            <a:r>
              <a:rPr lang="id-ID">
                <a:ea typeface="+mn-lt"/>
                <a:cs typeface="+mn-lt"/>
              </a:rPr>
              <a:t> </a:t>
            </a:r>
            <a:r>
              <a:rPr lang="id-ID" err="1">
                <a:ea typeface="+mn-lt"/>
                <a:cs typeface="+mn-lt"/>
              </a:rPr>
              <a:t>alpha</a:t>
            </a:r>
            <a:r>
              <a:rPr lang="id-ID">
                <a:ea typeface="+mn-lt"/>
                <a:cs typeface="+mn-lt"/>
              </a:rPr>
              <a:t> yang dapat dinotasikan sebagai 𝛼.</a:t>
            </a:r>
            <a:endParaRPr lang="id-ID"/>
          </a:p>
        </p:txBody>
      </p:sp>
    </p:spTree>
    <p:extLst>
      <p:ext uri="{BB962C8B-B14F-4D97-AF65-F5344CB8AC3E}">
        <p14:creationId xmlns:p14="http://schemas.microsoft.com/office/powerpoint/2010/main" val="1118662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4"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FF975DA-2F73-4697-B7A9-A2E834712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C734A340-6EFD-6688-6DC8-A72449784AD7}"/>
              </a:ext>
            </a:extLst>
          </p:cNvPr>
          <p:cNvSpPr>
            <a:spLocks noGrp="1"/>
          </p:cNvSpPr>
          <p:nvPr>
            <p:ph type="title"/>
          </p:nvPr>
        </p:nvSpPr>
        <p:spPr>
          <a:xfrm>
            <a:off x="609600" y="557784"/>
            <a:ext cx="10972800" cy="1325563"/>
          </a:xfrm>
        </p:spPr>
        <p:txBody>
          <a:bodyPr>
            <a:normAutofit/>
          </a:bodyPr>
          <a:lstStyle/>
          <a:p>
            <a:r>
              <a:rPr lang="id-ID">
                <a:cs typeface="Posterama"/>
              </a:rPr>
              <a:t>LATAR BELAKANG</a:t>
            </a:r>
          </a:p>
        </p:txBody>
      </p:sp>
      <p:graphicFrame>
        <p:nvGraphicFramePr>
          <p:cNvPr id="5" name="Tampungan Konten 2">
            <a:extLst>
              <a:ext uri="{FF2B5EF4-FFF2-40B4-BE49-F238E27FC236}">
                <a16:creationId xmlns:a16="http://schemas.microsoft.com/office/drawing/2014/main" id="{7ACC08EF-8B8B-8B7F-8615-83DCDD481C69}"/>
              </a:ext>
            </a:extLst>
          </p:cNvPr>
          <p:cNvGraphicFramePr>
            <a:graphicFrameLocks noGrp="1"/>
          </p:cNvGraphicFramePr>
          <p:nvPr>
            <p:ph idx="1"/>
            <p:extLst>
              <p:ext uri="{D42A27DB-BD31-4B8C-83A1-F6EECF244321}">
                <p14:modId xmlns:p14="http://schemas.microsoft.com/office/powerpoint/2010/main" val="1093080737"/>
              </p:ext>
            </p:extLst>
          </p:nvPr>
        </p:nvGraphicFramePr>
        <p:xfrm>
          <a:off x="609600" y="2106613"/>
          <a:ext cx="10972800" cy="4035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4137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Judul 1">
            <a:extLst>
              <a:ext uri="{FF2B5EF4-FFF2-40B4-BE49-F238E27FC236}">
                <a16:creationId xmlns:a16="http://schemas.microsoft.com/office/drawing/2014/main" id="{475ECCA2-217D-6B9C-9907-42A2465E84C0}"/>
              </a:ext>
            </a:extLst>
          </p:cNvPr>
          <p:cNvSpPr>
            <a:spLocks noGrp="1"/>
          </p:cNvSpPr>
          <p:nvPr>
            <p:ph type="title"/>
          </p:nvPr>
        </p:nvSpPr>
        <p:spPr>
          <a:xfrm>
            <a:off x="6297494" y="552782"/>
            <a:ext cx="5369169" cy="1619611"/>
          </a:xfrm>
        </p:spPr>
        <p:txBody>
          <a:bodyPr>
            <a:normAutofit/>
          </a:bodyPr>
          <a:lstStyle/>
          <a:p>
            <a:pPr>
              <a:lnSpc>
                <a:spcPct val="90000"/>
              </a:lnSpc>
            </a:pPr>
            <a:r>
              <a:rPr lang="id-ID" sz="3700">
                <a:ea typeface="+mj-lt"/>
                <a:cs typeface="+mj-lt"/>
              </a:rPr>
              <a:t>Parameter Model </a:t>
            </a:r>
            <a:r>
              <a:rPr lang="id-ID" sz="3700" err="1">
                <a:ea typeface="+mj-lt"/>
                <a:cs typeface="+mj-lt"/>
              </a:rPr>
              <a:t>Imbalance-XGBoost</a:t>
            </a:r>
            <a:r>
              <a:rPr lang="id-ID" sz="3700">
                <a:ea typeface="+mj-lt"/>
                <a:cs typeface="+mj-lt"/>
              </a:rPr>
              <a:t> dengan </a:t>
            </a:r>
            <a:r>
              <a:rPr lang="id-ID" sz="3700" err="1">
                <a:ea typeface="+mj-lt"/>
                <a:cs typeface="+mj-lt"/>
              </a:rPr>
              <a:t>Focal</a:t>
            </a:r>
            <a:r>
              <a:rPr lang="id-ID" sz="3700">
                <a:ea typeface="+mj-lt"/>
                <a:cs typeface="+mj-lt"/>
              </a:rPr>
              <a:t> </a:t>
            </a:r>
            <a:r>
              <a:rPr lang="id-ID" sz="3700" err="1">
                <a:ea typeface="+mj-lt"/>
                <a:cs typeface="+mj-lt"/>
              </a:rPr>
              <a:t>Loss</a:t>
            </a:r>
            <a:endParaRPr lang="id-ID" sz="3700" err="1"/>
          </a:p>
        </p:txBody>
      </p:sp>
      <p:pic>
        <p:nvPicPr>
          <p:cNvPr id="5" name="Picture 4" descr="Pindaian otak manusia di klinik neurologi">
            <a:extLst>
              <a:ext uri="{FF2B5EF4-FFF2-40B4-BE49-F238E27FC236}">
                <a16:creationId xmlns:a16="http://schemas.microsoft.com/office/drawing/2014/main" id="{E2283353-20FF-AF85-9521-3F0421FB09DC}"/>
              </a:ext>
            </a:extLst>
          </p:cNvPr>
          <p:cNvPicPr>
            <a:picLocks noChangeAspect="1"/>
          </p:cNvPicPr>
          <p:nvPr/>
        </p:nvPicPr>
        <p:blipFill rotWithShape="1">
          <a:blip r:embed="rId2"/>
          <a:srcRect l="36268" r="4" b="4"/>
          <a:stretch/>
        </p:blipFill>
        <p:spPr>
          <a:xfrm>
            <a:off x="-52346" y="10"/>
            <a:ext cx="5827552" cy="6857990"/>
          </a:xfrm>
          <a:custGeom>
            <a:avLst/>
            <a:gdLst/>
            <a:ahLst/>
            <a:cxnLst/>
            <a:rect l="l" t="t" r="r" b="b"/>
            <a:pathLst>
              <a:path w="5827552" h="6858000">
                <a:moveTo>
                  <a:pt x="5436113" y="4232571"/>
                </a:moveTo>
                <a:cubicBezTo>
                  <a:pt x="5625722" y="4232571"/>
                  <a:pt x="5779430" y="4386279"/>
                  <a:pt x="5779430" y="4575888"/>
                </a:cubicBezTo>
                <a:cubicBezTo>
                  <a:pt x="5779430" y="4765497"/>
                  <a:pt x="5625722" y="4919205"/>
                  <a:pt x="5436113" y="4919205"/>
                </a:cubicBezTo>
                <a:cubicBezTo>
                  <a:pt x="5246504" y="4919205"/>
                  <a:pt x="5092796" y="4765497"/>
                  <a:pt x="5092796" y="4575888"/>
                </a:cubicBezTo>
                <a:cubicBezTo>
                  <a:pt x="5092796" y="4386279"/>
                  <a:pt x="5246504" y="4232571"/>
                  <a:pt x="5436113" y="4232571"/>
                </a:cubicBezTo>
                <a:close/>
                <a:moveTo>
                  <a:pt x="5580185" y="1806694"/>
                </a:moveTo>
                <a:cubicBezTo>
                  <a:pt x="5699726" y="1806694"/>
                  <a:pt x="5799461" y="1891487"/>
                  <a:pt x="5822527" y="2004209"/>
                </a:cubicBezTo>
                <a:lnTo>
                  <a:pt x="5827552" y="2054052"/>
                </a:lnTo>
                <a:lnTo>
                  <a:pt x="5827552" y="2054073"/>
                </a:lnTo>
                <a:lnTo>
                  <a:pt x="5822527" y="2103916"/>
                </a:lnTo>
                <a:cubicBezTo>
                  <a:pt x="5799461" y="2216637"/>
                  <a:pt x="5699726" y="2301430"/>
                  <a:pt x="5580185" y="2301430"/>
                </a:cubicBezTo>
                <a:cubicBezTo>
                  <a:pt x="5443567" y="2301430"/>
                  <a:pt x="5332817" y="2190680"/>
                  <a:pt x="5332817" y="2054062"/>
                </a:cubicBezTo>
                <a:cubicBezTo>
                  <a:pt x="5332817" y="1917444"/>
                  <a:pt x="5443567" y="1806694"/>
                  <a:pt x="5580185" y="1806694"/>
                </a:cubicBezTo>
                <a:close/>
                <a:moveTo>
                  <a:pt x="5580184" y="1294715"/>
                </a:moveTo>
                <a:cubicBezTo>
                  <a:pt x="5659753" y="1294715"/>
                  <a:pt x="5724256" y="1359218"/>
                  <a:pt x="5724256" y="1438787"/>
                </a:cubicBezTo>
                <a:cubicBezTo>
                  <a:pt x="5724256" y="1518356"/>
                  <a:pt x="5659753" y="1582859"/>
                  <a:pt x="5580184" y="1582859"/>
                </a:cubicBezTo>
                <a:cubicBezTo>
                  <a:pt x="5500615" y="1582859"/>
                  <a:pt x="5436112" y="1518356"/>
                  <a:pt x="5436112" y="1438787"/>
                </a:cubicBezTo>
                <a:cubicBezTo>
                  <a:pt x="5436112" y="1359218"/>
                  <a:pt x="5500615" y="1294715"/>
                  <a:pt x="5580184" y="1294715"/>
                </a:cubicBezTo>
                <a:close/>
                <a:moveTo>
                  <a:pt x="0" y="0"/>
                </a:moveTo>
                <a:lnTo>
                  <a:pt x="5346882" y="0"/>
                </a:lnTo>
                <a:lnTo>
                  <a:pt x="5396357" y="64140"/>
                </a:lnTo>
                <a:cubicBezTo>
                  <a:pt x="5509528" y="228632"/>
                  <a:pt x="5577723" y="424885"/>
                  <a:pt x="5582550" y="646882"/>
                </a:cubicBezTo>
                <a:cubicBezTo>
                  <a:pt x="5608062" y="1102027"/>
                  <a:pt x="5203194" y="1301070"/>
                  <a:pt x="5151872" y="1809180"/>
                </a:cubicBezTo>
                <a:cubicBezTo>
                  <a:pt x="5104686" y="2276432"/>
                  <a:pt x="5496947" y="2514465"/>
                  <a:pt x="5323965" y="3464278"/>
                </a:cubicBezTo>
                <a:cubicBezTo>
                  <a:pt x="5211960" y="4079388"/>
                  <a:pt x="4297510" y="4259025"/>
                  <a:pt x="5513003" y="5720066"/>
                </a:cubicBezTo>
                <a:cubicBezTo>
                  <a:pt x="5768583" y="6027176"/>
                  <a:pt x="5791560" y="6490332"/>
                  <a:pt x="5601722" y="6841105"/>
                </a:cubicBezTo>
                <a:lnTo>
                  <a:pt x="5590822" y="6858000"/>
                </a:lnTo>
                <a:lnTo>
                  <a:pt x="1735" y="6858000"/>
                </a:lnTo>
                <a:lnTo>
                  <a:pt x="0" y="6858000"/>
                </a:lnTo>
                <a:lnTo>
                  <a:pt x="0" y="6849812"/>
                </a:lnTo>
                <a:lnTo>
                  <a:pt x="0" y="6483067"/>
                </a:lnTo>
                <a:lnTo>
                  <a:pt x="0" y="1250146"/>
                </a:lnTo>
                <a:close/>
              </a:path>
            </a:pathLst>
          </a:custGeom>
        </p:spPr>
      </p:pic>
      <p:sp>
        <p:nvSpPr>
          <p:cNvPr id="3" name="Tampungan Konten 2">
            <a:extLst>
              <a:ext uri="{FF2B5EF4-FFF2-40B4-BE49-F238E27FC236}">
                <a16:creationId xmlns:a16="http://schemas.microsoft.com/office/drawing/2014/main" id="{3AFC8D27-C1E4-741B-22BC-8B380FA6C7B2}"/>
              </a:ext>
            </a:extLst>
          </p:cNvPr>
          <p:cNvSpPr>
            <a:spLocks noGrp="1"/>
          </p:cNvSpPr>
          <p:nvPr>
            <p:ph idx="1"/>
          </p:nvPr>
        </p:nvSpPr>
        <p:spPr>
          <a:xfrm>
            <a:off x="6298092" y="2391995"/>
            <a:ext cx="5355276" cy="3174788"/>
          </a:xfrm>
        </p:spPr>
        <p:txBody>
          <a:bodyPr vert="horz" lIns="91440" tIns="45720" rIns="91440" bIns="45720" rtlCol="0" anchor="t">
            <a:normAutofit/>
          </a:bodyPr>
          <a:lstStyle/>
          <a:p>
            <a:pPr marL="342900" indent="-342900">
              <a:buFont typeface="Arial" panose="020B0504020202020204" pitchFamily="34" charset="0"/>
              <a:buChar char="•"/>
            </a:pPr>
            <a:r>
              <a:rPr lang="id-ID">
                <a:ea typeface="+mn-lt"/>
                <a:cs typeface="+mn-lt"/>
              </a:rPr>
              <a:t>Sama seperti pada </a:t>
            </a:r>
            <a:r>
              <a:rPr lang="id-ID" err="1">
                <a:ea typeface="+mn-lt"/>
                <a:cs typeface="+mn-lt"/>
              </a:rPr>
              <a:t>Imbalance-XGBoost</a:t>
            </a:r>
            <a:r>
              <a:rPr lang="id-ID">
                <a:ea typeface="+mn-lt"/>
                <a:cs typeface="+mn-lt"/>
              </a:rPr>
              <a:t> dengan </a:t>
            </a:r>
            <a:r>
              <a:rPr lang="id-ID" err="1">
                <a:ea typeface="+mn-lt"/>
                <a:cs typeface="+mn-lt"/>
              </a:rPr>
              <a:t>weighted</a:t>
            </a:r>
            <a:r>
              <a:rPr lang="id-ID">
                <a:ea typeface="+mn-lt"/>
                <a:cs typeface="+mn-lt"/>
              </a:rPr>
              <a:t> </a:t>
            </a:r>
            <a:r>
              <a:rPr lang="id-ID" err="1">
                <a:ea typeface="+mn-lt"/>
                <a:cs typeface="+mn-lt"/>
              </a:rPr>
              <a:t>function</a:t>
            </a:r>
            <a:r>
              <a:rPr lang="id-ID">
                <a:ea typeface="+mn-lt"/>
                <a:cs typeface="+mn-lt"/>
              </a:rPr>
              <a:t>, terdapat parameter tambahan dari </a:t>
            </a:r>
            <a:r>
              <a:rPr lang="id-ID" err="1">
                <a:ea typeface="+mn-lt"/>
                <a:cs typeface="+mn-lt"/>
              </a:rPr>
              <a:t>focal</a:t>
            </a:r>
            <a:r>
              <a:rPr lang="id-ID">
                <a:ea typeface="+mn-lt"/>
                <a:cs typeface="+mn-lt"/>
              </a:rPr>
              <a:t> </a:t>
            </a:r>
            <a:r>
              <a:rPr lang="id-ID" err="1">
                <a:ea typeface="+mn-lt"/>
                <a:cs typeface="+mn-lt"/>
              </a:rPr>
              <a:t>loss</a:t>
            </a:r>
            <a:r>
              <a:rPr lang="id-ID">
                <a:ea typeface="+mn-lt"/>
                <a:cs typeface="+mn-lt"/>
              </a:rPr>
              <a:t>, yaitu </a:t>
            </a:r>
            <a:r>
              <a:rPr lang="id-ID" err="1">
                <a:ea typeface="+mn-lt"/>
                <a:cs typeface="+mn-lt"/>
              </a:rPr>
              <a:t>focal</a:t>
            </a:r>
            <a:r>
              <a:rPr lang="id-ID">
                <a:ea typeface="+mn-lt"/>
                <a:cs typeface="+mn-lt"/>
              </a:rPr>
              <a:t> gamma yang dapat dinotasikan sebagai 𝛾.</a:t>
            </a:r>
          </a:p>
        </p:txBody>
      </p:sp>
    </p:spTree>
    <p:extLst>
      <p:ext uri="{BB962C8B-B14F-4D97-AF65-F5344CB8AC3E}">
        <p14:creationId xmlns:p14="http://schemas.microsoft.com/office/powerpoint/2010/main" val="4031016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Judul 1">
            <a:extLst>
              <a:ext uri="{FF2B5EF4-FFF2-40B4-BE49-F238E27FC236}">
                <a16:creationId xmlns:a16="http://schemas.microsoft.com/office/drawing/2014/main" id="{FD0BA6A5-4947-8DDE-903E-2C0CDF34C82B}"/>
              </a:ext>
            </a:extLst>
          </p:cNvPr>
          <p:cNvSpPr>
            <a:spLocks noGrp="1"/>
          </p:cNvSpPr>
          <p:nvPr>
            <p:ph type="title"/>
          </p:nvPr>
        </p:nvSpPr>
        <p:spPr>
          <a:xfrm>
            <a:off x="5748752" y="552782"/>
            <a:ext cx="5919373" cy="1611920"/>
          </a:xfrm>
        </p:spPr>
        <p:txBody>
          <a:bodyPr>
            <a:normAutofit/>
          </a:bodyPr>
          <a:lstStyle/>
          <a:p>
            <a:pPr>
              <a:lnSpc>
                <a:spcPct val="90000"/>
              </a:lnSpc>
            </a:pPr>
            <a:r>
              <a:rPr lang="id-ID" sz="3400">
                <a:cs typeface="Posterama"/>
              </a:rPr>
              <a:t>METODE OPTIMASI PARAMETER PADA MODEL</a:t>
            </a:r>
            <a:endParaRPr lang="id-ID" sz="3400"/>
          </a:p>
        </p:txBody>
      </p:sp>
      <p:pic>
        <p:nvPicPr>
          <p:cNvPr id="5" name="Picture 4" descr="Struktur molekul dan tabel periodik di atas meja">
            <a:extLst>
              <a:ext uri="{FF2B5EF4-FFF2-40B4-BE49-F238E27FC236}">
                <a16:creationId xmlns:a16="http://schemas.microsoft.com/office/drawing/2014/main" id="{1ECA0297-2521-0E5E-1F3A-A764864C64B2}"/>
              </a:ext>
            </a:extLst>
          </p:cNvPr>
          <p:cNvPicPr>
            <a:picLocks noChangeAspect="1"/>
          </p:cNvPicPr>
          <p:nvPr/>
        </p:nvPicPr>
        <p:blipFill rotWithShape="1">
          <a:blip r:embed="rId2"/>
          <a:srcRect l="5022" r="39477" b="-3"/>
          <a:stretch/>
        </p:blipFill>
        <p:spPr>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mc:AlternateContent xmlns:mc="http://schemas.openxmlformats.org/markup-compatibility/2006" xmlns:a14="http://schemas.microsoft.com/office/drawing/2010/main">
        <mc:Choice Requires="a14">
          <p:sp>
            <p:nvSpPr>
              <p:cNvPr id="3" name="Tampungan Konten 2">
                <a:extLst>
                  <a:ext uri="{FF2B5EF4-FFF2-40B4-BE49-F238E27FC236}">
                    <a16:creationId xmlns:a16="http://schemas.microsoft.com/office/drawing/2014/main" id="{2F3ED3B0-2B29-DE37-062F-379C99F27F23}"/>
                  </a:ext>
                </a:extLst>
              </p:cNvPr>
              <p:cNvSpPr>
                <a:spLocks noGrp="1"/>
              </p:cNvSpPr>
              <p:nvPr>
                <p:ph idx="1"/>
              </p:nvPr>
            </p:nvSpPr>
            <p:spPr>
              <a:xfrm>
                <a:off x="5745083" y="2391995"/>
                <a:ext cx="5904056" cy="3174788"/>
              </a:xfrm>
            </p:spPr>
            <p:txBody>
              <a:bodyPr anchor="t">
                <a:normAutofit/>
              </a:bodyPr>
              <a:lstStyle/>
              <a:p>
                <a:pPr>
                  <a:lnSpc>
                    <a:spcPct val="100000"/>
                  </a:lnSpc>
                </a:pPr>
                <a:r>
                  <a:rPr lang="en-US" err="1"/>
                  <a:t>Optimasi</a:t>
                </a:r>
                <a:r>
                  <a:rPr lang="en-US"/>
                  <a:t> Parameter </a:t>
                </a:r>
                <a:r>
                  <a:rPr lang="en-US" err="1"/>
                  <a:t>menggunakan</a:t>
                </a:r>
                <a:r>
                  <a:rPr lang="en-US"/>
                  <a:t> Bayesian – Search Cross Validation :</a:t>
                </a:r>
              </a:p>
              <a:p>
                <a:pPr>
                  <a:lnSpc>
                    <a:spcPct val="100000"/>
                  </a:lnSpc>
                </a:pPr>
                <a:r>
                  <a:rPr lang="en-US">
                    <a:effectLst/>
                    <a:latin typeface="Times New Roman" panose="02020603050405020304" pitchFamily="18" charset="0"/>
                    <a:ea typeface="Calibri" panose="020F0502020204030204" pitchFamily="34" charset="0"/>
                  </a:rPr>
                  <a:t>1)  </a:t>
                </a:r>
                <a:r>
                  <a:rPr lang="en-US">
                    <a:latin typeface="Times New Roman" panose="02020603050405020304" pitchFamily="18" charset="0"/>
                    <a:ea typeface="Calibri" panose="020F0502020204030204" pitchFamily="34" charset="0"/>
                  </a:rPr>
                  <a:t>Update</a:t>
                </a:r>
                <a:r>
                  <a:rPr lang="en-US">
                    <a:effectLst/>
                    <a:latin typeface="Times New Roman" panose="02020603050405020304" pitchFamily="18" charset="0"/>
                    <a:ea typeface="Calibri" panose="020F0502020204030204" pitchFamily="34" charset="0"/>
                  </a:rPr>
                  <a:t> </a:t>
                </a:r>
                <a:r>
                  <a:rPr lang="en-US" i="1">
                    <a:effectLst/>
                    <a:latin typeface="Times New Roman" panose="02020603050405020304" pitchFamily="18" charset="0"/>
                    <a:ea typeface="Calibri" panose="020F0502020204030204" pitchFamily="34" charset="0"/>
                  </a:rPr>
                  <a:t>posterior </a:t>
                </a:r>
                <a:r>
                  <a:rPr lang="en-US" err="1">
                    <a:effectLst/>
                    <a:latin typeface="Times New Roman" panose="02020603050405020304" pitchFamily="18" charset="0"/>
                    <a:ea typeface="Calibri" panose="020F0502020204030204" pitchFamily="34" charset="0"/>
                  </a:rPr>
                  <a:t>dari</a:t>
                </a:r>
                <a:r>
                  <a:rPr lang="en-US">
                    <a:effectLst/>
                    <a:latin typeface="Times New Roman" panose="02020603050405020304" pitchFamily="18" charset="0"/>
                    <a:ea typeface="Calibri" panose="020F0502020204030204" pitchFamily="34" charset="0"/>
                  </a:rPr>
                  <a:t> </a:t>
                </a:r>
                <a:r>
                  <a:rPr lang="en-US" err="1">
                    <a:effectLst/>
                    <a:latin typeface="Times New Roman" panose="02020603050405020304" pitchFamily="18" charset="0"/>
                    <a:ea typeface="Calibri" panose="020F0502020204030204" pitchFamily="34" charset="0"/>
                  </a:rPr>
                  <a:t>fungsi</a:t>
                </a:r>
                <a:r>
                  <a:rPr lang="en-US">
                    <a:effectLst/>
                    <a:latin typeface="Times New Roman" panose="02020603050405020304" pitchFamily="18" charset="0"/>
                    <a:ea typeface="Calibri" panose="020F0502020204030204" pitchFamily="34" charset="0"/>
                  </a:rPr>
                  <a:t> </a:t>
                </a:r>
                <a:r>
                  <a:rPr lang="en-US" err="1">
                    <a:effectLst/>
                    <a:latin typeface="Times New Roman" panose="02020603050405020304" pitchFamily="18" charset="0"/>
                    <a:ea typeface="Calibri" panose="020F0502020204030204" pitchFamily="34" charset="0"/>
                  </a:rPr>
                  <a:t>objektif</a:t>
                </a:r>
                <a:r>
                  <a:rPr lang="en-US">
                    <a:effectLst/>
                    <a:latin typeface="Times New Roman" panose="02020603050405020304" pitchFamily="18" charset="0"/>
                    <a:ea typeface="Calibri" panose="020F0502020204030204" pitchFamily="34" charset="0"/>
                  </a:rPr>
                  <a:t> </a:t>
                </a:r>
                <a:r>
                  <a:rPr lang="en-US" err="1">
                    <a:effectLst/>
                    <a:latin typeface="Times New Roman" panose="02020603050405020304" pitchFamily="18" charset="0"/>
                    <a:ea typeface="Calibri" panose="020F0502020204030204" pitchFamily="34" charset="0"/>
                  </a:rPr>
                  <a:t>menggunakan</a:t>
                </a:r>
                <a:r>
                  <a:rPr lang="en-US">
                    <a:effectLst/>
                    <a:latin typeface="Times New Roman" panose="02020603050405020304" pitchFamily="18" charset="0"/>
                    <a:ea typeface="Calibri" panose="020F0502020204030204" pitchFamily="34" charset="0"/>
                  </a:rPr>
                  <a:t> </a:t>
                </a:r>
                <a:r>
                  <a:rPr lang="en-US" err="1">
                    <a:effectLst/>
                    <a:latin typeface="Times New Roman" panose="02020603050405020304" pitchFamily="18" charset="0"/>
                    <a:ea typeface="Calibri" panose="020F0502020204030204" pitchFamily="34" charset="0"/>
                  </a:rPr>
                  <a:t>seluruh</a:t>
                </a:r>
                <a:r>
                  <a:rPr lang="en-US">
                    <a:effectLst/>
                    <a:latin typeface="Times New Roman" panose="02020603050405020304" pitchFamily="18" charset="0"/>
                    <a:ea typeface="Calibri" panose="020F0502020204030204" pitchFamily="34" charset="0"/>
                  </a:rPr>
                  <a:t> data yang </a:t>
                </a:r>
                <a:r>
                  <a:rPr lang="en-US" err="1">
                    <a:effectLst/>
                    <a:latin typeface="Times New Roman" panose="02020603050405020304" pitchFamily="18" charset="0"/>
                    <a:ea typeface="Calibri" panose="020F0502020204030204" pitchFamily="34" charset="0"/>
                  </a:rPr>
                  <a:t>telah</a:t>
                </a:r>
                <a:r>
                  <a:rPr lang="en-US">
                    <a:effectLst/>
                    <a:latin typeface="Times New Roman" panose="02020603050405020304" pitchFamily="18" charset="0"/>
                    <a:ea typeface="Calibri" panose="020F0502020204030204" pitchFamily="34" charset="0"/>
                  </a:rPr>
                  <a:t> </a:t>
                </a:r>
                <a:r>
                  <a:rPr lang="en-US" err="1">
                    <a:effectLst/>
                    <a:latin typeface="Times New Roman" panose="02020603050405020304" pitchFamily="18" charset="0"/>
                    <a:ea typeface="Calibri" panose="020F0502020204030204" pitchFamily="34" charset="0"/>
                  </a:rPr>
                  <a:t>diperoleh</a:t>
                </a:r>
                <a:r>
                  <a:rPr lang="en-US">
                    <a:effectLst/>
                    <a:latin typeface="Times New Roman" panose="02020603050405020304" pitchFamily="18" charset="0"/>
                    <a:ea typeface="Calibri" panose="020F0502020204030204" pitchFamily="34" charset="0"/>
                  </a:rPr>
                  <a:t>, </a:t>
                </a:r>
                <a:r>
                  <a:rPr lang="en-US" err="1">
                    <a:effectLst/>
                    <a:latin typeface="Times New Roman" panose="02020603050405020304" pitchFamily="18" charset="0"/>
                    <a:ea typeface="Calibri" panose="020F0502020204030204" pitchFamily="34" charset="0"/>
                  </a:rPr>
                  <a:t>yaitu</a:t>
                </a:r>
                <a:r>
                  <a:rPr lang="en-US">
                    <a:effectLst/>
                    <a:latin typeface="Times New Roman" panose="02020603050405020304" pitchFamily="18" charset="0"/>
                    <a:ea typeface="Calibri" panose="020F0502020204030204" pitchFamily="34" charset="0"/>
                  </a:rPr>
                  <a:t> </a:t>
                </a:r>
                <a14:m>
                  <m:oMath xmlns:m="http://schemas.openxmlformats.org/officeDocument/2006/math">
                    <m:sSubSup>
                      <m:sSubSupPr>
                        <m:ctrlPr>
                          <a:rPr lang="ar-AE" i="1">
                            <a:effectLst/>
                            <a:latin typeface="Cambria Math" panose="02040503050406030204" pitchFamily="18" charset="0"/>
                            <a:cs typeface="Times New Roman" panose="02020603050405020304" pitchFamily="18" charset="0"/>
                          </a:rPr>
                        </m:ctrlPr>
                      </m:sSubSupPr>
                      <m:e>
                        <m:d>
                          <m:dPr>
                            <m:begChr m:val="{"/>
                            <m:endChr m:val="}"/>
                            <m:ctrlPr>
                              <a:rPr lang="ar-AE" i="1">
                                <a:effectLst/>
                                <a:latin typeface="Cambria Math" panose="02040503050406030204" pitchFamily="18" charset="0"/>
                                <a:cs typeface="Times New Roman" panose="02020603050405020304" pitchFamily="18" charset="0"/>
                              </a:rPr>
                            </m:ctrlPr>
                          </m:dPr>
                          <m:e>
                            <m:d>
                              <m:dPr>
                                <m:ctrlPr>
                                  <a:rPr lang="ar-AE" i="1">
                                    <a:effectLst/>
                                    <a:latin typeface="Cambria Math" panose="02040503050406030204" pitchFamily="18" charset="0"/>
                                    <a:cs typeface="Times New Roman" panose="02020603050405020304" pitchFamily="18" charset="0"/>
                                  </a:rPr>
                                </m:ctrlPr>
                              </m:dPr>
                              <m:e>
                                <m:sSub>
                                  <m:sSubPr>
                                    <m:ctrlPr>
                                      <a:rPr lang="ar-AE" i="1">
                                        <a:effectLst/>
                                        <a:latin typeface="Cambria Math" panose="02040503050406030204" pitchFamily="18" charset="0"/>
                                        <a:cs typeface="Times New Roman" panose="02020603050405020304" pitchFamily="18" charset="0"/>
                                      </a:rPr>
                                    </m:ctrlPr>
                                  </m:sSubPr>
                                  <m:e>
                                    <m:r>
                                      <a:rPr lang="ar-AE" i="1">
                                        <a:effectLst/>
                                        <a:latin typeface="Cambria Math" panose="02040503050406030204" pitchFamily="18" charset="0"/>
                                        <a:ea typeface="Calibri" panose="020F0502020204030204" pitchFamily="34" charset="0"/>
                                        <a:cs typeface="Times New Roman" panose="02020603050405020304" pitchFamily="18" charset="0"/>
                                      </a:rPr>
                                      <m:t>𝜃</m:t>
                                    </m:r>
                                  </m:e>
                                  <m:sub>
                                    <m:r>
                                      <a:rPr lang="ar-AE"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ar-AE" i="1">
                                    <a:effectLst/>
                                    <a:latin typeface="Cambria Math" panose="02040503050406030204" pitchFamily="18" charset="0"/>
                                    <a:ea typeface="Calibri" panose="020F0502020204030204" pitchFamily="34" charset="0"/>
                                    <a:cs typeface="Times New Roman" panose="02020603050405020304" pitchFamily="18" charset="0"/>
                                  </a:rPr>
                                  <m:t>,</m:t>
                                </m:r>
                                <m:r>
                                  <a:rPr lang="ar-AE" i="1">
                                    <a:effectLst/>
                                    <a:latin typeface="Cambria Math" panose="02040503050406030204" pitchFamily="18" charset="0"/>
                                    <a:ea typeface="Calibri" panose="020F0502020204030204" pitchFamily="34" charset="0"/>
                                    <a:cs typeface="Times New Roman" panose="02020603050405020304" pitchFamily="18" charset="0"/>
                                  </a:rPr>
                                  <m:t>𝑓</m:t>
                                </m:r>
                                <m:d>
                                  <m:dPr>
                                    <m:ctrlPr>
                                      <a:rPr lang="ar-AE" i="1">
                                        <a:effectLst/>
                                        <a:latin typeface="Cambria Math" panose="02040503050406030204" pitchFamily="18" charset="0"/>
                                        <a:cs typeface="Times New Roman" panose="02020603050405020304" pitchFamily="18" charset="0"/>
                                      </a:rPr>
                                    </m:ctrlPr>
                                  </m:dPr>
                                  <m:e>
                                    <m:sSub>
                                      <m:sSubPr>
                                        <m:ctrlPr>
                                          <a:rPr lang="ar-AE" i="1">
                                            <a:effectLst/>
                                            <a:latin typeface="Cambria Math" panose="02040503050406030204" pitchFamily="18" charset="0"/>
                                            <a:cs typeface="Times New Roman" panose="02020603050405020304" pitchFamily="18" charset="0"/>
                                          </a:rPr>
                                        </m:ctrlPr>
                                      </m:sSubPr>
                                      <m:e>
                                        <m:r>
                                          <a:rPr lang="ar-AE" i="1">
                                            <a:effectLst/>
                                            <a:latin typeface="Cambria Math" panose="02040503050406030204" pitchFamily="18" charset="0"/>
                                            <a:ea typeface="Calibri" panose="020F0502020204030204" pitchFamily="34" charset="0"/>
                                            <a:cs typeface="Times New Roman" panose="02020603050405020304" pitchFamily="18" charset="0"/>
                                          </a:rPr>
                                          <m:t>𝜃</m:t>
                                        </m:r>
                                      </m:e>
                                      <m:sub>
                                        <m:r>
                                          <a:rPr lang="ar-AE" i="1">
                                            <a:effectLst/>
                                            <a:latin typeface="Cambria Math" panose="02040503050406030204" pitchFamily="18" charset="0"/>
                                            <a:ea typeface="Calibri" panose="020F0502020204030204" pitchFamily="34" charset="0"/>
                                            <a:cs typeface="Times New Roman" panose="02020603050405020304" pitchFamily="18" charset="0"/>
                                          </a:rPr>
                                          <m:t>𝑖</m:t>
                                        </m:r>
                                      </m:sub>
                                    </m:sSub>
                                  </m:e>
                                </m:d>
                              </m:e>
                            </m:d>
                          </m:e>
                        </m:d>
                      </m:e>
                      <m:sub>
                        <m:r>
                          <a:rPr lang="ar-AE" i="1">
                            <a:effectLst/>
                            <a:latin typeface="Cambria Math" panose="02040503050406030204" pitchFamily="18" charset="0"/>
                            <a:ea typeface="Calibri" panose="020F0502020204030204" pitchFamily="34" charset="0"/>
                            <a:cs typeface="Times New Roman" panose="02020603050405020304" pitchFamily="18" charset="0"/>
                          </a:rPr>
                          <m:t>𝑖</m:t>
                        </m:r>
                        <m:r>
                          <a:rPr lang="ar-AE" i="1">
                            <a:effectLst/>
                            <a:latin typeface="Cambria Math" panose="02040503050406030204" pitchFamily="18" charset="0"/>
                            <a:ea typeface="Calibri" panose="020F0502020204030204" pitchFamily="34" charset="0"/>
                            <a:cs typeface="Times New Roman" panose="02020603050405020304" pitchFamily="18" charset="0"/>
                          </a:rPr>
                          <m:t>=</m:t>
                        </m:r>
                        <m:r>
                          <a:rPr lang="ar-AE" i="1">
                            <a:effectLst/>
                            <a:latin typeface="Cambria Math" panose="02040503050406030204" pitchFamily="18" charset="0"/>
                            <a:ea typeface="Calibri" panose="020F0502020204030204" pitchFamily="34" charset="0"/>
                            <a:cs typeface="Times New Roman" panose="02020603050405020304" pitchFamily="18" charset="0"/>
                          </a:rPr>
                          <m:t>1</m:t>
                        </m:r>
                      </m:sub>
                      <m:sup>
                        <m:r>
                          <a:rPr lang="ar-AE" i="1">
                            <a:effectLst/>
                            <a:latin typeface="Cambria Math" panose="02040503050406030204" pitchFamily="18" charset="0"/>
                            <a:ea typeface="Calibri" panose="020F0502020204030204" pitchFamily="34" charset="0"/>
                            <a:cs typeface="Times New Roman" panose="02020603050405020304" pitchFamily="18" charset="0"/>
                          </a:rPr>
                          <m:t>𝑡</m:t>
                        </m:r>
                      </m:sup>
                    </m:sSubSup>
                  </m:oMath>
                </a14:m>
                <a:endParaRPr lang="en-US"/>
              </a:p>
              <a:p>
                <a:pPr marL="342900" indent="-342900">
                  <a:lnSpc>
                    <a:spcPct val="100000"/>
                  </a:lnSpc>
                  <a:buAutoNum type="arabicParenR" startAt="2"/>
                </a:pPr>
                <a:r>
                  <a:rPr lang="en-US" err="1">
                    <a:effectLst/>
                    <a:latin typeface="Times New Roman" panose="02020603050405020304" pitchFamily="18" charset="0"/>
                    <a:ea typeface="Times New Roman" panose="02020603050405020304" pitchFamily="18" charset="0"/>
                  </a:rPr>
                  <a:t>Dapat</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dibentuk</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Fungsi</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akuisisi</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berdasarkan</a:t>
                </a:r>
                <a:r>
                  <a:rPr lang="en-US">
                    <a:effectLst/>
                    <a:latin typeface="Times New Roman" panose="02020603050405020304" pitchFamily="18" charset="0"/>
                    <a:ea typeface="Times New Roman" panose="02020603050405020304" pitchFamily="18" charset="0"/>
                  </a:rPr>
                  <a:t> </a:t>
                </a:r>
                <a:r>
                  <a:rPr lang="en-US" i="1">
                    <a:effectLst/>
                    <a:latin typeface="Times New Roman" panose="02020603050405020304" pitchFamily="18" charset="0"/>
                    <a:ea typeface="Times New Roman" panose="02020603050405020304" pitchFamily="18" charset="0"/>
                  </a:rPr>
                  <a:t>posterior</a:t>
                </a:r>
                <a:r>
                  <a:rPr lang="en-US">
                    <a:effectLst/>
                    <a:latin typeface="Times New Roman" panose="02020603050405020304" pitchFamily="18" charset="0"/>
                    <a:ea typeface="Times New Roman" panose="02020603050405020304" pitchFamily="18" charset="0"/>
                  </a:rPr>
                  <a:t> pada </a:t>
                </a:r>
                <a:r>
                  <a:rPr lang="en-US" err="1">
                    <a:effectLst/>
                    <a:latin typeface="Times New Roman" panose="02020603050405020304" pitchFamily="18" charset="0"/>
                    <a:ea typeface="Times New Roman" panose="02020603050405020304" pitchFamily="18" charset="0"/>
                  </a:rPr>
                  <a:t>langkah</a:t>
                </a:r>
                <a:r>
                  <a:rPr lang="en-US">
                    <a:effectLst/>
                    <a:latin typeface="Times New Roman" panose="02020603050405020304" pitchFamily="18" charset="0"/>
                    <a:ea typeface="Times New Roman" panose="02020603050405020304" pitchFamily="18" charset="0"/>
                  </a:rPr>
                  <a:t> 1). </a:t>
                </a:r>
                <a:r>
                  <a:rPr lang="en-US" err="1">
                    <a:effectLst/>
                    <a:latin typeface="Times New Roman" panose="02020603050405020304" pitchFamily="18" charset="0"/>
                    <a:ea typeface="Times New Roman" panose="02020603050405020304" pitchFamily="18" charset="0"/>
                  </a:rPr>
                  <a:t>Kemudian</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hitung</a:t>
                </a:r>
                <a:r>
                  <a:rPr lang="en-US">
                    <a:effectLst/>
                    <a:latin typeface="Times New Roman" panose="02020603050405020304" pitchFamily="18" charset="0"/>
                    <a:ea typeface="Times New Roman" panose="02020603050405020304" pitchFamily="18" charset="0"/>
                  </a:rPr>
                  <a:t> </a:t>
                </a:r>
                <a14:m>
                  <m:oMath xmlns:m="http://schemas.openxmlformats.org/officeDocument/2006/math">
                    <m:sSub>
                      <m:sSubPr>
                        <m:ctrlPr>
                          <a:rPr lang="ar-AE"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ar-AE" b="1" i="1">
                            <a:effectLst/>
                            <a:latin typeface="Cambria Math" panose="02040503050406030204" pitchFamily="18" charset="0"/>
                            <a:ea typeface="Times New Roman" panose="02020603050405020304" pitchFamily="18" charset="0"/>
                            <a:cs typeface="Times New Roman" panose="02020603050405020304" pitchFamily="18" charset="0"/>
                          </a:rPr>
                          <m:t>𝛉</m:t>
                        </m:r>
                      </m:e>
                      <m:sub>
                        <m:r>
                          <a:rPr lang="ar-AE" i="1">
                            <a:effectLst/>
                            <a:latin typeface="Cambria Math" panose="02040503050406030204" pitchFamily="18" charset="0"/>
                            <a:ea typeface="Times New Roman" panose="02020603050405020304" pitchFamily="18" charset="0"/>
                            <a:cs typeface="Times New Roman" panose="02020603050405020304" pitchFamily="18" charset="0"/>
                          </a:rPr>
                          <m:t>𝑡</m:t>
                        </m:r>
                        <m:r>
                          <a:rPr lang="ar-AE" i="1">
                            <a:effectLst/>
                            <a:latin typeface="Cambria Math" panose="02040503050406030204" pitchFamily="18" charset="0"/>
                            <a:ea typeface="Times New Roman" panose="02020603050405020304" pitchFamily="18" charset="0"/>
                            <a:cs typeface="Times New Roman" panose="02020603050405020304" pitchFamily="18" charset="0"/>
                          </a:rPr>
                          <m:t>+</m:t>
                        </m:r>
                        <m:r>
                          <a:rPr lang="ar-AE"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ar-AE" i="1">
                        <a:effectLst/>
                        <a:latin typeface="Cambria Math" panose="02040503050406030204" pitchFamily="18" charset="0"/>
                        <a:ea typeface="Times New Roman" panose="02020603050405020304" pitchFamily="18" charset="0"/>
                        <a:cs typeface="Times New Roman" panose="02020603050405020304" pitchFamily="18" charset="0"/>
                      </a:rPr>
                      <m:t>=</m:t>
                    </m:r>
                    <m:func>
                      <m:funcPr>
                        <m:ctrlPr>
                          <a:rPr lang="ar-AE" i="1">
                            <a:effectLst/>
                            <a:latin typeface="Cambria Math" panose="02040503050406030204" pitchFamily="18" charset="0"/>
                            <a:ea typeface="Times New Roman" panose="02020603050405020304" pitchFamily="18" charset="0"/>
                            <a:cs typeface="Times New Roman" panose="02020603050405020304" pitchFamily="18" charset="0"/>
                          </a:rPr>
                        </m:ctrlPr>
                      </m:funcPr>
                      <m:fName>
                        <m:limLow>
                          <m:limLowPr>
                            <m:ctrlPr>
                              <a:rPr lang="ar-AE" i="1">
                                <a:effectLst/>
                                <a:latin typeface="Cambria Math" panose="02040503050406030204" pitchFamily="18" charset="0"/>
                                <a:ea typeface="Times New Roman" panose="02020603050405020304" pitchFamily="18" charset="0"/>
                                <a:cs typeface="Times New Roman" panose="02020603050405020304" pitchFamily="18" charset="0"/>
                              </a:rPr>
                            </m:ctrlPr>
                          </m:limLowPr>
                          <m:e>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min</m:t>
                            </m:r>
                          </m:e>
                          <m:lim>
                            <m:r>
                              <a:rPr lang="ar-AE" b="1" i="1">
                                <a:effectLst/>
                                <a:latin typeface="Cambria Math" panose="02040503050406030204" pitchFamily="18" charset="0"/>
                                <a:ea typeface="Times New Roman" panose="02020603050405020304" pitchFamily="18" charset="0"/>
                                <a:cs typeface="Times New Roman" panose="02020603050405020304" pitchFamily="18" charset="0"/>
                              </a:rPr>
                              <m:t>𝛉</m:t>
                            </m:r>
                          </m:lim>
                        </m:limLow>
                      </m:fName>
                      <m:e>
                        <m:r>
                          <a:rPr lang="ar-AE" i="1">
                            <a:effectLst/>
                            <a:latin typeface="Cambria Math" panose="02040503050406030204" pitchFamily="18" charset="0"/>
                            <a:ea typeface="Times New Roman" panose="02020603050405020304" pitchFamily="18" charset="0"/>
                            <a:cs typeface="Times New Roman" panose="02020603050405020304" pitchFamily="18" charset="0"/>
                          </a:rPr>
                          <m:t>𝑢</m:t>
                        </m:r>
                        <m:d>
                          <m:dPr>
                            <m:ctrlPr>
                              <a:rPr lang="ar-AE"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ar-AE" b="1" i="1">
                                <a:effectLst/>
                                <a:latin typeface="Cambria Math" panose="02040503050406030204" pitchFamily="18" charset="0"/>
                                <a:ea typeface="Times New Roman" panose="02020603050405020304" pitchFamily="18" charset="0"/>
                                <a:cs typeface="Times New Roman" panose="02020603050405020304" pitchFamily="18" charset="0"/>
                              </a:rPr>
                              <m:t>𝛉</m:t>
                            </m:r>
                          </m:e>
                        </m:d>
                      </m:e>
                    </m:func>
                  </m:oMath>
                </a14:m>
                <a:endParaRPr lang="en-US"/>
              </a:p>
              <a:p>
                <a:pPr>
                  <a:lnSpc>
                    <a:spcPct val="100000"/>
                  </a:lnSpc>
                </a:pPr>
                <a:r>
                  <a:rPr lang="en-US"/>
                  <a:t>3)  </a:t>
                </a:r>
                <a:r>
                  <a:rPr lang="en-US" err="1"/>
                  <a:t>Menentukan</a:t>
                </a:r>
                <a:r>
                  <a:rPr lang="en-US"/>
                  <a:t> </a:t>
                </a:r>
                <a:r>
                  <a:rPr lang="en-US">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Calibri" panose="020F0502020204030204" pitchFamily="34" charset="0"/>
                        <a:cs typeface="Times New Roman" panose="02020603050405020304" pitchFamily="18" charset="0"/>
                      </a:rPr>
                      <m:t>𝑓</m:t>
                    </m:r>
                    <m:r>
                      <a:rPr lang="en-US"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ar-AE"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b="1" i="1">
                            <a:effectLst/>
                            <a:latin typeface="Cambria Math" panose="02040503050406030204" pitchFamily="18" charset="0"/>
                            <a:ea typeface="Calibri" panose="020F0502020204030204" pitchFamily="34" charset="0"/>
                            <a:cs typeface="Times New Roman" panose="02020603050405020304" pitchFamily="18" charset="0"/>
                          </a:rPr>
                          <m:t>𝛉</m:t>
                        </m:r>
                      </m:e>
                      <m:sub>
                        <m:r>
                          <a:rPr lang="ar-AE" i="1">
                            <a:effectLst/>
                            <a:latin typeface="Cambria Math" panose="02040503050406030204" pitchFamily="18" charset="0"/>
                            <a:ea typeface="Calibri" panose="020F0502020204030204" pitchFamily="34" charset="0"/>
                            <a:cs typeface="Times New Roman" panose="02020603050405020304" pitchFamily="18" charset="0"/>
                          </a:rPr>
                          <m:t>𝑡</m:t>
                        </m:r>
                        <m:r>
                          <a:rPr lang="ar-AE" i="1">
                            <a:effectLst/>
                            <a:latin typeface="Cambria Math" panose="02040503050406030204" pitchFamily="18" charset="0"/>
                            <a:ea typeface="Calibri" panose="020F0502020204030204" pitchFamily="34" charset="0"/>
                            <a:cs typeface="Times New Roman" panose="02020603050405020304" pitchFamily="18" charset="0"/>
                          </a:rPr>
                          <m:t>+</m:t>
                        </m:r>
                        <m:r>
                          <a:rPr lang="ar-AE" i="1">
                            <a:effectLst/>
                            <a:latin typeface="Cambria Math" panose="02040503050406030204" pitchFamily="18" charset="0"/>
                            <a:ea typeface="Calibri" panose="020F0502020204030204" pitchFamily="34" charset="0"/>
                            <a:cs typeface="Times New Roman" panose="02020603050405020304" pitchFamily="18" charset="0"/>
                          </a:rPr>
                          <m:t>1</m:t>
                        </m:r>
                      </m:sub>
                    </m:sSub>
                    <m:r>
                      <a:rPr lang="ar-AE" i="1">
                        <a:effectLst/>
                        <a:latin typeface="Cambria Math" panose="02040503050406030204" pitchFamily="18" charset="0"/>
                        <a:ea typeface="Calibri" panose="020F0502020204030204" pitchFamily="34" charset="0"/>
                        <a:cs typeface="Times New Roman" panose="02020603050405020304" pitchFamily="18" charset="0"/>
                      </a:rPr>
                      <m:t>)</m:t>
                    </m:r>
                  </m:oMath>
                </a14:m>
                <a:r>
                  <a:rPr lang="ar-AE">
                    <a:effectLst/>
                    <a:latin typeface="Times New Roman" panose="02020603050405020304" pitchFamily="18" charset="0"/>
                    <a:ea typeface="Times New Roman" panose="02020603050405020304" pitchFamily="18" charset="0"/>
                    <a:cs typeface="Times New Roman" panose="02020603050405020304" pitchFamily="18" charset="0"/>
                  </a:rPr>
                  <a:t>.</a:t>
                </a:r>
                <a:endParaRPr lang="ar-AE">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0000"/>
                  </a:lnSpc>
                </a:pPr>
                <a:endParaRPr lang="id-ID"/>
              </a:p>
            </p:txBody>
          </p:sp>
        </mc:Choice>
        <mc:Fallback xmlns="">
          <p:sp>
            <p:nvSpPr>
              <p:cNvPr id="3" name="Tampungan Konten 2">
                <a:extLst>
                  <a:ext uri="{FF2B5EF4-FFF2-40B4-BE49-F238E27FC236}">
                    <a16:creationId xmlns:a16="http://schemas.microsoft.com/office/drawing/2014/main" id="{2F3ED3B0-2B29-DE37-062F-379C99F27F23}"/>
                  </a:ext>
                </a:extLst>
              </p:cNvPr>
              <p:cNvSpPr>
                <a:spLocks noGrp="1" noRot="1" noChangeAspect="1" noMove="1" noResize="1" noEditPoints="1" noAdjustHandles="1" noChangeArrowheads="1" noChangeShapeType="1" noTextEdit="1"/>
              </p:cNvSpPr>
              <p:nvPr>
                <p:ph idx="1"/>
              </p:nvPr>
            </p:nvSpPr>
            <p:spPr>
              <a:xfrm>
                <a:off x="5745083" y="2391995"/>
                <a:ext cx="5904056" cy="3174788"/>
              </a:xfrm>
              <a:blipFill>
                <a:blip r:embed="rId3"/>
                <a:stretch>
                  <a:fillRect l="-1032" t="-960" b="-2303"/>
                </a:stretch>
              </a:blipFill>
            </p:spPr>
            <p:txBody>
              <a:bodyPr/>
              <a:lstStyle/>
              <a:p>
                <a:r>
                  <a:rPr lang="en-US">
                    <a:noFill/>
                  </a:rPr>
                  <a:t> </a:t>
                </a:r>
              </a:p>
            </p:txBody>
          </p:sp>
        </mc:Fallback>
      </mc:AlternateContent>
    </p:spTree>
    <p:extLst>
      <p:ext uri="{BB962C8B-B14F-4D97-AF65-F5344CB8AC3E}">
        <p14:creationId xmlns:p14="http://schemas.microsoft.com/office/powerpoint/2010/main" val="3158339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Judul 1">
            <a:extLst>
              <a:ext uri="{FF2B5EF4-FFF2-40B4-BE49-F238E27FC236}">
                <a16:creationId xmlns:a16="http://schemas.microsoft.com/office/drawing/2014/main" id="{5E1D8B47-76D3-98D5-DCA9-37F03D02422F}"/>
              </a:ext>
            </a:extLst>
          </p:cNvPr>
          <p:cNvSpPr>
            <a:spLocks noGrp="1"/>
          </p:cNvSpPr>
          <p:nvPr>
            <p:ph type="title"/>
          </p:nvPr>
        </p:nvSpPr>
        <p:spPr>
          <a:xfrm>
            <a:off x="5748752" y="552782"/>
            <a:ext cx="5919373" cy="1611920"/>
          </a:xfrm>
        </p:spPr>
        <p:txBody>
          <a:bodyPr>
            <a:normAutofit/>
          </a:bodyPr>
          <a:lstStyle/>
          <a:p>
            <a:r>
              <a:rPr lang="id-ID" err="1">
                <a:ea typeface="+mj-lt"/>
                <a:cs typeface="+mj-lt"/>
              </a:rPr>
              <a:t>Cross</a:t>
            </a:r>
            <a:r>
              <a:rPr lang="id-ID">
                <a:ea typeface="+mj-lt"/>
                <a:cs typeface="+mj-lt"/>
              </a:rPr>
              <a:t> </a:t>
            </a:r>
            <a:r>
              <a:rPr lang="id-ID" err="1">
                <a:ea typeface="+mj-lt"/>
                <a:cs typeface="+mj-lt"/>
              </a:rPr>
              <a:t>Validation</a:t>
            </a:r>
            <a:endParaRPr lang="id-ID" err="1"/>
          </a:p>
        </p:txBody>
      </p:sp>
      <p:pic>
        <p:nvPicPr>
          <p:cNvPr id="5" name="Picture 4" descr="Papan sirkuit elektronik">
            <a:extLst>
              <a:ext uri="{FF2B5EF4-FFF2-40B4-BE49-F238E27FC236}">
                <a16:creationId xmlns:a16="http://schemas.microsoft.com/office/drawing/2014/main" id="{4754EF33-4C77-64D0-7104-B489A9B79186}"/>
              </a:ext>
            </a:extLst>
          </p:cNvPr>
          <p:cNvPicPr>
            <a:picLocks noChangeAspect="1"/>
          </p:cNvPicPr>
          <p:nvPr/>
        </p:nvPicPr>
        <p:blipFill rotWithShape="1">
          <a:blip r:embed="rId2"/>
          <a:srcRect l="40636" r="3863" b="-3"/>
          <a:stretch/>
        </p:blipFill>
        <p:spPr>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3" name="Tampungan Konten 2">
            <a:extLst>
              <a:ext uri="{FF2B5EF4-FFF2-40B4-BE49-F238E27FC236}">
                <a16:creationId xmlns:a16="http://schemas.microsoft.com/office/drawing/2014/main" id="{6DC273AF-0568-8CC6-19D0-92B517EA9535}"/>
              </a:ext>
            </a:extLst>
          </p:cNvPr>
          <p:cNvSpPr>
            <a:spLocks noGrp="1"/>
          </p:cNvSpPr>
          <p:nvPr>
            <p:ph idx="1"/>
          </p:nvPr>
        </p:nvSpPr>
        <p:spPr>
          <a:xfrm>
            <a:off x="5745083" y="2391995"/>
            <a:ext cx="5932810" cy="4195580"/>
          </a:xfrm>
        </p:spPr>
        <p:txBody>
          <a:bodyPr vert="horz" lIns="91440" tIns="45720" rIns="91440" bIns="45720" rtlCol="0" anchor="t">
            <a:normAutofit fontScale="77500" lnSpcReduction="20000"/>
          </a:bodyPr>
          <a:lstStyle/>
          <a:p>
            <a:pPr marL="342900" indent="-342900">
              <a:buFont typeface="Arial" panose="020B0504020202020204" pitchFamily="34" charset="0"/>
              <a:buChar char="•"/>
            </a:pPr>
            <a:r>
              <a:rPr lang="id-ID" err="1">
                <a:ea typeface="+mn-lt"/>
                <a:cs typeface="+mn-lt"/>
              </a:rPr>
              <a:t>Cross</a:t>
            </a:r>
            <a:r>
              <a:rPr lang="id-ID">
                <a:ea typeface="+mn-lt"/>
                <a:cs typeface="+mn-lt"/>
              </a:rPr>
              <a:t> </a:t>
            </a:r>
            <a:r>
              <a:rPr lang="id-ID" err="1">
                <a:ea typeface="+mn-lt"/>
                <a:cs typeface="+mn-lt"/>
              </a:rPr>
              <a:t>validation</a:t>
            </a:r>
            <a:r>
              <a:rPr lang="id-ID">
                <a:ea typeface="+mn-lt"/>
                <a:cs typeface="+mn-lt"/>
              </a:rPr>
              <a:t> adalah metode </a:t>
            </a:r>
            <a:r>
              <a:rPr lang="id-ID" err="1">
                <a:ea typeface="+mn-lt"/>
                <a:cs typeface="+mn-lt"/>
              </a:rPr>
              <a:t>resampling</a:t>
            </a:r>
            <a:r>
              <a:rPr lang="id-ID">
                <a:ea typeface="+mn-lt"/>
                <a:cs typeface="+mn-lt"/>
              </a:rPr>
              <a:t> data untuk mendapat generalisasi atas performa model dan mengurangi risiko </a:t>
            </a:r>
            <a:r>
              <a:rPr lang="id-ID" err="1">
                <a:ea typeface="+mn-lt"/>
                <a:cs typeface="+mn-lt"/>
              </a:rPr>
              <a:t>overfitting</a:t>
            </a:r>
            <a:r>
              <a:rPr lang="id-ID">
                <a:ea typeface="+mn-lt"/>
                <a:cs typeface="+mn-lt"/>
              </a:rPr>
              <a:t>.</a:t>
            </a:r>
          </a:p>
          <a:p>
            <a:pPr marL="342900" indent="-342900">
              <a:buFont typeface="Arial" panose="020B0504020202020204" pitchFamily="34" charset="0"/>
              <a:buChar char="•"/>
            </a:pPr>
            <a:r>
              <a:rPr lang="id-ID">
                <a:ea typeface="+mn-lt"/>
                <a:cs typeface="+mn-lt"/>
              </a:rPr>
              <a:t>Metode </a:t>
            </a:r>
            <a:r>
              <a:rPr lang="id-ID" err="1">
                <a:ea typeface="+mn-lt"/>
                <a:cs typeface="+mn-lt"/>
              </a:rPr>
              <a:t>cross</a:t>
            </a:r>
            <a:r>
              <a:rPr lang="id-ID">
                <a:ea typeface="+mn-lt"/>
                <a:cs typeface="+mn-lt"/>
              </a:rPr>
              <a:t> </a:t>
            </a:r>
            <a:r>
              <a:rPr lang="id-ID" err="1">
                <a:ea typeface="+mn-lt"/>
                <a:cs typeface="+mn-lt"/>
              </a:rPr>
              <a:t>validation</a:t>
            </a:r>
            <a:r>
              <a:rPr lang="id-ID">
                <a:ea typeface="+mn-lt"/>
                <a:cs typeface="+mn-lt"/>
              </a:rPr>
              <a:t> yang umum digunakan adalah k-</a:t>
            </a:r>
            <a:r>
              <a:rPr lang="id-ID" err="1">
                <a:ea typeface="+mn-lt"/>
                <a:cs typeface="+mn-lt"/>
              </a:rPr>
              <a:t>fold</a:t>
            </a:r>
            <a:r>
              <a:rPr lang="id-ID">
                <a:ea typeface="+mn-lt"/>
                <a:cs typeface="+mn-lt"/>
              </a:rPr>
              <a:t> </a:t>
            </a:r>
            <a:r>
              <a:rPr lang="id-ID" err="1">
                <a:ea typeface="+mn-lt"/>
                <a:cs typeface="+mn-lt"/>
              </a:rPr>
              <a:t>cross</a:t>
            </a:r>
            <a:r>
              <a:rPr lang="id-ID">
                <a:ea typeface="+mn-lt"/>
                <a:cs typeface="+mn-lt"/>
              </a:rPr>
              <a:t> </a:t>
            </a:r>
            <a:r>
              <a:rPr lang="id-ID" err="1">
                <a:ea typeface="+mn-lt"/>
                <a:cs typeface="+mn-lt"/>
              </a:rPr>
              <a:t>validation</a:t>
            </a:r>
            <a:r>
              <a:rPr lang="id-ID">
                <a:ea typeface="+mn-lt"/>
                <a:cs typeface="+mn-lt"/>
              </a:rPr>
              <a:t>.</a:t>
            </a:r>
          </a:p>
          <a:p>
            <a:pPr marL="342900" indent="-342900">
              <a:buFont typeface="Arial" panose="020B0504020202020204" pitchFamily="34" charset="0"/>
              <a:buChar char="•"/>
            </a:pPr>
            <a:r>
              <a:rPr lang="id-ID">
                <a:ea typeface="+mn-lt"/>
                <a:cs typeface="+mn-lt"/>
              </a:rPr>
              <a:t>data </a:t>
            </a:r>
            <a:r>
              <a:rPr lang="id-ID" err="1">
                <a:ea typeface="+mn-lt"/>
                <a:cs typeface="+mn-lt"/>
              </a:rPr>
              <a:t>training</a:t>
            </a:r>
            <a:r>
              <a:rPr lang="id-ID">
                <a:ea typeface="+mn-lt"/>
                <a:cs typeface="+mn-lt"/>
              </a:rPr>
              <a:t> 𝐷_</a:t>
            </a:r>
            <a:r>
              <a:rPr lang="id-ID" err="1">
                <a:ea typeface="+mn-lt"/>
                <a:cs typeface="+mn-lt"/>
              </a:rPr>
              <a:t>train</a:t>
            </a:r>
            <a:r>
              <a:rPr lang="id-ID">
                <a:ea typeface="+mn-lt"/>
                <a:cs typeface="+mn-lt"/>
              </a:rPr>
              <a:t> akan dibagi menjadi k partisi sedemikian sehingga tidak ada partisi yang tumpang tindih (</a:t>
            </a:r>
            <a:r>
              <a:rPr lang="id-ID" err="1">
                <a:ea typeface="+mn-lt"/>
                <a:cs typeface="+mn-lt"/>
              </a:rPr>
              <a:t>overlap</a:t>
            </a:r>
            <a:r>
              <a:rPr lang="id-ID">
                <a:ea typeface="+mn-lt"/>
                <a:cs typeface="+mn-lt"/>
              </a:rPr>
              <a:t>).</a:t>
            </a:r>
          </a:p>
          <a:p>
            <a:pPr marL="342900" indent="-342900">
              <a:buFont typeface="Arial" panose="020B0504020202020204" pitchFamily="34" charset="0"/>
              <a:buChar char="•"/>
            </a:pPr>
            <a:r>
              <a:rPr lang="id-ID">
                <a:ea typeface="+mn-lt"/>
                <a:cs typeface="+mn-lt"/>
              </a:rPr>
              <a:t>Istilah </a:t>
            </a:r>
            <a:r>
              <a:rPr lang="id-ID" err="1">
                <a:ea typeface="+mn-lt"/>
                <a:cs typeface="+mn-lt"/>
              </a:rPr>
              <a:t>fold</a:t>
            </a:r>
            <a:r>
              <a:rPr lang="id-ID">
                <a:ea typeface="+mn-lt"/>
                <a:cs typeface="+mn-lt"/>
              </a:rPr>
              <a:t> di sini merujuk pada banyak partisi yang dibentuk. Pembagian ini dilakukan dengan cara mengambil observasi secara acak dari data </a:t>
            </a:r>
            <a:r>
              <a:rPr lang="id-ID" err="1">
                <a:ea typeface="+mn-lt"/>
                <a:cs typeface="+mn-lt"/>
              </a:rPr>
              <a:t>training</a:t>
            </a:r>
            <a:r>
              <a:rPr lang="id-ID">
                <a:ea typeface="+mn-lt"/>
                <a:cs typeface="+mn-lt"/>
              </a:rPr>
              <a:t> tanpa pengembalian sedemikian sehingga setiap partisi memiliki banyak observasi yang sama. Model kemudian dilatih menggunakan (k – 1) </a:t>
            </a:r>
            <a:r>
              <a:rPr lang="id-ID" err="1">
                <a:ea typeface="+mn-lt"/>
                <a:cs typeface="+mn-lt"/>
              </a:rPr>
              <a:t>subset</a:t>
            </a:r>
            <a:r>
              <a:rPr lang="id-ID">
                <a:ea typeface="+mn-lt"/>
                <a:cs typeface="+mn-lt"/>
              </a:rPr>
              <a:t> yang merepresentasikan </a:t>
            </a:r>
            <a:r>
              <a:rPr lang="id-ID" err="1">
                <a:ea typeface="+mn-lt"/>
                <a:cs typeface="+mn-lt"/>
              </a:rPr>
              <a:t>training</a:t>
            </a:r>
            <a:r>
              <a:rPr lang="id-ID">
                <a:ea typeface="+mn-lt"/>
                <a:cs typeface="+mn-lt"/>
              </a:rPr>
              <a:t> set untuk proses </a:t>
            </a:r>
            <a:r>
              <a:rPr lang="id-ID" err="1">
                <a:ea typeface="+mn-lt"/>
                <a:cs typeface="+mn-lt"/>
              </a:rPr>
              <a:t>cross</a:t>
            </a:r>
            <a:r>
              <a:rPr lang="id-ID">
                <a:ea typeface="+mn-lt"/>
                <a:cs typeface="+mn-lt"/>
              </a:rPr>
              <a:t> </a:t>
            </a:r>
            <a:r>
              <a:rPr lang="id-ID" err="1">
                <a:ea typeface="+mn-lt"/>
                <a:cs typeface="+mn-lt"/>
              </a:rPr>
              <a:t>validation</a:t>
            </a:r>
            <a:r>
              <a:rPr lang="id-ID">
                <a:ea typeface="+mn-lt"/>
                <a:cs typeface="+mn-lt"/>
              </a:rPr>
              <a:t>.</a:t>
            </a:r>
            <a:endParaRPr lang="id-ID"/>
          </a:p>
        </p:txBody>
      </p:sp>
    </p:spTree>
    <p:extLst>
      <p:ext uri="{BB962C8B-B14F-4D97-AF65-F5344CB8AC3E}">
        <p14:creationId xmlns:p14="http://schemas.microsoft.com/office/powerpoint/2010/main" val="29856006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6"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descr="Model jika molekul dalam kelas sains">
            <a:extLst>
              <a:ext uri="{FF2B5EF4-FFF2-40B4-BE49-F238E27FC236}">
                <a16:creationId xmlns:a16="http://schemas.microsoft.com/office/drawing/2014/main" id="{31BE5C6F-3965-3044-BD98-70B9E0158570}"/>
              </a:ext>
            </a:extLst>
          </p:cNvPr>
          <p:cNvPicPr>
            <a:picLocks noChangeAspect="1"/>
          </p:cNvPicPr>
          <p:nvPr/>
        </p:nvPicPr>
        <p:blipFill rotWithShape="1">
          <a:blip r:embed="rId2">
            <a:alphaModFix/>
          </a:blip>
          <a:srcRect t="15730"/>
          <a:stretch/>
        </p:blipFill>
        <p:spPr>
          <a:xfrm>
            <a:off x="20" y="10"/>
            <a:ext cx="12191980" cy="6857990"/>
          </a:xfrm>
          <a:prstGeom prst="rect">
            <a:avLst/>
          </a:prstGeom>
        </p:spPr>
      </p:pic>
      <p:sp>
        <p:nvSpPr>
          <p:cNvPr id="28" name="Rectangle 27">
            <a:extLst>
              <a:ext uri="{FF2B5EF4-FFF2-40B4-BE49-F238E27FC236}">
                <a16:creationId xmlns:a16="http://schemas.microsoft.com/office/drawing/2014/main" id="{07EC7751-495D-487E-B212-AB1DD0DB1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
            <a:ext cx="12188952" cy="3126610"/>
          </a:xfrm>
          <a:prstGeom prst="rect">
            <a:avLst/>
          </a:prstGeom>
          <a:gradFill>
            <a:gsLst>
              <a:gs pos="100000">
                <a:srgbClr val="000000">
                  <a:alpha val="0"/>
                </a:srgbClr>
              </a:gs>
              <a:gs pos="0">
                <a:schemeClr val="tx1"/>
              </a:gs>
              <a:gs pos="36200">
                <a:srgbClr val="000000">
                  <a:alpha val="33000"/>
                </a:srgbClr>
              </a:gs>
              <a:gs pos="0">
                <a:srgbClr val="000000">
                  <a:alpha val="5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59B987F6-F17A-17ED-8DC6-50BD013B73B3}"/>
              </a:ext>
            </a:extLst>
          </p:cNvPr>
          <p:cNvSpPr>
            <a:spLocks noGrp="1"/>
          </p:cNvSpPr>
          <p:nvPr>
            <p:ph type="title"/>
          </p:nvPr>
        </p:nvSpPr>
        <p:spPr>
          <a:xfrm>
            <a:off x="609600" y="663960"/>
            <a:ext cx="6302803" cy="1305518"/>
          </a:xfrm>
        </p:spPr>
        <p:txBody>
          <a:bodyPr vert="horz" lIns="91440" tIns="45720" rIns="91440" bIns="45720" rtlCol="0" anchor="t">
            <a:normAutofit/>
          </a:bodyPr>
          <a:lstStyle/>
          <a:p>
            <a:pPr>
              <a:lnSpc>
                <a:spcPct val="90000"/>
              </a:lnSpc>
            </a:pPr>
            <a:r>
              <a:rPr lang="en-US" sz="4200">
                <a:solidFill>
                  <a:srgbClr val="FFFFFF"/>
                </a:solidFill>
              </a:rPr>
              <a:t>Analisis Performa Model</a:t>
            </a:r>
          </a:p>
        </p:txBody>
      </p:sp>
      <p:sp>
        <p:nvSpPr>
          <p:cNvPr id="30" name="Rectangle 29">
            <a:extLst>
              <a:ext uri="{FF2B5EF4-FFF2-40B4-BE49-F238E27FC236}">
                <a16:creationId xmlns:a16="http://schemas.microsoft.com/office/drawing/2014/main" id="{8A00DF8D-2CBA-449E-B29E-B111149DF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2" y="4142197"/>
            <a:ext cx="12191999" cy="2715800"/>
          </a:xfrm>
          <a:prstGeom prst="rect">
            <a:avLst/>
          </a:prstGeom>
          <a:gradFill>
            <a:gsLst>
              <a:gs pos="100000">
                <a:srgbClr val="000000">
                  <a:alpha val="0"/>
                </a:srgbClr>
              </a:gs>
              <a:gs pos="0">
                <a:schemeClr val="tx1"/>
              </a:gs>
              <a:gs pos="55000">
                <a:srgbClr val="000000">
                  <a:alpha val="37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436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Judul 1">
            <a:extLst>
              <a:ext uri="{FF2B5EF4-FFF2-40B4-BE49-F238E27FC236}">
                <a16:creationId xmlns:a16="http://schemas.microsoft.com/office/drawing/2014/main" id="{C0DE9BEA-0441-A973-4973-2CDFAFF1AD8A}"/>
              </a:ext>
            </a:extLst>
          </p:cNvPr>
          <p:cNvSpPr>
            <a:spLocks noGrp="1"/>
          </p:cNvSpPr>
          <p:nvPr>
            <p:ph type="title"/>
          </p:nvPr>
        </p:nvSpPr>
        <p:spPr>
          <a:xfrm>
            <a:off x="6297494" y="552782"/>
            <a:ext cx="5369169" cy="843234"/>
          </a:xfrm>
        </p:spPr>
        <p:txBody>
          <a:bodyPr>
            <a:normAutofit/>
          </a:bodyPr>
          <a:lstStyle/>
          <a:p>
            <a:r>
              <a:rPr lang="id-ID" err="1">
                <a:ea typeface="+mj-lt"/>
                <a:cs typeface="+mj-lt"/>
              </a:rPr>
              <a:t>Confusion</a:t>
            </a:r>
            <a:r>
              <a:rPr lang="id-ID">
                <a:ea typeface="+mj-lt"/>
                <a:cs typeface="+mj-lt"/>
              </a:rPr>
              <a:t> Matrix</a:t>
            </a:r>
            <a:endParaRPr lang="id-ID"/>
          </a:p>
        </p:txBody>
      </p:sp>
      <p:pic>
        <p:nvPicPr>
          <p:cNvPr id="5" name="Picture 4" descr="Komponen elektronik dengan latar belakang putih">
            <a:extLst>
              <a:ext uri="{FF2B5EF4-FFF2-40B4-BE49-F238E27FC236}">
                <a16:creationId xmlns:a16="http://schemas.microsoft.com/office/drawing/2014/main" id="{A20CF916-A78B-CD66-3935-4C9DE54C168E}"/>
              </a:ext>
            </a:extLst>
          </p:cNvPr>
          <p:cNvPicPr>
            <a:picLocks noChangeAspect="1"/>
          </p:cNvPicPr>
          <p:nvPr/>
        </p:nvPicPr>
        <p:blipFill rotWithShape="1">
          <a:blip r:embed="rId2"/>
          <a:srcRect l="43280" r="4" b="4"/>
          <a:stretch/>
        </p:blipFill>
        <p:spPr>
          <a:xfrm>
            <a:off x="-52346" y="10"/>
            <a:ext cx="5827552" cy="6857990"/>
          </a:xfrm>
          <a:custGeom>
            <a:avLst/>
            <a:gdLst/>
            <a:ahLst/>
            <a:cxnLst/>
            <a:rect l="l" t="t" r="r" b="b"/>
            <a:pathLst>
              <a:path w="5827552" h="6858000">
                <a:moveTo>
                  <a:pt x="5436113" y="4232571"/>
                </a:moveTo>
                <a:cubicBezTo>
                  <a:pt x="5625722" y="4232571"/>
                  <a:pt x="5779430" y="4386279"/>
                  <a:pt x="5779430" y="4575888"/>
                </a:cubicBezTo>
                <a:cubicBezTo>
                  <a:pt x="5779430" y="4765497"/>
                  <a:pt x="5625722" y="4919205"/>
                  <a:pt x="5436113" y="4919205"/>
                </a:cubicBezTo>
                <a:cubicBezTo>
                  <a:pt x="5246504" y="4919205"/>
                  <a:pt x="5092796" y="4765497"/>
                  <a:pt x="5092796" y="4575888"/>
                </a:cubicBezTo>
                <a:cubicBezTo>
                  <a:pt x="5092796" y="4386279"/>
                  <a:pt x="5246504" y="4232571"/>
                  <a:pt x="5436113" y="4232571"/>
                </a:cubicBezTo>
                <a:close/>
                <a:moveTo>
                  <a:pt x="5580185" y="1806694"/>
                </a:moveTo>
                <a:cubicBezTo>
                  <a:pt x="5699726" y="1806694"/>
                  <a:pt x="5799461" y="1891487"/>
                  <a:pt x="5822527" y="2004209"/>
                </a:cubicBezTo>
                <a:lnTo>
                  <a:pt x="5827552" y="2054052"/>
                </a:lnTo>
                <a:lnTo>
                  <a:pt x="5827552" y="2054073"/>
                </a:lnTo>
                <a:lnTo>
                  <a:pt x="5822527" y="2103916"/>
                </a:lnTo>
                <a:cubicBezTo>
                  <a:pt x="5799461" y="2216637"/>
                  <a:pt x="5699726" y="2301430"/>
                  <a:pt x="5580185" y="2301430"/>
                </a:cubicBezTo>
                <a:cubicBezTo>
                  <a:pt x="5443567" y="2301430"/>
                  <a:pt x="5332817" y="2190680"/>
                  <a:pt x="5332817" y="2054062"/>
                </a:cubicBezTo>
                <a:cubicBezTo>
                  <a:pt x="5332817" y="1917444"/>
                  <a:pt x="5443567" y="1806694"/>
                  <a:pt x="5580185" y="1806694"/>
                </a:cubicBezTo>
                <a:close/>
                <a:moveTo>
                  <a:pt x="5580184" y="1294715"/>
                </a:moveTo>
                <a:cubicBezTo>
                  <a:pt x="5659753" y="1294715"/>
                  <a:pt x="5724256" y="1359218"/>
                  <a:pt x="5724256" y="1438787"/>
                </a:cubicBezTo>
                <a:cubicBezTo>
                  <a:pt x="5724256" y="1518356"/>
                  <a:pt x="5659753" y="1582859"/>
                  <a:pt x="5580184" y="1582859"/>
                </a:cubicBezTo>
                <a:cubicBezTo>
                  <a:pt x="5500615" y="1582859"/>
                  <a:pt x="5436112" y="1518356"/>
                  <a:pt x="5436112" y="1438787"/>
                </a:cubicBezTo>
                <a:cubicBezTo>
                  <a:pt x="5436112" y="1359218"/>
                  <a:pt x="5500615" y="1294715"/>
                  <a:pt x="5580184" y="1294715"/>
                </a:cubicBezTo>
                <a:close/>
                <a:moveTo>
                  <a:pt x="0" y="0"/>
                </a:moveTo>
                <a:lnTo>
                  <a:pt x="5346882" y="0"/>
                </a:lnTo>
                <a:lnTo>
                  <a:pt x="5396357" y="64140"/>
                </a:lnTo>
                <a:cubicBezTo>
                  <a:pt x="5509528" y="228632"/>
                  <a:pt x="5577723" y="424885"/>
                  <a:pt x="5582550" y="646882"/>
                </a:cubicBezTo>
                <a:cubicBezTo>
                  <a:pt x="5608062" y="1102027"/>
                  <a:pt x="5203194" y="1301070"/>
                  <a:pt x="5151872" y="1809180"/>
                </a:cubicBezTo>
                <a:cubicBezTo>
                  <a:pt x="5104686" y="2276432"/>
                  <a:pt x="5496947" y="2514465"/>
                  <a:pt x="5323965" y="3464278"/>
                </a:cubicBezTo>
                <a:cubicBezTo>
                  <a:pt x="5211960" y="4079388"/>
                  <a:pt x="4297510" y="4259025"/>
                  <a:pt x="5513003" y="5720066"/>
                </a:cubicBezTo>
                <a:cubicBezTo>
                  <a:pt x="5768583" y="6027176"/>
                  <a:pt x="5791560" y="6490332"/>
                  <a:pt x="5601722" y="6841105"/>
                </a:cubicBezTo>
                <a:lnTo>
                  <a:pt x="5590822" y="6858000"/>
                </a:lnTo>
                <a:lnTo>
                  <a:pt x="1735" y="6858000"/>
                </a:lnTo>
                <a:lnTo>
                  <a:pt x="0" y="6858000"/>
                </a:lnTo>
                <a:lnTo>
                  <a:pt x="0" y="6849812"/>
                </a:lnTo>
                <a:lnTo>
                  <a:pt x="0" y="6483067"/>
                </a:lnTo>
                <a:lnTo>
                  <a:pt x="0" y="1250146"/>
                </a:lnTo>
                <a:close/>
              </a:path>
            </a:pathLst>
          </a:custGeom>
        </p:spPr>
      </p:pic>
      <p:sp>
        <p:nvSpPr>
          <p:cNvPr id="3" name="Tampungan Konten 2">
            <a:extLst>
              <a:ext uri="{FF2B5EF4-FFF2-40B4-BE49-F238E27FC236}">
                <a16:creationId xmlns:a16="http://schemas.microsoft.com/office/drawing/2014/main" id="{A14B264A-BCC0-C131-47F8-FE336A51598E}"/>
              </a:ext>
            </a:extLst>
          </p:cNvPr>
          <p:cNvSpPr>
            <a:spLocks noGrp="1"/>
          </p:cNvSpPr>
          <p:nvPr>
            <p:ph idx="1"/>
          </p:nvPr>
        </p:nvSpPr>
        <p:spPr>
          <a:xfrm>
            <a:off x="6298092" y="1716260"/>
            <a:ext cx="5355276" cy="2743467"/>
          </a:xfrm>
        </p:spPr>
        <p:txBody>
          <a:bodyPr vert="horz" lIns="91440" tIns="45720" rIns="91440" bIns="45720" rtlCol="0" anchor="t">
            <a:normAutofit fontScale="62500" lnSpcReduction="20000"/>
          </a:bodyPr>
          <a:lstStyle/>
          <a:p>
            <a:pPr marL="342900" indent="-342900">
              <a:buFont typeface="Arial" panose="020B0504020202020204" pitchFamily="34" charset="0"/>
              <a:buChar char="•"/>
            </a:pPr>
            <a:r>
              <a:rPr lang="id-ID" err="1">
                <a:ea typeface="+mn-lt"/>
                <a:cs typeface="+mn-lt"/>
              </a:rPr>
              <a:t>Confusion</a:t>
            </a:r>
            <a:r>
              <a:rPr lang="id-ID">
                <a:ea typeface="+mn-lt"/>
                <a:cs typeface="+mn-lt"/>
              </a:rPr>
              <a:t> </a:t>
            </a:r>
            <a:r>
              <a:rPr lang="id-ID" err="1">
                <a:ea typeface="+mn-lt"/>
                <a:cs typeface="+mn-lt"/>
              </a:rPr>
              <a:t>matrix</a:t>
            </a:r>
            <a:r>
              <a:rPr lang="id-ID">
                <a:ea typeface="+mn-lt"/>
                <a:cs typeface="+mn-lt"/>
              </a:rPr>
              <a:t> 𝐶 adalah matriks yang memiliki elemen 𝐶</a:t>
            </a:r>
            <a:r>
              <a:rPr lang="id-ID" sz="1200" err="1">
                <a:ea typeface="+mn-lt"/>
                <a:cs typeface="+mn-lt"/>
              </a:rPr>
              <a:t>ij</a:t>
            </a:r>
            <a:r>
              <a:rPr lang="id-ID">
                <a:ea typeface="+mn-lt"/>
                <a:cs typeface="+mn-lt"/>
              </a:rPr>
              <a:t> yang menyatakan banyaknya observasi yang diketahui merupakan kelompok ke-𝑖 dan diprediksi sebagai kelompok </a:t>
            </a:r>
            <a:r>
              <a:rPr lang="id-ID" err="1">
                <a:ea typeface="+mn-lt"/>
                <a:cs typeface="+mn-lt"/>
              </a:rPr>
              <a:t>ke-j</a:t>
            </a:r>
            <a:r>
              <a:rPr lang="id-ID">
                <a:ea typeface="+mn-lt"/>
                <a:cs typeface="+mn-lt"/>
              </a:rPr>
              <a:t>.</a:t>
            </a:r>
          </a:p>
          <a:p>
            <a:pPr marL="342900" indent="-342900">
              <a:buFont typeface="Arial" panose="020B0504020202020204" pitchFamily="34" charset="0"/>
              <a:buChar char="•"/>
            </a:pPr>
            <a:r>
              <a:rPr lang="id-ID">
                <a:ea typeface="+mn-lt"/>
                <a:cs typeface="+mn-lt"/>
              </a:rPr>
              <a:t>Banyaknya observasi pada kelas positif yang diprediksi dengan tepat disebut </a:t>
            </a:r>
            <a:r>
              <a:rPr lang="id-ID" err="1">
                <a:ea typeface="+mn-lt"/>
                <a:cs typeface="+mn-lt"/>
              </a:rPr>
              <a:t>True</a:t>
            </a:r>
            <a:r>
              <a:rPr lang="id-ID">
                <a:ea typeface="+mn-lt"/>
                <a:cs typeface="+mn-lt"/>
              </a:rPr>
              <a:t> </a:t>
            </a:r>
            <a:r>
              <a:rPr lang="id-ID" err="1">
                <a:ea typeface="+mn-lt"/>
                <a:cs typeface="+mn-lt"/>
              </a:rPr>
              <a:t>Positive</a:t>
            </a:r>
            <a:r>
              <a:rPr lang="id-ID">
                <a:ea typeface="+mn-lt"/>
                <a:cs typeface="+mn-lt"/>
              </a:rPr>
              <a:t> atau TP.</a:t>
            </a:r>
          </a:p>
          <a:p>
            <a:pPr marL="342900" indent="-342900">
              <a:buFont typeface="Arial" panose="020B0504020202020204" pitchFamily="34" charset="0"/>
              <a:buChar char="•"/>
            </a:pPr>
            <a:r>
              <a:rPr lang="id-ID">
                <a:ea typeface="+mn-lt"/>
                <a:cs typeface="+mn-lt"/>
              </a:rPr>
              <a:t>Banyaknya observasi pada kelas positif yang diprediksi secara tidak tepat (negatif) disebut </a:t>
            </a:r>
            <a:r>
              <a:rPr lang="id-ID" err="1">
                <a:ea typeface="+mn-lt"/>
                <a:cs typeface="+mn-lt"/>
              </a:rPr>
              <a:t>False</a:t>
            </a:r>
            <a:r>
              <a:rPr lang="id-ID">
                <a:ea typeface="+mn-lt"/>
                <a:cs typeface="+mn-lt"/>
              </a:rPr>
              <a:t> </a:t>
            </a:r>
            <a:r>
              <a:rPr lang="id-ID" err="1">
                <a:ea typeface="+mn-lt"/>
                <a:cs typeface="+mn-lt"/>
              </a:rPr>
              <a:t>Positive</a:t>
            </a:r>
            <a:r>
              <a:rPr lang="id-ID">
                <a:ea typeface="+mn-lt"/>
                <a:cs typeface="+mn-lt"/>
              </a:rPr>
              <a:t> atau FP.</a:t>
            </a:r>
          </a:p>
          <a:p>
            <a:pPr marL="342900" indent="-342900">
              <a:buFont typeface="Arial" panose="020B0504020202020204" pitchFamily="34" charset="0"/>
              <a:buChar char="•"/>
            </a:pPr>
            <a:r>
              <a:rPr lang="id-ID">
                <a:ea typeface="+mn-lt"/>
                <a:cs typeface="+mn-lt"/>
              </a:rPr>
              <a:t>Banyaknya observasi pada kelas negatif yang diprediksi sebagai kelas positif disebut </a:t>
            </a:r>
            <a:r>
              <a:rPr lang="id-ID" err="1">
                <a:ea typeface="+mn-lt"/>
                <a:cs typeface="+mn-lt"/>
              </a:rPr>
              <a:t>False</a:t>
            </a:r>
            <a:r>
              <a:rPr lang="id-ID">
                <a:ea typeface="+mn-lt"/>
                <a:cs typeface="+mn-lt"/>
              </a:rPr>
              <a:t> </a:t>
            </a:r>
            <a:r>
              <a:rPr lang="id-ID" err="1">
                <a:ea typeface="+mn-lt"/>
                <a:cs typeface="+mn-lt"/>
              </a:rPr>
              <a:t>Negative</a:t>
            </a:r>
            <a:r>
              <a:rPr lang="id-ID">
                <a:ea typeface="+mn-lt"/>
                <a:cs typeface="+mn-lt"/>
              </a:rPr>
              <a:t> atau FN.</a:t>
            </a:r>
          </a:p>
          <a:p>
            <a:pPr marL="342900" indent="-342900">
              <a:buFont typeface="Arial" panose="020B0504020202020204" pitchFamily="34" charset="0"/>
              <a:buChar char="•"/>
            </a:pPr>
            <a:r>
              <a:rPr lang="id-ID">
                <a:ea typeface="+mn-lt"/>
                <a:cs typeface="+mn-lt"/>
              </a:rPr>
              <a:t>Banyaknya observasi pada kelas negatif yang diprediksi dengan tepat disebut </a:t>
            </a:r>
            <a:r>
              <a:rPr lang="id-ID" err="1">
                <a:ea typeface="+mn-lt"/>
                <a:cs typeface="+mn-lt"/>
              </a:rPr>
              <a:t>True</a:t>
            </a:r>
            <a:r>
              <a:rPr lang="id-ID">
                <a:ea typeface="+mn-lt"/>
                <a:cs typeface="+mn-lt"/>
              </a:rPr>
              <a:t> </a:t>
            </a:r>
            <a:r>
              <a:rPr lang="id-ID" err="1">
                <a:ea typeface="+mn-lt"/>
                <a:cs typeface="+mn-lt"/>
              </a:rPr>
              <a:t>Negative</a:t>
            </a:r>
            <a:r>
              <a:rPr lang="id-ID">
                <a:ea typeface="+mn-lt"/>
                <a:cs typeface="+mn-lt"/>
              </a:rPr>
              <a:t> atau TN.</a:t>
            </a:r>
          </a:p>
        </p:txBody>
      </p:sp>
      <p:pic>
        <p:nvPicPr>
          <p:cNvPr id="4" name="Gambar 5" descr="Sebuah gambar berisi grafik&#10;&#10;Deskripsi dibuat secara otomatis">
            <a:extLst>
              <a:ext uri="{FF2B5EF4-FFF2-40B4-BE49-F238E27FC236}">
                <a16:creationId xmlns:a16="http://schemas.microsoft.com/office/drawing/2014/main" id="{8A6E2413-4581-C313-3E11-6927276F31A2}"/>
              </a:ext>
            </a:extLst>
          </p:cNvPr>
          <p:cNvPicPr>
            <a:picLocks noChangeAspect="1"/>
          </p:cNvPicPr>
          <p:nvPr/>
        </p:nvPicPr>
        <p:blipFill>
          <a:blip r:embed="rId3"/>
          <a:stretch>
            <a:fillRect/>
          </a:stretch>
        </p:blipFill>
        <p:spPr>
          <a:xfrm>
            <a:off x="7297947" y="4455551"/>
            <a:ext cx="3102634" cy="2087578"/>
          </a:xfrm>
          <a:prstGeom prst="rect">
            <a:avLst/>
          </a:prstGeom>
        </p:spPr>
      </p:pic>
    </p:spTree>
    <p:extLst>
      <p:ext uri="{BB962C8B-B14F-4D97-AF65-F5344CB8AC3E}">
        <p14:creationId xmlns:p14="http://schemas.microsoft.com/office/powerpoint/2010/main" val="1011243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5F4F9AB3-8C13-F2B9-A75A-0B9B464F8B70}"/>
              </a:ext>
            </a:extLst>
          </p:cNvPr>
          <p:cNvSpPr>
            <a:spLocks noGrp="1"/>
          </p:cNvSpPr>
          <p:nvPr>
            <p:ph type="title"/>
          </p:nvPr>
        </p:nvSpPr>
        <p:spPr/>
        <p:txBody>
          <a:bodyPr/>
          <a:lstStyle/>
          <a:p>
            <a:r>
              <a:rPr lang="id-ID" err="1">
                <a:ea typeface="+mj-lt"/>
                <a:cs typeface="+mj-lt"/>
              </a:rPr>
              <a:t>Classification</a:t>
            </a:r>
            <a:r>
              <a:rPr lang="id-ID">
                <a:ea typeface="+mj-lt"/>
                <a:cs typeface="+mj-lt"/>
              </a:rPr>
              <a:t> </a:t>
            </a:r>
            <a:r>
              <a:rPr lang="id-ID" err="1">
                <a:ea typeface="+mj-lt"/>
                <a:cs typeface="+mj-lt"/>
              </a:rPr>
              <a:t>Report</a:t>
            </a:r>
            <a:endParaRPr lang="id-ID" err="1"/>
          </a:p>
        </p:txBody>
      </p:sp>
      <p:sp>
        <p:nvSpPr>
          <p:cNvPr id="3" name="Tampungan Konten 2">
            <a:extLst>
              <a:ext uri="{FF2B5EF4-FFF2-40B4-BE49-F238E27FC236}">
                <a16:creationId xmlns:a16="http://schemas.microsoft.com/office/drawing/2014/main" id="{796C9829-77F1-A075-AEC5-909A65F2A2AD}"/>
              </a:ext>
            </a:extLst>
          </p:cNvPr>
          <p:cNvSpPr>
            <a:spLocks noGrp="1"/>
          </p:cNvSpPr>
          <p:nvPr>
            <p:ph idx="1"/>
          </p:nvPr>
        </p:nvSpPr>
        <p:spPr/>
        <p:txBody>
          <a:bodyPr vert="horz" lIns="91440" tIns="45720" rIns="91440" bIns="45720" rtlCol="0" anchor="t">
            <a:normAutofit/>
          </a:bodyPr>
          <a:lstStyle/>
          <a:p>
            <a:pPr marL="342900" indent="-342900">
              <a:buFont typeface="Arial" panose="020B0504020202020204" pitchFamily="34" charset="0"/>
              <a:buChar char="•"/>
            </a:pPr>
            <a:r>
              <a:rPr lang="id-ID" err="1">
                <a:ea typeface="+mn-lt"/>
                <a:cs typeface="+mn-lt"/>
              </a:rPr>
              <a:t>Accuracy</a:t>
            </a:r>
            <a:r>
              <a:rPr lang="id-ID">
                <a:ea typeface="+mn-lt"/>
                <a:cs typeface="+mn-lt"/>
              </a:rPr>
              <a:t>, yaitu rasio dari banyaknya observasi yang diprediksi dengan tepat terhadap total observasi.</a:t>
            </a:r>
          </a:p>
          <a:p>
            <a:pPr marL="342900" indent="-342900">
              <a:buFont typeface="Arial" panose="020B0504020202020204" pitchFamily="34" charset="0"/>
              <a:buChar char="•"/>
            </a:pPr>
            <a:endParaRPr lang="id-ID"/>
          </a:p>
          <a:p>
            <a:pPr marL="342900" indent="-342900">
              <a:buFont typeface="Arial" panose="020B0504020202020204" pitchFamily="34" charset="0"/>
              <a:buChar char="•"/>
            </a:pPr>
            <a:endParaRPr lang="id-ID">
              <a:ea typeface="+mn-lt"/>
              <a:cs typeface="+mn-lt"/>
            </a:endParaRPr>
          </a:p>
          <a:p>
            <a:pPr marL="342900" indent="-342900">
              <a:buFont typeface="Arial" panose="020B0504020202020204" pitchFamily="34" charset="0"/>
              <a:buChar char="•"/>
            </a:pPr>
            <a:r>
              <a:rPr lang="id-ID" err="1">
                <a:ea typeface="+mn-lt"/>
                <a:cs typeface="+mn-lt"/>
              </a:rPr>
              <a:t>Precision</a:t>
            </a:r>
            <a:r>
              <a:rPr lang="id-ID">
                <a:ea typeface="+mn-lt"/>
                <a:cs typeface="+mn-lt"/>
              </a:rPr>
              <a:t> dapat dikatakan sebagai metrik untuk menjawab pertanyaan “Untuk observasi yang diprediksi sebagai kelas positif, berapa persen yang benar?”.</a:t>
            </a:r>
          </a:p>
          <a:p>
            <a:pPr marL="342900" indent="-342900">
              <a:buFont typeface="Arial" panose="020B0504020202020204" pitchFamily="34" charset="0"/>
              <a:buChar char="•"/>
            </a:pPr>
            <a:endParaRPr lang="id-ID"/>
          </a:p>
          <a:p>
            <a:pPr marL="342900" indent="-342900">
              <a:buFont typeface="Arial" panose="020B0504020202020204" pitchFamily="34" charset="0"/>
              <a:buChar char="•"/>
            </a:pPr>
            <a:endParaRPr lang="id-ID"/>
          </a:p>
          <a:p>
            <a:pPr marL="342900" indent="-342900">
              <a:buFont typeface="Arial" panose="020B0504020202020204" pitchFamily="34" charset="0"/>
              <a:buChar char="•"/>
            </a:pPr>
            <a:endParaRPr lang="id-ID"/>
          </a:p>
        </p:txBody>
      </p:sp>
      <p:pic>
        <p:nvPicPr>
          <p:cNvPr id="4" name="Gambar 4" descr="Sebuah gambar berisi diagram&#10;&#10;Deskripsi dibuat secara otomatis">
            <a:extLst>
              <a:ext uri="{FF2B5EF4-FFF2-40B4-BE49-F238E27FC236}">
                <a16:creationId xmlns:a16="http://schemas.microsoft.com/office/drawing/2014/main" id="{3885BB0D-6D68-8EA9-6D0C-68F7C764F36C}"/>
              </a:ext>
            </a:extLst>
          </p:cNvPr>
          <p:cNvPicPr>
            <a:picLocks noChangeAspect="1"/>
          </p:cNvPicPr>
          <p:nvPr/>
        </p:nvPicPr>
        <p:blipFill>
          <a:blip r:embed="rId2"/>
          <a:stretch>
            <a:fillRect/>
          </a:stretch>
        </p:blipFill>
        <p:spPr>
          <a:xfrm>
            <a:off x="1058174" y="2928329"/>
            <a:ext cx="2743200" cy="627529"/>
          </a:xfrm>
          <a:prstGeom prst="rect">
            <a:avLst/>
          </a:prstGeom>
          <a:ln>
            <a:solidFill>
              <a:schemeClr val="tx1"/>
            </a:solidFill>
          </a:ln>
        </p:spPr>
      </p:pic>
      <p:pic>
        <p:nvPicPr>
          <p:cNvPr id="5" name="Gambar 5" descr="Sebuah gambar berisi teks&#10;&#10;Deskripsi dibuat secara otomatis">
            <a:extLst>
              <a:ext uri="{FF2B5EF4-FFF2-40B4-BE49-F238E27FC236}">
                <a16:creationId xmlns:a16="http://schemas.microsoft.com/office/drawing/2014/main" id="{89E3F92B-1BDF-E391-E627-C43D11E97CCD}"/>
              </a:ext>
            </a:extLst>
          </p:cNvPr>
          <p:cNvPicPr>
            <a:picLocks noChangeAspect="1"/>
          </p:cNvPicPr>
          <p:nvPr/>
        </p:nvPicPr>
        <p:blipFill>
          <a:blip r:embed="rId3"/>
          <a:stretch>
            <a:fillRect/>
          </a:stretch>
        </p:blipFill>
        <p:spPr>
          <a:xfrm>
            <a:off x="1041639" y="4702835"/>
            <a:ext cx="2057400" cy="1219200"/>
          </a:xfrm>
          <a:prstGeom prst="rect">
            <a:avLst/>
          </a:prstGeom>
          <a:ln>
            <a:solidFill>
              <a:schemeClr val="tx1"/>
            </a:solidFill>
          </a:ln>
        </p:spPr>
      </p:pic>
    </p:spTree>
    <p:extLst>
      <p:ext uri="{BB962C8B-B14F-4D97-AF65-F5344CB8AC3E}">
        <p14:creationId xmlns:p14="http://schemas.microsoft.com/office/powerpoint/2010/main" val="680812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lose-up sabuk seni bela diri">
            <a:extLst>
              <a:ext uri="{FF2B5EF4-FFF2-40B4-BE49-F238E27FC236}">
                <a16:creationId xmlns:a16="http://schemas.microsoft.com/office/drawing/2014/main" id="{7DB28BD7-8982-64A3-A0E5-87A96940697D}"/>
              </a:ext>
            </a:extLst>
          </p:cNvPr>
          <p:cNvPicPr>
            <a:picLocks noChangeAspect="1"/>
          </p:cNvPicPr>
          <p:nvPr/>
        </p:nvPicPr>
        <p:blipFill rotWithShape="1">
          <a:blip r:embed="rId2"/>
          <a:srcRect l="21247" r="22115" b="-3"/>
          <a:stretch/>
        </p:blipFill>
        <p:spPr>
          <a:xfrm>
            <a:off x="-52346" y="10"/>
            <a:ext cx="5827552" cy="6857990"/>
          </a:xfrm>
          <a:custGeom>
            <a:avLst/>
            <a:gdLst/>
            <a:ahLst/>
            <a:cxnLst/>
            <a:rect l="l" t="t" r="r" b="b"/>
            <a:pathLst>
              <a:path w="5827552" h="6858000">
                <a:moveTo>
                  <a:pt x="5436113" y="4232571"/>
                </a:moveTo>
                <a:cubicBezTo>
                  <a:pt x="5625722" y="4232571"/>
                  <a:pt x="5779430" y="4386279"/>
                  <a:pt x="5779430" y="4575888"/>
                </a:cubicBezTo>
                <a:cubicBezTo>
                  <a:pt x="5779430" y="4765497"/>
                  <a:pt x="5625722" y="4919205"/>
                  <a:pt x="5436113" y="4919205"/>
                </a:cubicBezTo>
                <a:cubicBezTo>
                  <a:pt x="5246504" y="4919205"/>
                  <a:pt x="5092796" y="4765497"/>
                  <a:pt x="5092796" y="4575888"/>
                </a:cubicBezTo>
                <a:cubicBezTo>
                  <a:pt x="5092796" y="4386279"/>
                  <a:pt x="5246504" y="4232571"/>
                  <a:pt x="5436113" y="4232571"/>
                </a:cubicBezTo>
                <a:close/>
                <a:moveTo>
                  <a:pt x="5580185" y="1806694"/>
                </a:moveTo>
                <a:cubicBezTo>
                  <a:pt x="5699726" y="1806694"/>
                  <a:pt x="5799461" y="1891487"/>
                  <a:pt x="5822527" y="2004209"/>
                </a:cubicBezTo>
                <a:lnTo>
                  <a:pt x="5827552" y="2054052"/>
                </a:lnTo>
                <a:lnTo>
                  <a:pt x="5827552" y="2054073"/>
                </a:lnTo>
                <a:lnTo>
                  <a:pt x="5822527" y="2103916"/>
                </a:lnTo>
                <a:cubicBezTo>
                  <a:pt x="5799461" y="2216637"/>
                  <a:pt x="5699726" y="2301430"/>
                  <a:pt x="5580185" y="2301430"/>
                </a:cubicBezTo>
                <a:cubicBezTo>
                  <a:pt x="5443567" y="2301430"/>
                  <a:pt x="5332817" y="2190680"/>
                  <a:pt x="5332817" y="2054062"/>
                </a:cubicBezTo>
                <a:cubicBezTo>
                  <a:pt x="5332817" y="1917444"/>
                  <a:pt x="5443567" y="1806694"/>
                  <a:pt x="5580185" y="1806694"/>
                </a:cubicBezTo>
                <a:close/>
                <a:moveTo>
                  <a:pt x="5580184" y="1294715"/>
                </a:moveTo>
                <a:cubicBezTo>
                  <a:pt x="5659753" y="1294715"/>
                  <a:pt x="5724256" y="1359218"/>
                  <a:pt x="5724256" y="1438787"/>
                </a:cubicBezTo>
                <a:cubicBezTo>
                  <a:pt x="5724256" y="1518356"/>
                  <a:pt x="5659753" y="1582859"/>
                  <a:pt x="5580184" y="1582859"/>
                </a:cubicBezTo>
                <a:cubicBezTo>
                  <a:pt x="5500615" y="1582859"/>
                  <a:pt x="5436112" y="1518356"/>
                  <a:pt x="5436112" y="1438787"/>
                </a:cubicBezTo>
                <a:cubicBezTo>
                  <a:pt x="5436112" y="1359218"/>
                  <a:pt x="5500615" y="1294715"/>
                  <a:pt x="5580184" y="1294715"/>
                </a:cubicBezTo>
                <a:close/>
                <a:moveTo>
                  <a:pt x="0" y="0"/>
                </a:moveTo>
                <a:lnTo>
                  <a:pt x="5346882" y="0"/>
                </a:lnTo>
                <a:lnTo>
                  <a:pt x="5396357" y="64140"/>
                </a:lnTo>
                <a:cubicBezTo>
                  <a:pt x="5509528" y="228632"/>
                  <a:pt x="5577723" y="424885"/>
                  <a:pt x="5582550" y="646882"/>
                </a:cubicBezTo>
                <a:cubicBezTo>
                  <a:pt x="5608062" y="1102027"/>
                  <a:pt x="5203194" y="1301070"/>
                  <a:pt x="5151872" y="1809180"/>
                </a:cubicBezTo>
                <a:cubicBezTo>
                  <a:pt x="5104686" y="2276432"/>
                  <a:pt x="5496947" y="2514465"/>
                  <a:pt x="5323965" y="3464278"/>
                </a:cubicBezTo>
                <a:cubicBezTo>
                  <a:pt x="5211960" y="4079388"/>
                  <a:pt x="4297510" y="4259025"/>
                  <a:pt x="5513003" y="5720066"/>
                </a:cubicBezTo>
                <a:cubicBezTo>
                  <a:pt x="5768583" y="6027176"/>
                  <a:pt x="5791560" y="6490332"/>
                  <a:pt x="5601722" y="6841105"/>
                </a:cubicBezTo>
                <a:lnTo>
                  <a:pt x="5590822" y="6858000"/>
                </a:lnTo>
                <a:lnTo>
                  <a:pt x="1735" y="6858000"/>
                </a:lnTo>
                <a:lnTo>
                  <a:pt x="0" y="6858000"/>
                </a:lnTo>
                <a:lnTo>
                  <a:pt x="0" y="6849812"/>
                </a:lnTo>
                <a:lnTo>
                  <a:pt x="0" y="6483067"/>
                </a:lnTo>
                <a:lnTo>
                  <a:pt x="0" y="1250146"/>
                </a:lnTo>
                <a:close/>
              </a:path>
            </a:pathLst>
          </a:custGeom>
        </p:spPr>
      </p:pic>
      <p:sp>
        <p:nvSpPr>
          <p:cNvPr id="3" name="Tampungan Konten 2">
            <a:extLst>
              <a:ext uri="{FF2B5EF4-FFF2-40B4-BE49-F238E27FC236}">
                <a16:creationId xmlns:a16="http://schemas.microsoft.com/office/drawing/2014/main" id="{A5A996AC-A574-09C1-7431-1B4E8117216C}"/>
              </a:ext>
            </a:extLst>
          </p:cNvPr>
          <p:cNvSpPr>
            <a:spLocks noGrp="1"/>
          </p:cNvSpPr>
          <p:nvPr>
            <p:ph idx="1"/>
          </p:nvPr>
        </p:nvSpPr>
        <p:spPr>
          <a:xfrm>
            <a:off x="6298092" y="350411"/>
            <a:ext cx="5355276" cy="6280296"/>
          </a:xfrm>
        </p:spPr>
        <p:txBody>
          <a:bodyPr vert="horz" lIns="91440" tIns="45720" rIns="91440" bIns="45720" rtlCol="0" anchor="t">
            <a:normAutofit/>
          </a:bodyPr>
          <a:lstStyle/>
          <a:p>
            <a:pPr marL="342900" indent="-342900">
              <a:buFont typeface="Arial" panose="020B0504020202020204" pitchFamily="34" charset="0"/>
              <a:buChar char="•"/>
            </a:pPr>
            <a:r>
              <a:rPr lang="id-ID" sz="1800" err="1">
                <a:ea typeface="+mn-lt"/>
                <a:cs typeface="+mn-lt"/>
              </a:rPr>
              <a:t>Recall</a:t>
            </a:r>
            <a:r>
              <a:rPr lang="id-ID" sz="1800">
                <a:ea typeface="+mn-lt"/>
                <a:cs typeface="+mn-lt"/>
              </a:rPr>
              <a:t> dapat dikatakan sebagai metrik untuk menjawab pertanyaan “Dari semua observasi yang merupakan kelas positif, berapa persen yang diprediksi dengan tepat?”.</a:t>
            </a:r>
          </a:p>
          <a:p>
            <a:pPr marL="342900" indent="-342900">
              <a:buFont typeface="Arial" panose="020B0504020202020204" pitchFamily="34" charset="0"/>
              <a:buChar char="•"/>
            </a:pPr>
            <a:endParaRPr lang="id-ID" sz="1800"/>
          </a:p>
          <a:p>
            <a:pPr marL="342900" indent="-342900">
              <a:buFont typeface="Arial" panose="020B0504020202020204" pitchFamily="34" charset="0"/>
              <a:buChar char="•"/>
            </a:pPr>
            <a:endParaRPr lang="id-ID" sz="1800"/>
          </a:p>
          <a:p>
            <a:pPr marL="342900" indent="-342900">
              <a:buFont typeface="Arial" panose="020B0504020202020204" pitchFamily="34" charset="0"/>
              <a:buChar char="•"/>
            </a:pPr>
            <a:endParaRPr lang="id-ID" sz="1800"/>
          </a:p>
          <a:p>
            <a:pPr marL="342900" indent="-342900">
              <a:buFont typeface="Arial" panose="020B0504020202020204" pitchFamily="34" charset="0"/>
              <a:buChar char="•"/>
            </a:pPr>
            <a:endParaRPr lang="id-ID" sz="1800">
              <a:ea typeface="+mn-lt"/>
              <a:cs typeface="+mn-lt"/>
            </a:endParaRPr>
          </a:p>
          <a:p>
            <a:pPr marL="342900" indent="-342900">
              <a:buFont typeface="Arial" panose="020B0504020202020204" pitchFamily="34" charset="0"/>
              <a:buChar char="•"/>
            </a:pPr>
            <a:r>
              <a:rPr lang="id-ID" sz="1800">
                <a:ea typeface="+mn-lt"/>
                <a:cs typeface="+mn-lt"/>
              </a:rPr>
              <a:t>F1-score merupakan rata-rata harmonis berbobot dari </a:t>
            </a:r>
            <a:r>
              <a:rPr lang="id-ID" sz="1800" err="1">
                <a:ea typeface="+mn-lt"/>
                <a:cs typeface="+mn-lt"/>
              </a:rPr>
              <a:t>precision</a:t>
            </a:r>
            <a:r>
              <a:rPr lang="id-ID" sz="1800">
                <a:ea typeface="+mn-lt"/>
                <a:cs typeface="+mn-lt"/>
              </a:rPr>
              <a:t> dan </a:t>
            </a:r>
            <a:r>
              <a:rPr lang="id-ID" sz="1800" err="1">
                <a:ea typeface="+mn-lt"/>
                <a:cs typeface="+mn-lt"/>
              </a:rPr>
              <a:t>recall</a:t>
            </a:r>
            <a:r>
              <a:rPr lang="id-ID" sz="1800">
                <a:ea typeface="+mn-lt"/>
                <a:cs typeface="+mn-lt"/>
              </a:rPr>
              <a:t> sedemikian sehingga nilai terbaiknya adalah 1 dan nilai terburuknya adalah 0. Dalam implementasinya, f1-score biasanya digunakan untuk membandingkan berbagai model, bukan sebagai kesimpulan tingkat akurasi model.</a:t>
            </a:r>
            <a:endParaRPr lang="id-ID" sz="1800"/>
          </a:p>
        </p:txBody>
      </p:sp>
      <p:pic>
        <p:nvPicPr>
          <p:cNvPr id="4" name="Gambar 5" descr="Sebuah gambar berisi teks&#10;&#10;Deskripsi dibuat secara otomatis">
            <a:extLst>
              <a:ext uri="{FF2B5EF4-FFF2-40B4-BE49-F238E27FC236}">
                <a16:creationId xmlns:a16="http://schemas.microsoft.com/office/drawing/2014/main" id="{1DC98910-F7A4-BB6F-1402-F440B6B1CA1D}"/>
              </a:ext>
            </a:extLst>
          </p:cNvPr>
          <p:cNvPicPr>
            <a:picLocks noChangeAspect="1"/>
          </p:cNvPicPr>
          <p:nvPr/>
        </p:nvPicPr>
        <p:blipFill>
          <a:blip r:embed="rId3"/>
          <a:stretch>
            <a:fillRect/>
          </a:stretch>
        </p:blipFill>
        <p:spPr>
          <a:xfrm>
            <a:off x="6777218" y="1889543"/>
            <a:ext cx="1743075" cy="1181100"/>
          </a:xfrm>
          <a:prstGeom prst="rect">
            <a:avLst/>
          </a:prstGeom>
          <a:ln>
            <a:solidFill>
              <a:schemeClr val="tx1"/>
            </a:solidFill>
          </a:ln>
        </p:spPr>
      </p:pic>
      <p:pic>
        <p:nvPicPr>
          <p:cNvPr id="6" name="Gambar 6" descr="Sebuah gambar berisi teks&#10;&#10;Deskripsi dibuat secara otomatis">
            <a:extLst>
              <a:ext uri="{FF2B5EF4-FFF2-40B4-BE49-F238E27FC236}">
                <a16:creationId xmlns:a16="http://schemas.microsoft.com/office/drawing/2014/main" id="{937BEA3C-7AB4-B81E-F3EB-0283856310D3}"/>
              </a:ext>
            </a:extLst>
          </p:cNvPr>
          <p:cNvPicPr>
            <a:picLocks noChangeAspect="1"/>
          </p:cNvPicPr>
          <p:nvPr/>
        </p:nvPicPr>
        <p:blipFill>
          <a:blip r:embed="rId4"/>
          <a:stretch>
            <a:fillRect/>
          </a:stretch>
        </p:blipFill>
        <p:spPr>
          <a:xfrm>
            <a:off x="6866627" y="5997229"/>
            <a:ext cx="2743200" cy="413202"/>
          </a:xfrm>
          <a:prstGeom prst="rect">
            <a:avLst/>
          </a:prstGeom>
          <a:ln>
            <a:solidFill>
              <a:schemeClr val="tx1"/>
            </a:solidFill>
          </a:ln>
        </p:spPr>
      </p:pic>
    </p:spTree>
    <p:extLst>
      <p:ext uri="{BB962C8B-B14F-4D97-AF65-F5344CB8AC3E}">
        <p14:creationId xmlns:p14="http://schemas.microsoft.com/office/powerpoint/2010/main" val="1287515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mpungan Konten 2">
            <a:extLst>
              <a:ext uri="{FF2B5EF4-FFF2-40B4-BE49-F238E27FC236}">
                <a16:creationId xmlns:a16="http://schemas.microsoft.com/office/drawing/2014/main" id="{16867D11-0AC3-1C1D-CAB7-898ED2247F1D}"/>
              </a:ext>
            </a:extLst>
          </p:cNvPr>
          <p:cNvSpPr>
            <a:spLocks noGrp="1"/>
          </p:cNvSpPr>
          <p:nvPr>
            <p:ph idx="1"/>
          </p:nvPr>
        </p:nvSpPr>
        <p:spPr>
          <a:xfrm>
            <a:off x="609600" y="927261"/>
            <a:ext cx="10972800" cy="5215477"/>
          </a:xfrm>
        </p:spPr>
        <p:txBody>
          <a:bodyPr vert="horz" lIns="91440" tIns="45720" rIns="91440" bIns="45720" rtlCol="0" anchor="t">
            <a:normAutofit/>
          </a:bodyPr>
          <a:lstStyle/>
          <a:p>
            <a:pPr marL="342900" indent="-342900">
              <a:buFont typeface="Arial" panose="020B0504020202020204" pitchFamily="34" charset="0"/>
              <a:buChar char="•"/>
            </a:pPr>
            <a:r>
              <a:rPr lang="id-ID" err="1">
                <a:ea typeface="+mn-lt"/>
                <a:cs typeface="+mn-lt"/>
              </a:rPr>
              <a:t>Support</a:t>
            </a:r>
            <a:r>
              <a:rPr lang="id-ID">
                <a:ea typeface="+mn-lt"/>
                <a:cs typeface="+mn-lt"/>
              </a:rPr>
              <a:t> adalah banyaknya observasi yang berada pada setiap kelas dalam </a:t>
            </a:r>
            <a:r>
              <a:rPr lang="id-ID" err="1">
                <a:ea typeface="+mn-lt"/>
                <a:cs typeface="+mn-lt"/>
              </a:rPr>
              <a:t>dataset</a:t>
            </a:r>
            <a:r>
              <a:rPr lang="id-ID">
                <a:ea typeface="+mn-lt"/>
                <a:cs typeface="+mn-lt"/>
              </a:rPr>
              <a:t> yang digunakan.</a:t>
            </a:r>
          </a:p>
          <a:p>
            <a:pPr marL="342900" indent="-342900">
              <a:buFont typeface="Arial" panose="020B0504020202020204" pitchFamily="34" charset="0"/>
              <a:buChar char="•"/>
            </a:pPr>
            <a:r>
              <a:rPr lang="id-ID" err="1">
                <a:ea typeface="+mn-lt"/>
                <a:cs typeface="+mn-lt"/>
              </a:rPr>
              <a:t>Macro</a:t>
            </a:r>
            <a:r>
              <a:rPr lang="id-ID">
                <a:ea typeface="+mn-lt"/>
                <a:cs typeface="+mn-lt"/>
              </a:rPr>
              <a:t> </a:t>
            </a:r>
            <a:r>
              <a:rPr lang="id-ID" err="1">
                <a:ea typeface="+mn-lt"/>
                <a:cs typeface="+mn-lt"/>
              </a:rPr>
              <a:t>average</a:t>
            </a:r>
            <a:r>
              <a:rPr lang="id-ID">
                <a:ea typeface="+mn-lt"/>
                <a:cs typeface="+mn-lt"/>
              </a:rPr>
              <a:t> adalah nilai rata-rata dari skor </a:t>
            </a:r>
            <a:r>
              <a:rPr lang="id-ID" err="1">
                <a:ea typeface="+mn-lt"/>
                <a:cs typeface="+mn-lt"/>
              </a:rPr>
              <a:t>precision</a:t>
            </a:r>
            <a:r>
              <a:rPr lang="id-ID">
                <a:ea typeface="+mn-lt"/>
                <a:cs typeface="+mn-lt"/>
              </a:rPr>
              <a:t>, </a:t>
            </a:r>
            <a:r>
              <a:rPr lang="id-ID" err="1">
                <a:ea typeface="+mn-lt"/>
                <a:cs typeface="+mn-lt"/>
              </a:rPr>
              <a:t>recall</a:t>
            </a:r>
            <a:r>
              <a:rPr lang="id-ID">
                <a:ea typeface="+mn-lt"/>
                <a:cs typeface="+mn-lt"/>
              </a:rPr>
              <a:t>, atau f1-score dari kedua kelas.</a:t>
            </a:r>
          </a:p>
          <a:p>
            <a:pPr marL="342900" indent="-342900">
              <a:buFont typeface="Arial" panose="020B0504020202020204" pitchFamily="34" charset="0"/>
              <a:buChar char="•"/>
            </a:pPr>
            <a:endParaRPr lang="id-ID">
              <a:ea typeface="+mn-lt"/>
              <a:cs typeface="+mn-lt"/>
            </a:endParaRPr>
          </a:p>
          <a:p>
            <a:pPr marL="342900" indent="-342900">
              <a:buFont typeface="Arial" panose="020B0504020202020204" pitchFamily="34" charset="0"/>
              <a:buChar char="•"/>
            </a:pPr>
            <a:endParaRPr lang="id-ID">
              <a:ea typeface="+mn-lt"/>
              <a:cs typeface="+mn-lt"/>
            </a:endParaRPr>
          </a:p>
          <a:p>
            <a:pPr marL="342900" indent="-342900">
              <a:buFont typeface="Arial" panose="020B0504020202020204" pitchFamily="34" charset="0"/>
              <a:buChar char="•"/>
            </a:pPr>
            <a:r>
              <a:rPr lang="id-ID" err="1">
                <a:ea typeface="+mn-lt"/>
                <a:cs typeface="+mn-lt"/>
              </a:rPr>
              <a:t>Weighted</a:t>
            </a:r>
            <a:r>
              <a:rPr lang="id-ID">
                <a:ea typeface="+mn-lt"/>
                <a:cs typeface="+mn-lt"/>
              </a:rPr>
              <a:t> </a:t>
            </a:r>
            <a:r>
              <a:rPr lang="id-ID" err="1">
                <a:ea typeface="+mn-lt"/>
                <a:cs typeface="+mn-lt"/>
              </a:rPr>
              <a:t>average</a:t>
            </a:r>
            <a:r>
              <a:rPr lang="id-ID">
                <a:ea typeface="+mn-lt"/>
                <a:cs typeface="+mn-lt"/>
              </a:rPr>
              <a:t> adalah nilai rata-rata berbobot dari skor </a:t>
            </a:r>
            <a:r>
              <a:rPr lang="id-ID" err="1">
                <a:ea typeface="+mn-lt"/>
                <a:cs typeface="+mn-lt"/>
              </a:rPr>
              <a:t>precision</a:t>
            </a:r>
            <a:r>
              <a:rPr lang="id-ID">
                <a:ea typeface="+mn-lt"/>
                <a:cs typeface="+mn-lt"/>
              </a:rPr>
              <a:t>, </a:t>
            </a:r>
            <a:r>
              <a:rPr lang="id-ID" err="1">
                <a:ea typeface="+mn-lt"/>
                <a:cs typeface="+mn-lt"/>
              </a:rPr>
              <a:t>recall</a:t>
            </a:r>
            <a:r>
              <a:rPr lang="id-ID">
                <a:ea typeface="+mn-lt"/>
                <a:cs typeface="+mn-lt"/>
              </a:rPr>
              <a:t>, atau f1-score dari kedua kelas. Bobot yang diberikan untuk setiap kelas adalah persentase kelas tersebut dalam </a:t>
            </a:r>
            <a:r>
              <a:rPr lang="id-ID" err="1">
                <a:ea typeface="+mn-lt"/>
                <a:cs typeface="+mn-lt"/>
              </a:rPr>
              <a:t>dataset</a:t>
            </a:r>
            <a:r>
              <a:rPr lang="id-ID">
                <a:ea typeface="+mn-lt"/>
                <a:cs typeface="+mn-lt"/>
              </a:rPr>
              <a:t>.</a:t>
            </a:r>
          </a:p>
        </p:txBody>
      </p:sp>
      <p:pic>
        <p:nvPicPr>
          <p:cNvPr id="4" name="Gambar 4" descr="Sebuah gambar berisi teks, surat&#10;&#10;Deskripsi dibuat secara otomatis">
            <a:extLst>
              <a:ext uri="{FF2B5EF4-FFF2-40B4-BE49-F238E27FC236}">
                <a16:creationId xmlns:a16="http://schemas.microsoft.com/office/drawing/2014/main" id="{6C4B1A74-1CFB-3F58-C193-C017BCA71C79}"/>
              </a:ext>
            </a:extLst>
          </p:cNvPr>
          <p:cNvPicPr>
            <a:picLocks noChangeAspect="1"/>
          </p:cNvPicPr>
          <p:nvPr/>
        </p:nvPicPr>
        <p:blipFill>
          <a:blip r:embed="rId2"/>
          <a:stretch>
            <a:fillRect/>
          </a:stretch>
        </p:blipFill>
        <p:spPr>
          <a:xfrm>
            <a:off x="1015042" y="2646419"/>
            <a:ext cx="2743200" cy="529992"/>
          </a:xfrm>
          <a:prstGeom prst="rect">
            <a:avLst/>
          </a:prstGeom>
          <a:ln>
            <a:solidFill>
              <a:schemeClr val="tx1"/>
            </a:solidFill>
          </a:ln>
        </p:spPr>
      </p:pic>
      <p:pic>
        <p:nvPicPr>
          <p:cNvPr id="5" name="Gambar 5" descr="Sebuah gambar berisi teks, surat&#10;&#10;Deskripsi dibuat secara otomatis">
            <a:extLst>
              <a:ext uri="{FF2B5EF4-FFF2-40B4-BE49-F238E27FC236}">
                <a16:creationId xmlns:a16="http://schemas.microsoft.com/office/drawing/2014/main" id="{A1AD2C53-CC54-A615-278E-5F28D75705DA}"/>
              </a:ext>
            </a:extLst>
          </p:cNvPr>
          <p:cNvPicPr>
            <a:picLocks noChangeAspect="1"/>
          </p:cNvPicPr>
          <p:nvPr/>
        </p:nvPicPr>
        <p:blipFill>
          <a:blip r:embed="rId3"/>
          <a:stretch>
            <a:fillRect/>
          </a:stretch>
        </p:blipFill>
        <p:spPr>
          <a:xfrm>
            <a:off x="1015042" y="4651486"/>
            <a:ext cx="2743200" cy="689293"/>
          </a:xfrm>
          <a:prstGeom prst="rect">
            <a:avLst/>
          </a:prstGeom>
          <a:ln>
            <a:solidFill>
              <a:schemeClr val="tx1"/>
            </a:solidFill>
          </a:ln>
        </p:spPr>
      </p:pic>
    </p:spTree>
    <p:extLst>
      <p:ext uri="{BB962C8B-B14F-4D97-AF65-F5344CB8AC3E}">
        <p14:creationId xmlns:p14="http://schemas.microsoft.com/office/powerpoint/2010/main" val="1622774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Judul 1">
            <a:extLst>
              <a:ext uri="{FF2B5EF4-FFF2-40B4-BE49-F238E27FC236}">
                <a16:creationId xmlns:a16="http://schemas.microsoft.com/office/drawing/2014/main" id="{637E2402-D1CA-6AB1-53F9-6A0E70CA0B71}"/>
              </a:ext>
            </a:extLst>
          </p:cNvPr>
          <p:cNvSpPr>
            <a:spLocks noGrp="1"/>
          </p:cNvSpPr>
          <p:nvPr>
            <p:ph type="title"/>
          </p:nvPr>
        </p:nvSpPr>
        <p:spPr>
          <a:xfrm>
            <a:off x="6297494" y="552782"/>
            <a:ext cx="5369169" cy="713838"/>
          </a:xfrm>
        </p:spPr>
        <p:txBody>
          <a:bodyPr>
            <a:normAutofit fontScale="90000"/>
          </a:bodyPr>
          <a:lstStyle/>
          <a:p>
            <a:r>
              <a:rPr lang="id-ID">
                <a:ea typeface="+mj-lt"/>
                <a:cs typeface="+mj-lt"/>
              </a:rPr>
              <a:t>Area </a:t>
            </a:r>
            <a:r>
              <a:rPr lang="id-ID" err="1">
                <a:ea typeface="+mj-lt"/>
                <a:cs typeface="+mj-lt"/>
              </a:rPr>
              <a:t>Under</a:t>
            </a:r>
            <a:r>
              <a:rPr lang="id-ID">
                <a:ea typeface="+mj-lt"/>
                <a:cs typeface="+mj-lt"/>
              </a:rPr>
              <a:t> </a:t>
            </a:r>
            <a:r>
              <a:rPr lang="id-ID" err="1">
                <a:ea typeface="+mj-lt"/>
                <a:cs typeface="+mj-lt"/>
              </a:rPr>
              <a:t>Curve</a:t>
            </a:r>
            <a:endParaRPr lang="id-ID" err="1"/>
          </a:p>
        </p:txBody>
      </p:sp>
      <p:pic>
        <p:nvPicPr>
          <p:cNvPr id="5" name="Picture 4" descr="Pola yang dibuat oleh delta sungai yang dipotret dari atas">
            <a:extLst>
              <a:ext uri="{FF2B5EF4-FFF2-40B4-BE49-F238E27FC236}">
                <a16:creationId xmlns:a16="http://schemas.microsoft.com/office/drawing/2014/main" id="{9D6F0444-CF09-A270-CFAE-F7A4434A0FCA}"/>
              </a:ext>
            </a:extLst>
          </p:cNvPr>
          <p:cNvPicPr>
            <a:picLocks noChangeAspect="1"/>
          </p:cNvPicPr>
          <p:nvPr/>
        </p:nvPicPr>
        <p:blipFill rotWithShape="1">
          <a:blip r:embed="rId2"/>
          <a:srcRect l="16539" r="19818" b="8"/>
          <a:stretch/>
        </p:blipFill>
        <p:spPr>
          <a:xfrm>
            <a:off x="-52346" y="10"/>
            <a:ext cx="5827552" cy="6857990"/>
          </a:xfrm>
          <a:custGeom>
            <a:avLst/>
            <a:gdLst/>
            <a:ahLst/>
            <a:cxnLst/>
            <a:rect l="l" t="t" r="r" b="b"/>
            <a:pathLst>
              <a:path w="5827552" h="6858000">
                <a:moveTo>
                  <a:pt x="5436113" y="4232571"/>
                </a:moveTo>
                <a:cubicBezTo>
                  <a:pt x="5625722" y="4232571"/>
                  <a:pt x="5779430" y="4386279"/>
                  <a:pt x="5779430" y="4575888"/>
                </a:cubicBezTo>
                <a:cubicBezTo>
                  <a:pt x="5779430" y="4765497"/>
                  <a:pt x="5625722" y="4919205"/>
                  <a:pt x="5436113" y="4919205"/>
                </a:cubicBezTo>
                <a:cubicBezTo>
                  <a:pt x="5246504" y="4919205"/>
                  <a:pt x="5092796" y="4765497"/>
                  <a:pt x="5092796" y="4575888"/>
                </a:cubicBezTo>
                <a:cubicBezTo>
                  <a:pt x="5092796" y="4386279"/>
                  <a:pt x="5246504" y="4232571"/>
                  <a:pt x="5436113" y="4232571"/>
                </a:cubicBezTo>
                <a:close/>
                <a:moveTo>
                  <a:pt x="5580185" y="1806694"/>
                </a:moveTo>
                <a:cubicBezTo>
                  <a:pt x="5699726" y="1806694"/>
                  <a:pt x="5799461" y="1891487"/>
                  <a:pt x="5822527" y="2004209"/>
                </a:cubicBezTo>
                <a:lnTo>
                  <a:pt x="5827552" y="2054052"/>
                </a:lnTo>
                <a:lnTo>
                  <a:pt x="5827552" y="2054073"/>
                </a:lnTo>
                <a:lnTo>
                  <a:pt x="5822527" y="2103916"/>
                </a:lnTo>
                <a:cubicBezTo>
                  <a:pt x="5799461" y="2216637"/>
                  <a:pt x="5699726" y="2301430"/>
                  <a:pt x="5580185" y="2301430"/>
                </a:cubicBezTo>
                <a:cubicBezTo>
                  <a:pt x="5443567" y="2301430"/>
                  <a:pt x="5332817" y="2190680"/>
                  <a:pt x="5332817" y="2054062"/>
                </a:cubicBezTo>
                <a:cubicBezTo>
                  <a:pt x="5332817" y="1917444"/>
                  <a:pt x="5443567" y="1806694"/>
                  <a:pt x="5580185" y="1806694"/>
                </a:cubicBezTo>
                <a:close/>
                <a:moveTo>
                  <a:pt x="5580184" y="1294715"/>
                </a:moveTo>
                <a:cubicBezTo>
                  <a:pt x="5659753" y="1294715"/>
                  <a:pt x="5724256" y="1359218"/>
                  <a:pt x="5724256" y="1438787"/>
                </a:cubicBezTo>
                <a:cubicBezTo>
                  <a:pt x="5724256" y="1518356"/>
                  <a:pt x="5659753" y="1582859"/>
                  <a:pt x="5580184" y="1582859"/>
                </a:cubicBezTo>
                <a:cubicBezTo>
                  <a:pt x="5500615" y="1582859"/>
                  <a:pt x="5436112" y="1518356"/>
                  <a:pt x="5436112" y="1438787"/>
                </a:cubicBezTo>
                <a:cubicBezTo>
                  <a:pt x="5436112" y="1359218"/>
                  <a:pt x="5500615" y="1294715"/>
                  <a:pt x="5580184" y="1294715"/>
                </a:cubicBezTo>
                <a:close/>
                <a:moveTo>
                  <a:pt x="0" y="0"/>
                </a:moveTo>
                <a:lnTo>
                  <a:pt x="5346882" y="0"/>
                </a:lnTo>
                <a:lnTo>
                  <a:pt x="5396357" y="64140"/>
                </a:lnTo>
                <a:cubicBezTo>
                  <a:pt x="5509528" y="228632"/>
                  <a:pt x="5577723" y="424885"/>
                  <a:pt x="5582550" y="646882"/>
                </a:cubicBezTo>
                <a:cubicBezTo>
                  <a:pt x="5608062" y="1102027"/>
                  <a:pt x="5203194" y="1301070"/>
                  <a:pt x="5151872" y="1809180"/>
                </a:cubicBezTo>
                <a:cubicBezTo>
                  <a:pt x="5104686" y="2276432"/>
                  <a:pt x="5496947" y="2514465"/>
                  <a:pt x="5323965" y="3464278"/>
                </a:cubicBezTo>
                <a:cubicBezTo>
                  <a:pt x="5211960" y="4079388"/>
                  <a:pt x="4297510" y="4259025"/>
                  <a:pt x="5513003" y="5720066"/>
                </a:cubicBezTo>
                <a:cubicBezTo>
                  <a:pt x="5768583" y="6027176"/>
                  <a:pt x="5791560" y="6490332"/>
                  <a:pt x="5601722" y="6841105"/>
                </a:cubicBezTo>
                <a:lnTo>
                  <a:pt x="5590822" y="6858000"/>
                </a:lnTo>
                <a:lnTo>
                  <a:pt x="1735" y="6858000"/>
                </a:lnTo>
                <a:lnTo>
                  <a:pt x="0" y="6858000"/>
                </a:lnTo>
                <a:lnTo>
                  <a:pt x="0" y="6849812"/>
                </a:lnTo>
                <a:lnTo>
                  <a:pt x="0" y="6483067"/>
                </a:lnTo>
                <a:lnTo>
                  <a:pt x="0" y="1250146"/>
                </a:lnTo>
                <a:close/>
              </a:path>
            </a:pathLst>
          </a:custGeom>
        </p:spPr>
      </p:pic>
      <p:sp>
        <p:nvSpPr>
          <p:cNvPr id="3" name="Tampungan Konten 2">
            <a:extLst>
              <a:ext uri="{FF2B5EF4-FFF2-40B4-BE49-F238E27FC236}">
                <a16:creationId xmlns:a16="http://schemas.microsoft.com/office/drawing/2014/main" id="{084B7DE8-9B65-9128-57C8-9959D14E1037}"/>
              </a:ext>
            </a:extLst>
          </p:cNvPr>
          <p:cNvSpPr>
            <a:spLocks noGrp="1"/>
          </p:cNvSpPr>
          <p:nvPr>
            <p:ph idx="1"/>
          </p:nvPr>
        </p:nvSpPr>
        <p:spPr>
          <a:xfrm>
            <a:off x="6298092" y="1371203"/>
            <a:ext cx="5355276" cy="5101353"/>
          </a:xfrm>
        </p:spPr>
        <p:txBody>
          <a:bodyPr vert="horz" lIns="91440" tIns="45720" rIns="91440" bIns="45720" rtlCol="0" anchor="t">
            <a:normAutofit fontScale="85000" lnSpcReduction="10000"/>
          </a:bodyPr>
          <a:lstStyle/>
          <a:p>
            <a:pPr marL="342900" indent="-342900">
              <a:buFont typeface="Arial" panose="020B0504020202020204" pitchFamily="34" charset="0"/>
              <a:buChar char="•"/>
            </a:pPr>
            <a:r>
              <a:rPr lang="id-ID">
                <a:ea typeface="+mn-lt"/>
                <a:cs typeface="+mn-lt"/>
              </a:rPr>
              <a:t>Area </a:t>
            </a:r>
            <a:r>
              <a:rPr lang="id-ID" err="1">
                <a:ea typeface="+mn-lt"/>
                <a:cs typeface="+mn-lt"/>
              </a:rPr>
              <a:t>Under</a:t>
            </a:r>
            <a:r>
              <a:rPr lang="id-ID">
                <a:ea typeface="+mn-lt"/>
                <a:cs typeface="+mn-lt"/>
              </a:rPr>
              <a:t> </a:t>
            </a:r>
            <a:r>
              <a:rPr lang="id-ID" err="1">
                <a:ea typeface="+mn-lt"/>
                <a:cs typeface="+mn-lt"/>
              </a:rPr>
              <a:t>Curve</a:t>
            </a:r>
            <a:r>
              <a:rPr lang="id-ID">
                <a:ea typeface="+mn-lt"/>
                <a:cs typeface="+mn-lt"/>
              </a:rPr>
              <a:t> (AUC) adalah metrik evaluasi model yang menghitung luas daerah di bawah kurva bernama </a:t>
            </a:r>
            <a:r>
              <a:rPr lang="id-ID" err="1">
                <a:ea typeface="+mn-lt"/>
                <a:cs typeface="+mn-lt"/>
              </a:rPr>
              <a:t>Receiver</a:t>
            </a:r>
            <a:r>
              <a:rPr lang="id-ID">
                <a:ea typeface="+mn-lt"/>
                <a:cs typeface="+mn-lt"/>
              </a:rPr>
              <a:t> Operator </a:t>
            </a:r>
            <a:r>
              <a:rPr lang="id-ID" err="1">
                <a:ea typeface="+mn-lt"/>
                <a:cs typeface="+mn-lt"/>
              </a:rPr>
              <a:t>Characteristic</a:t>
            </a:r>
            <a:r>
              <a:rPr lang="id-ID">
                <a:ea typeface="+mn-lt"/>
                <a:cs typeface="+mn-lt"/>
              </a:rPr>
              <a:t> (ROC).</a:t>
            </a:r>
          </a:p>
          <a:p>
            <a:pPr marL="342900" indent="-342900">
              <a:buFont typeface="Arial" panose="020B0504020202020204" pitchFamily="34" charset="0"/>
              <a:buChar char="•"/>
            </a:pPr>
            <a:r>
              <a:rPr lang="id-ID">
                <a:ea typeface="+mn-lt"/>
                <a:cs typeface="+mn-lt"/>
              </a:rPr>
              <a:t>Kurva ROC terdiri dari dua sumbu di mana sumbu-x menyatakan FP dan sumbu-y menyatakan TP.</a:t>
            </a:r>
            <a:endParaRPr lang="id-ID"/>
          </a:p>
          <a:p>
            <a:pPr marL="342900" indent="-342900">
              <a:buFont typeface="Arial" panose="020B0504020202020204" pitchFamily="34" charset="0"/>
              <a:buChar char="•"/>
            </a:pPr>
            <a:r>
              <a:rPr lang="id-ID">
                <a:ea typeface="+mn-lt"/>
                <a:cs typeface="+mn-lt"/>
              </a:rPr>
              <a:t>Kurva ROC dibangun dengan cara memetakan titik (FP, TP) dari model yang telah jadi dengan memvariasikan ambang batas penentu (</a:t>
            </a:r>
            <a:r>
              <a:rPr lang="id-ID" err="1">
                <a:ea typeface="+mn-lt"/>
                <a:cs typeface="+mn-lt"/>
              </a:rPr>
              <a:t>threshold</a:t>
            </a:r>
            <a:r>
              <a:rPr lang="id-ID">
                <a:ea typeface="+mn-lt"/>
                <a:cs typeface="+mn-lt"/>
              </a:rPr>
              <a:t>) kelas 0 dan 1 pada nilai probabilitas yang diperoleh untuk setiap observasi.</a:t>
            </a:r>
            <a:endParaRPr lang="id-ID"/>
          </a:p>
          <a:p>
            <a:pPr marL="342900" indent="-342900">
              <a:buFont typeface="Arial" panose="020B0504020202020204" pitchFamily="34" charset="0"/>
              <a:buChar char="•"/>
            </a:pPr>
            <a:r>
              <a:rPr lang="id-ID">
                <a:ea typeface="+mn-lt"/>
                <a:cs typeface="+mn-lt"/>
              </a:rPr>
              <a:t>Untuk menghitung AUC, dapat digunakan konsep integral pada kalkulus atau beberapa pendekatan numerik seperti </a:t>
            </a:r>
            <a:r>
              <a:rPr lang="id-ID" err="1">
                <a:ea typeface="+mn-lt"/>
                <a:cs typeface="+mn-lt"/>
              </a:rPr>
              <a:t>trapezoidal</a:t>
            </a:r>
            <a:r>
              <a:rPr lang="id-ID">
                <a:ea typeface="+mn-lt"/>
                <a:cs typeface="+mn-lt"/>
              </a:rPr>
              <a:t> </a:t>
            </a:r>
            <a:r>
              <a:rPr lang="id-ID" err="1">
                <a:ea typeface="+mn-lt"/>
                <a:cs typeface="+mn-lt"/>
              </a:rPr>
              <a:t>rule</a:t>
            </a:r>
            <a:r>
              <a:rPr lang="id-ID">
                <a:ea typeface="+mn-lt"/>
                <a:cs typeface="+mn-lt"/>
              </a:rPr>
              <a:t>, </a:t>
            </a:r>
            <a:r>
              <a:rPr lang="id-ID" err="1">
                <a:ea typeface="+mn-lt"/>
                <a:cs typeface="+mn-lt"/>
              </a:rPr>
              <a:t>simpson’s</a:t>
            </a:r>
            <a:r>
              <a:rPr lang="id-ID">
                <a:ea typeface="+mn-lt"/>
                <a:cs typeface="+mn-lt"/>
              </a:rPr>
              <a:t> </a:t>
            </a:r>
            <a:r>
              <a:rPr lang="id-ID" err="1">
                <a:ea typeface="+mn-lt"/>
                <a:cs typeface="+mn-lt"/>
              </a:rPr>
              <a:t>rule</a:t>
            </a:r>
            <a:r>
              <a:rPr lang="id-ID">
                <a:ea typeface="+mn-lt"/>
                <a:cs typeface="+mn-lt"/>
              </a:rPr>
              <a:t>, </a:t>
            </a:r>
            <a:r>
              <a:rPr lang="id-ID" err="1">
                <a:ea typeface="+mn-lt"/>
                <a:cs typeface="+mn-lt"/>
              </a:rPr>
              <a:t>monte</a:t>
            </a:r>
            <a:r>
              <a:rPr lang="id-ID">
                <a:ea typeface="+mn-lt"/>
                <a:cs typeface="+mn-lt"/>
              </a:rPr>
              <a:t> </a:t>
            </a:r>
            <a:r>
              <a:rPr lang="id-ID" err="1">
                <a:ea typeface="+mn-lt"/>
                <a:cs typeface="+mn-lt"/>
              </a:rPr>
              <a:t>carlo</a:t>
            </a:r>
            <a:r>
              <a:rPr lang="id-ID">
                <a:ea typeface="+mn-lt"/>
                <a:cs typeface="+mn-lt"/>
              </a:rPr>
              <a:t>, dan lain-lain dapat digunakan untuk menghitung AUC.</a:t>
            </a:r>
            <a:endParaRPr lang="id-ID"/>
          </a:p>
          <a:p>
            <a:pPr marL="342900" indent="-342900">
              <a:buFont typeface="Arial" panose="020B0504020202020204" pitchFamily="34" charset="0"/>
              <a:buChar char="•"/>
            </a:pPr>
            <a:endParaRPr lang="id-ID"/>
          </a:p>
        </p:txBody>
      </p:sp>
    </p:spTree>
    <p:extLst>
      <p:ext uri="{BB962C8B-B14F-4D97-AF65-F5344CB8AC3E}">
        <p14:creationId xmlns:p14="http://schemas.microsoft.com/office/powerpoint/2010/main" val="3446855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CB551DD9-FBA0-AC68-F698-D29127326C1C}"/>
              </a:ext>
            </a:extLst>
          </p:cNvPr>
          <p:cNvSpPr>
            <a:spLocks noGrp="1"/>
          </p:cNvSpPr>
          <p:nvPr>
            <p:ph type="title"/>
          </p:nvPr>
        </p:nvSpPr>
        <p:spPr/>
        <p:txBody>
          <a:bodyPr>
            <a:normAutofit/>
          </a:bodyPr>
          <a:lstStyle/>
          <a:p>
            <a:r>
              <a:rPr lang="id-ID" sz="1800">
                <a:cs typeface="Posterama"/>
              </a:rPr>
              <a:t>Kurva ROC</a:t>
            </a:r>
          </a:p>
        </p:txBody>
      </p:sp>
      <p:pic>
        <p:nvPicPr>
          <p:cNvPr id="4" name="Gambar 4" descr="Sebuah gambar berisi diagram&#10;&#10;Deskripsi dibuat secara otomatis">
            <a:extLst>
              <a:ext uri="{FF2B5EF4-FFF2-40B4-BE49-F238E27FC236}">
                <a16:creationId xmlns:a16="http://schemas.microsoft.com/office/drawing/2014/main" id="{A03BBE1F-5D26-B828-9932-57DB577D027E}"/>
              </a:ext>
            </a:extLst>
          </p:cNvPr>
          <p:cNvPicPr>
            <a:picLocks noGrp="1" noChangeAspect="1"/>
          </p:cNvPicPr>
          <p:nvPr>
            <p:ph idx="1"/>
          </p:nvPr>
        </p:nvPicPr>
        <p:blipFill>
          <a:blip r:embed="rId2"/>
          <a:stretch>
            <a:fillRect/>
          </a:stretch>
        </p:blipFill>
        <p:spPr>
          <a:xfrm>
            <a:off x="4100512" y="2143271"/>
            <a:ext cx="3990975" cy="3962400"/>
          </a:xfrm>
        </p:spPr>
      </p:pic>
    </p:spTree>
    <p:extLst>
      <p:ext uri="{BB962C8B-B14F-4D97-AF65-F5344CB8AC3E}">
        <p14:creationId xmlns:p14="http://schemas.microsoft.com/office/powerpoint/2010/main" val="1893310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 name="Picture 4" descr="Meja dilengkapi dengan stetoskop dan keyboard komputer">
            <a:extLst>
              <a:ext uri="{FF2B5EF4-FFF2-40B4-BE49-F238E27FC236}">
                <a16:creationId xmlns:a16="http://schemas.microsoft.com/office/drawing/2014/main" id="{F08091D2-2F70-72BF-16A3-F00CB9AD808B}"/>
              </a:ext>
            </a:extLst>
          </p:cNvPr>
          <p:cNvPicPr>
            <a:picLocks noChangeAspect="1"/>
          </p:cNvPicPr>
          <p:nvPr/>
        </p:nvPicPr>
        <p:blipFill rotWithShape="1">
          <a:blip r:embed="rId2"/>
          <a:srcRect l="44417" r="4" b="4"/>
          <a:stretch/>
        </p:blipFill>
        <p:spPr>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3" name="Tampungan Konten 2">
            <a:extLst>
              <a:ext uri="{FF2B5EF4-FFF2-40B4-BE49-F238E27FC236}">
                <a16:creationId xmlns:a16="http://schemas.microsoft.com/office/drawing/2014/main" id="{9834DF8C-6401-BE33-BFAA-DAEAFB5B531B}"/>
              </a:ext>
            </a:extLst>
          </p:cNvPr>
          <p:cNvSpPr>
            <a:spLocks noGrp="1"/>
          </p:cNvSpPr>
          <p:nvPr>
            <p:ph idx="1"/>
          </p:nvPr>
        </p:nvSpPr>
        <p:spPr>
          <a:xfrm>
            <a:off x="5701952" y="896751"/>
            <a:ext cx="5975941" cy="5633315"/>
          </a:xfrm>
        </p:spPr>
        <p:txBody>
          <a:bodyPr vert="horz" lIns="91440" tIns="45720" rIns="91440" bIns="45720" rtlCol="0" anchor="t">
            <a:noAutofit/>
          </a:bodyPr>
          <a:lstStyle/>
          <a:p>
            <a:pPr marL="285750" indent="-285750" algn="just">
              <a:lnSpc>
                <a:spcPct val="100000"/>
              </a:lnSpc>
              <a:buFont typeface="Arial" panose="020B0504020202020204" pitchFamily="34" charset="0"/>
              <a:buChar char="•"/>
            </a:pPr>
            <a:r>
              <a:rPr lang="id-ID" sz="1600">
                <a:ea typeface="+mn-lt"/>
                <a:cs typeface="+mn-lt"/>
              </a:rPr>
              <a:t>Berbagai upaya konvensional juga dilakukan seperti daftar hitam maupun investigasi mendalam dilakukan untuk mendeteksi </a:t>
            </a:r>
            <a:r>
              <a:rPr lang="id-ID" sz="1600" err="1">
                <a:ea typeface="+mn-lt"/>
                <a:cs typeface="+mn-lt"/>
              </a:rPr>
              <a:t>fraud</a:t>
            </a:r>
            <a:r>
              <a:rPr lang="id-ID" sz="1600">
                <a:ea typeface="+mn-lt"/>
                <a:cs typeface="+mn-lt"/>
              </a:rPr>
              <a:t>, tetapi upaya-upaya ini cenderung memakan biaya yang cukup besar.</a:t>
            </a:r>
            <a:endParaRPr lang="id-ID"/>
          </a:p>
          <a:p>
            <a:pPr marL="285750" indent="-285750" algn="just">
              <a:lnSpc>
                <a:spcPct val="100000"/>
              </a:lnSpc>
              <a:buFont typeface="Arial" panose="020B0504020202020204" pitchFamily="34" charset="0"/>
              <a:buChar char="•"/>
            </a:pPr>
            <a:r>
              <a:rPr lang="id-ID" sz="1600">
                <a:ea typeface="+mn-lt"/>
                <a:cs typeface="+mn-lt"/>
              </a:rPr>
              <a:t>Oleh karena itu, diajukan penggunaan </a:t>
            </a:r>
            <a:r>
              <a:rPr lang="id-ID" sz="1600" err="1">
                <a:ea typeface="+mn-lt"/>
                <a:cs typeface="+mn-lt"/>
              </a:rPr>
              <a:t>machine</a:t>
            </a:r>
            <a:r>
              <a:rPr lang="id-ID" sz="1600">
                <a:ea typeface="+mn-lt"/>
                <a:cs typeface="+mn-lt"/>
              </a:rPr>
              <a:t> </a:t>
            </a:r>
            <a:r>
              <a:rPr lang="id-ID" sz="1600" err="1">
                <a:ea typeface="+mn-lt"/>
                <a:cs typeface="+mn-lt"/>
              </a:rPr>
              <a:t>learning</a:t>
            </a:r>
            <a:r>
              <a:rPr lang="id-ID" sz="1600">
                <a:ea typeface="+mn-lt"/>
                <a:cs typeface="+mn-lt"/>
              </a:rPr>
              <a:t> sebagai </a:t>
            </a:r>
            <a:r>
              <a:rPr lang="id-ID" sz="1600" err="1">
                <a:ea typeface="+mn-lt"/>
                <a:cs typeface="+mn-lt"/>
              </a:rPr>
              <a:t>decision</a:t>
            </a:r>
            <a:r>
              <a:rPr lang="id-ID" sz="1600">
                <a:ea typeface="+mn-lt"/>
                <a:cs typeface="+mn-lt"/>
              </a:rPr>
              <a:t> </a:t>
            </a:r>
            <a:r>
              <a:rPr lang="id-ID" sz="1600" err="1">
                <a:ea typeface="+mn-lt"/>
                <a:cs typeface="+mn-lt"/>
              </a:rPr>
              <a:t>support</a:t>
            </a:r>
            <a:r>
              <a:rPr lang="id-ID" sz="1600">
                <a:ea typeface="+mn-lt"/>
                <a:cs typeface="+mn-lt"/>
              </a:rPr>
              <a:t> </a:t>
            </a:r>
            <a:r>
              <a:rPr lang="id-ID" sz="1600" err="1">
                <a:ea typeface="+mn-lt"/>
                <a:cs typeface="+mn-lt"/>
              </a:rPr>
              <a:t>system</a:t>
            </a:r>
            <a:r>
              <a:rPr lang="id-ID" sz="1600">
                <a:ea typeface="+mn-lt"/>
                <a:cs typeface="+mn-lt"/>
              </a:rPr>
              <a:t> untuk memprediksi potensi </a:t>
            </a:r>
            <a:r>
              <a:rPr lang="id-ID" sz="1600" err="1">
                <a:ea typeface="+mn-lt"/>
                <a:cs typeface="+mn-lt"/>
              </a:rPr>
              <a:t>fraud</a:t>
            </a:r>
            <a:r>
              <a:rPr lang="id-ID" sz="1600">
                <a:ea typeface="+mn-lt"/>
                <a:cs typeface="+mn-lt"/>
              </a:rPr>
              <a:t> asuransi sebagai skenario klasifikasi biner dengan komposisi kelas antar-target yang tak seimbang (</a:t>
            </a:r>
            <a:r>
              <a:rPr lang="id-ID" sz="1600" err="1">
                <a:ea typeface="+mn-lt"/>
                <a:cs typeface="+mn-lt"/>
              </a:rPr>
              <a:t>imbalance</a:t>
            </a:r>
            <a:r>
              <a:rPr lang="id-ID" sz="1600">
                <a:ea typeface="+mn-lt"/>
                <a:cs typeface="+mn-lt"/>
              </a:rPr>
              <a:t> </a:t>
            </a:r>
            <a:r>
              <a:rPr lang="id-ID" sz="1600" err="1">
                <a:ea typeface="+mn-lt"/>
                <a:cs typeface="+mn-lt"/>
              </a:rPr>
              <a:t>class</a:t>
            </a:r>
            <a:r>
              <a:rPr lang="id-ID" sz="1600">
                <a:ea typeface="+mn-lt"/>
                <a:cs typeface="+mn-lt"/>
              </a:rPr>
              <a:t>) [2].</a:t>
            </a:r>
          </a:p>
          <a:p>
            <a:pPr marL="285750" indent="-285750" algn="just">
              <a:lnSpc>
                <a:spcPct val="100000"/>
              </a:lnSpc>
              <a:buFont typeface="Arial" panose="020B0504020202020204" pitchFamily="34" charset="0"/>
              <a:buChar char="•"/>
            </a:pPr>
            <a:r>
              <a:rPr lang="id-ID" sz="1600">
                <a:ea typeface="+mn-lt"/>
                <a:cs typeface="+mn-lt"/>
              </a:rPr>
              <a:t>Permasalahan kelas tak seimbang ditangani oleh metode </a:t>
            </a:r>
            <a:r>
              <a:rPr lang="id-ID" sz="1600" err="1">
                <a:ea typeface="+mn-lt"/>
                <a:cs typeface="+mn-lt"/>
              </a:rPr>
              <a:t>Imbalance-XGBoost</a:t>
            </a:r>
            <a:r>
              <a:rPr lang="id-ID" sz="1600">
                <a:ea typeface="+mn-lt"/>
                <a:cs typeface="+mn-lt"/>
              </a:rPr>
              <a:t> melalui dua fungsi objektif yang dimodifikasi dari metode </a:t>
            </a:r>
            <a:r>
              <a:rPr lang="id-ID" sz="1600" err="1">
                <a:ea typeface="+mn-lt"/>
                <a:cs typeface="+mn-lt"/>
              </a:rPr>
              <a:t>XGBoost</a:t>
            </a:r>
            <a:r>
              <a:rPr lang="id-ID" sz="1600">
                <a:ea typeface="+mn-lt"/>
                <a:cs typeface="+mn-lt"/>
              </a:rPr>
              <a:t>, yaitu </a:t>
            </a:r>
            <a:r>
              <a:rPr lang="id-ID" sz="1600" err="1">
                <a:ea typeface="+mn-lt"/>
                <a:cs typeface="+mn-lt"/>
              </a:rPr>
              <a:t>weighted</a:t>
            </a:r>
            <a:r>
              <a:rPr lang="id-ID" sz="1600">
                <a:ea typeface="+mn-lt"/>
                <a:cs typeface="+mn-lt"/>
              </a:rPr>
              <a:t> </a:t>
            </a:r>
            <a:r>
              <a:rPr lang="id-ID" sz="1600" err="1">
                <a:ea typeface="+mn-lt"/>
                <a:cs typeface="+mn-lt"/>
              </a:rPr>
              <a:t>function</a:t>
            </a:r>
            <a:r>
              <a:rPr lang="id-ID" sz="1600">
                <a:ea typeface="+mn-lt"/>
                <a:cs typeface="+mn-lt"/>
              </a:rPr>
              <a:t> dan </a:t>
            </a:r>
            <a:r>
              <a:rPr lang="id-ID" sz="1600" err="1">
                <a:ea typeface="+mn-lt"/>
                <a:cs typeface="+mn-lt"/>
              </a:rPr>
              <a:t>focal</a:t>
            </a:r>
            <a:r>
              <a:rPr lang="id-ID" sz="1600">
                <a:ea typeface="+mn-lt"/>
                <a:cs typeface="+mn-lt"/>
              </a:rPr>
              <a:t> </a:t>
            </a:r>
            <a:r>
              <a:rPr lang="id-ID" sz="1600" err="1">
                <a:ea typeface="+mn-lt"/>
                <a:cs typeface="+mn-lt"/>
              </a:rPr>
              <a:t>loss</a:t>
            </a:r>
            <a:r>
              <a:rPr lang="id-ID" sz="1600">
                <a:ea typeface="+mn-lt"/>
                <a:cs typeface="+mn-lt"/>
              </a:rPr>
              <a:t> [3].</a:t>
            </a:r>
          </a:p>
          <a:p>
            <a:pPr marL="285750" indent="-285750" algn="just">
              <a:lnSpc>
                <a:spcPct val="100000"/>
              </a:lnSpc>
              <a:buFont typeface="Arial" panose="020B0504020202020204" pitchFamily="34" charset="0"/>
              <a:buChar char="•"/>
            </a:pPr>
            <a:r>
              <a:rPr lang="id-ID" sz="1600">
                <a:ea typeface="+mn-lt"/>
                <a:cs typeface="+mn-lt"/>
              </a:rPr>
              <a:t>Kinerja dari model </a:t>
            </a:r>
            <a:r>
              <a:rPr lang="id-ID" sz="1600" err="1">
                <a:ea typeface="+mn-lt"/>
                <a:cs typeface="+mn-lt"/>
              </a:rPr>
              <a:t>Imbalance-XGBoost</a:t>
            </a:r>
            <a:r>
              <a:rPr lang="id-ID" sz="1600">
                <a:ea typeface="+mn-lt"/>
                <a:cs typeface="+mn-lt"/>
              </a:rPr>
              <a:t> dengan kedua fungsi objektif akan dibandingkan dengan </a:t>
            </a:r>
            <a:r>
              <a:rPr lang="id-ID" sz="1600" err="1">
                <a:ea typeface="+mn-lt"/>
                <a:cs typeface="+mn-lt"/>
              </a:rPr>
              <a:t>XGBoost</a:t>
            </a:r>
            <a:r>
              <a:rPr lang="id-ID" sz="1600">
                <a:ea typeface="+mn-lt"/>
                <a:cs typeface="+mn-lt"/>
              </a:rPr>
              <a:t> tanpa penanganan apa-apa, </a:t>
            </a:r>
            <a:r>
              <a:rPr lang="id-ID" sz="1600" err="1">
                <a:ea typeface="+mn-lt"/>
                <a:cs typeface="+mn-lt"/>
              </a:rPr>
              <a:t>XGBoost</a:t>
            </a:r>
            <a:r>
              <a:rPr lang="id-ID" sz="1600">
                <a:ea typeface="+mn-lt"/>
                <a:cs typeface="+mn-lt"/>
              </a:rPr>
              <a:t> dengan </a:t>
            </a:r>
            <a:r>
              <a:rPr lang="id-ID" sz="1600" err="1">
                <a:ea typeface="+mn-lt"/>
                <a:cs typeface="+mn-lt"/>
              </a:rPr>
              <a:t>oversampling</a:t>
            </a:r>
            <a:r>
              <a:rPr lang="id-ID" sz="1600">
                <a:ea typeface="+mn-lt"/>
                <a:cs typeface="+mn-lt"/>
              </a:rPr>
              <a:t>, dan </a:t>
            </a:r>
            <a:r>
              <a:rPr lang="id-ID" sz="1600" err="1">
                <a:ea typeface="+mn-lt"/>
                <a:cs typeface="+mn-lt"/>
              </a:rPr>
              <a:t>XGBoost</a:t>
            </a:r>
            <a:r>
              <a:rPr lang="id-ID" sz="1600">
                <a:ea typeface="+mn-lt"/>
                <a:cs typeface="+mn-lt"/>
              </a:rPr>
              <a:t> dengan pembobotan data menggunakan parameter </a:t>
            </a:r>
            <a:r>
              <a:rPr lang="id-ID" sz="1600" err="1">
                <a:ea typeface="+mn-lt"/>
                <a:cs typeface="+mn-lt"/>
              </a:rPr>
              <a:t>scale_pos_weight</a:t>
            </a:r>
            <a:r>
              <a:rPr lang="id-ID" sz="1600">
                <a:ea typeface="+mn-lt"/>
                <a:cs typeface="+mn-lt"/>
              </a:rPr>
              <a:t> sebagai penanganan </a:t>
            </a:r>
            <a:r>
              <a:rPr lang="id-ID" sz="1600" err="1">
                <a:ea typeface="+mn-lt"/>
                <a:cs typeface="+mn-lt"/>
              </a:rPr>
              <a:t>imbalance</a:t>
            </a:r>
            <a:r>
              <a:rPr lang="id-ID" sz="1600">
                <a:ea typeface="+mn-lt"/>
                <a:cs typeface="+mn-lt"/>
              </a:rPr>
              <a:t> </a:t>
            </a:r>
            <a:r>
              <a:rPr lang="id-ID" sz="1600" err="1">
                <a:ea typeface="+mn-lt"/>
                <a:cs typeface="+mn-lt"/>
              </a:rPr>
              <a:t>class</a:t>
            </a:r>
            <a:r>
              <a:rPr lang="id-ID" sz="1600">
                <a:ea typeface="+mn-lt"/>
                <a:cs typeface="+mn-lt"/>
              </a:rPr>
              <a:t> yang standar.</a:t>
            </a:r>
            <a:endParaRPr lang="id-ID" sz="1600"/>
          </a:p>
        </p:txBody>
      </p:sp>
    </p:spTree>
    <p:extLst>
      <p:ext uri="{BB962C8B-B14F-4D97-AF65-F5344CB8AC3E}">
        <p14:creationId xmlns:p14="http://schemas.microsoft.com/office/powerpoint/2010/main" val="4303905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3"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tik skala WEIGHING">
            <a:extLst>
              <a:ext uri="{FF2B5EF4-FFF2-40B4-BE49-F238E27FC236}">
                <a16:creationId xmlns:a16="http://schemas.microsoft.com/office/drawing/2014/main" id="{69480B2C-0D2D-28D9-894E-659557E473E3}"/>
              </a:ext>
            </a:extLst>
          </p:cNvPr>
          <p:cNvPicPr>
            <a:picLocks noChangeAspect="1"/>
          </p:cNvPicPr>
          <p:nvPr/>
        </p:nvPicPr>
        <p:blipFill rotWithShape="1">
          <a:blip r:embed="rId2">
            <a:alphaModFix/>
          </a:blip>
          <a:srcRect t="18091" b="44362"/>
          <a:stretch/>
        </p:blipFill>
        <p:spPr>
          <a:xfrm>
            <a:off x="20" y="10"/>
            <a:ext cx="12188932" cy="6857990"/>
          </a:xfrm>
          <a:prstGeom prst="rect">
            <a:avLst/>
          </a:prstGeom>
        </p:spPr>
      </p:pic>
      <p:sp>
        <p:nvSpPr>
          <p:cNvPr id="25" name="Rectangle 24">
            <a:extLst>
              <a:ext uri="{FF2B5EF4-FFF2-40B4-BE49-F238E27FC236}">
                <a16:creationId xmlns:a16="http://schemas.microsoft.com/office/drawing/2014/main" id="{07EC7751-495D-487E-B212-AB1DD0DB1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
            <a:ext cx="12188952" cy="3126610"/>
          </a:xfrm>
          <a:prstGeom prst="rect">
            <a:avLst/>
          </a:prstGeom>
          <a:gradFill>
            <a:gsLst>
              <a:gs pos="100000">
                <a:srgbClr val="000000">
                  <a:alpha val="0"/>
                </a:srgbClr>
              </a:gs>
              <a:gs pos="0">
                <a:schemeClr val="tx1"/>
              </a:gs>
              <a:gs pos="36200">
                <a:srgbClr val="000000">
                  <a:alpha val="33000"/>
                </a:srgbClr>
              </a:gs>
              <a:gs pos="0">
                <a:srgbClr val="000000">
                  <a:alpha val="5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D576870A-36C5-52D3-55C2-1EC8A95C72B7}"/>
              </a:ext>
            </a:extLst>
          </p:cNvPr>
          <p:cNvSpPr>
            <a:spLocks noGrp="1"/>
          </p:cNvSpPr>
          <p:nvPr>
            <p:ph type="title"/>
          </p:nvPr>
        </p:nvSpPr>
        <p:spPr>
          <a:xfrm>
            <a:off x="609600" y="663960"/>
            <a:ext cx="6302803" cy="1305518"/>
          </a:xfrm>
        </p:spPr>
        <p:txBody>
          <a:bodyPr vert="horz" lIns="91440" tIns="45720" rIns="91440" bIns="45720" rtlCol="0" anchor="t">
            <a:normAutofit/>
          </a:bodyPr>
          <a:lstStyle/>
          <a:p>
            <a:pPr>
              <a:lnSpc>
                <a:spcPct val="90000"/>
              </a:lnSpc>
            </a:pPr>
            <a:r>
              <a:rPr lang="en-US" sz="2600">
                <a:solidFill>
                  <a:srgbClr val="FFFFFF"/>
                </a:solidFill>
              </a:rPr>
              <a:t>INTERPRETASI IMBALANCE-XGBOOST UNTUK PREDIKSI FRAUD ASURANSI</a:t>
            </a:r>
          </a:p>
        </p:txBody>
      </p:sp>
      <p:sp>
        <p:nvSpPr>
          <p:cNvPr id="27" name="Rectangle 26">
            <a:extLst>
              <a:ext uri="{FF2B5EF4-FFF2-40B4-BE49-F238E27FC236}">
                <a16:creationId xmlns:a16="http://schemas.microsoft.com/office/drawing/2014/main" id="{8A00DF8D-2CBA-449E-B29E-B111149DF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2" y="4142197"/>
            <a:ext cx="12191999" cy="2715800"/>
          </a:xfrm>
          <a:prstGeom prst="rect">
            <a:avLst/>
          </a:prstGeom>
          <a:gradFill>
            <a:gsLst>
              <a:gs pos="100000">
                <a:srgbClr val="000000">
                  <a:alpha val="0"/>
                </a:srgbClr>
              </a:gs>
              <a:gs pos="0">
                <a:schemeClr val="tx1"/>
              </a:gs>
              <a:gs pos="55000">
                <a:srgbClr val="000000">
                  <a:alpha val="37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573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172C4F66-8A8A-6853-413F-6B9491DCC8AA}"/>
              </a:ext>
            </a:extLst>
          </p:cNvPr>
          <p:cNvSpPr>
            <a:spLocks noGrp="1"/>
          </p:cNvSpPr>
          <p:nvPr>
            <p:ph type="title"/>
          </p:nvPr>
        </p:nvSpPr>
        <p:spPr>
          <a:xfrm>
            <a:off x="609600" y="227105"/>
            <a:ext cx="10972800" cy="1325563"/>
          </a:xfrm>
        </p:spPr>
        <p:txBody>
          <a:bodyPr/>
          <a:lstStyle/>
          <a:p>
            <a:r>
              <a:rPr lang="id-ID">
                <a:cs typeface="Posterama"/>
              </a:rPr>
              <a:t>DATA</a:t>
            </a:r>
            <a:endParaRPr lang="id-ID"/>
          </a:p>
        </p:txBody>
      </p:sp>
      <p:pic>
        <p:nvPicPr>
          <p:cNvPr id="4" name="Picture 4">
            <a:extLst>
              <a:ext uri="{FF2B5EF4-FFF2-40B4-BE49-F238E27FC236}">
                <a16:creationId xmlns:a16="http://schemas.microsoft.com/office/drawing/2014/main" id="{6F6AAE5F-F1BC-E949-1D6A-77D380108781}"/>
              </a:ext>
            </a:extLst>
          </p:cNvPr>
          <p:cNvPicPr>
            <a:picLocks noGrp="1" noChangeAspect="1"/>
          </p:cNvPicPr>
          <p:nvPr>
            <p:ph idx="1"/>
          </p:nvPr>
        </p:nvPicPr>
        <p:blipFill>
          <a:blip r:embed="rId2"/>
          <a:stretch>
            <a:fillRect/>
          </a:stretch>
        </p:blipFill>
        <p:spPr>
          <a:xfrm>
            <a:off x="676275" y="1931834"/>
            <a:ext cx="10839450" cy="3781425"/>
          </a:xfrm>
          <a:ln w="28575">
            <a:solidFill>
              <a:schemeClr val="tx1"/>
            </a:solidFill>
          </a:ln>
        </p:spPr>
      </p:pic>
    </p:spTree>
    <p:extLst>
      <p:ext uri="{BB962C8B-B14F-4D97-AF65-F5344CB8AC3E}">
        <p14:creationId xmlns:p14="http://schemas.microsoft.com/office/powerpoint/2010/main" val="28190848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170DD91-77CF-D752-5603-8A46478EFF89}"/>
              </a:ext>
            </a:extLst>
          </p:cNvPr>
          <p:cNvSpPr>
            <a:spLocks noGrp="1"/>
          </p:cNvSpPr>
          <p:nvPr>
            <p:ph type="title"/>
          </p:nvPr>
        </p:nvSpPr>
        <p:spPr>
          <a:xfrm>
            <a:off x="609600" y="385256"/>
            <a:ext cx="10972800" cy="1023639"/>
          </a:xfrm>
          <a:ln w="28575">
            <a:solidFill>
              <a:schemeClr val="tx1"/>
            </a:solidFill>
          </a:ln>
        </p:spPr>
        <p:txBody>
          <a:bodyPr vert="horz" lIns="91440" tIns="45720" rIns="91440" bIns="45720" rtlCol="0" anchor="b">
            <a:noAutofit/>
          </a:bodyPr>
          <a:lstStyle/>
          <a:p>
            <a:pPr algn="just"/>
            <a:r>
              <a:rPr lang="id-ID" sz="1800">
                <a:cs typeface="Posterama"/>
              </a:rPr>
              <a:t>Data terdiri dari 1000 observasi dengan 39 variabel atau fitur. Fitur dengan tipe berupa </a:t>
            </a:r>
            <a:r>
              <a:rPr lang="id-ID" sz="1800" i="1" err="1">
                <a:cs typeface="Posterama"/>
              </a:rPr>
              <a:t>object</a:t>
            </a:r>
            <a:r>
              <a:rPr lang="id-ID" sz="1800">
                <a:cs typeface="Posterama"/>
              </a:rPr>
              <a:t> menyatakan data </a:t>
            </a:r>
            <a:r>
              <a:rPr lang="id-ID" sz="1800" err="1">
                <a:cs typeface="Posterama"/>
              </a:rPr>
              <a:t>kategorik</a:t>
            </a:r>
            <a:r>
              <a:rPr lang="id-ID" sz="1800">
                <a:cs typeface="Posterama"/>
              </a:rPr>
              <a:t>, fitur dengan tipe </a:t>
            </a:r>
            <a:r>
              <a:rPr lang="id-ID" sz="1800" i="1">
                <a:cs typeface="Posterama"/>
              </a:rPr>
              <a:t>integer</a:t>
            </a:r>
            <a:r>
              <a:rPr lang="id-ID" sz="1800">
                <a:cs typeface="Posterama"/>
              </a:rPr>
              <a:t> menyatakan data numerik berupa bilangan bulat, dan fitur dengan tipe </a:t>
            </a:r>
            <a:r>
              <a:rPr lang="id-ID" sz="1800" i="1" err="1">
                <a:cs typeface="Posterama"/>
              </a:rPr>
              <a:t>float</a:t>
            </a:r>
            <a:r>
              <a:rPr lang="id-ID" sz="1800">
                <a:cs typeface="Posterama"/>
              </a:rPr>
              <a:t> menyatakan data numerik berupa bilangan real.</a:t>
            </a:r>
            <a:endParaRPr lang="id-ID"/>
          </a:p>
        </p:txBody>
      </p:sp>
      <p:pic>
        <p:nvPicPr>
          <p:cNvPr id="3" name="Gambar 3" descr="Sebuah gambar berisi meja&#10;&#10;Deskripsi dibuat secara otomatis">
            <a:extLst>
              <a:ext uri="{FF2B5EF4-FFF2-40B4-BE49-F238E27FC236}">
                <a16:creationId xmlns:a16="http://schemas.microsoft.com/office/drawing/2014/main" id="{BF49652E-1E67-A3B9-6EFD-E962D6584666}"/>
              </a:ext>
            </a:extLst>
          </p:cNvPr>
          <p:cNvPicPr>
            <a:picLocks noChangeAspect="1"/>
          </p:cNvPicPr>
          <p:nvPr/>
        </p:nvPicPr>
        <p:blipFill>
          <a:blip r:embed="rId2"/>
          <a:stretch>
            <a:fillRect/>
          </a:stretch>
        </p:blipFill>
        <p:spPr>
          <a:xfrm>
            <a:off x="1417608" y="1520934"/>
            <a:ext cx="9658708" cy="5239488"/>
          </a:xfrm>
          <a:prstGeom prst="rect">
            <a:avLst/>
          </a:prstGeom>
          <a:ln w="28575">
            <a:solidFill>
              <a:schemeClr val="tx1"/>
            </a:solidFill>
          </a:ln>
        </p:spPr>
      </p:pic>
    </p:spTree>
    <p:extLst>
      <p:ext uri="{BB962C8B-B14F-4D97-AF65-F5344CB8AC3E}">
        <p14:creationId xmlns:p14="http://schemas.microsoft.com/office/powerpoint/2010/main" val="29240440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8B116D39-79DE-A94E-442A-503451CF65AD}"/>
              </a:ext>
            </a:extLst>
          </p:cNvPr>
          <p:cNvSpPr>
            <a:spLocks noGrp="1"/>
          </p:cNvSpPr>
          <p:nvPr>
            <p:ph type="title"/>
          </p:nvPr>
        </p:nvSpPr>
        <p:spPr>
          <a:xfrm>
            <a:off x="609600" y="572161"/>
            <a:ext cx="10972800" cy="966131"/>
          </a:xfrm>
          <a:ln w="28575">
            <a:solidFill>
              <a:schemeClr val="tx1"/>
            </a:solidFill>
          </a:ln>
        </p:spPr>
        <p:txBody>
          <a:bodyPr vert="horz" lIns="91440" tIns="45720" rIns="91440" bIns="45720" rtlCol="0" anchor="b">
            <a:noAutofit/>
          </a:bodyPr>
          <a:lstStyle/>
          <a:p>
            <a:pPr algn="just"/>
            <a:r>
              <a:rPr lang="id-ID" sz="2000">
                <a:ea typeface="+mj-lt"/>
                <a:cs typeface="+mj-lt"/>
              </a:rPr>
              <a:t>Komposisi kelas "</a:t>
            </a:r>
            <a:r>
              <a:rPr lang="id-ID" sz="2000" err="1">
                <a:ea typeface="+mj-lt"/>
                <a:cs typeface="+mj-lt"/>
              </a:rPr>
              <a:t>no</a:t>
            </a:r>
            <a:r>
              <a:rPr lang="id-ID" sz="2000">
                <a:ea typeface="+mj-lt"/>
                <a:cs typeface="+mj-lt"/>
              </a:rPr>
              <a:t>" pada </a:t>
            </a:r>
            <a:r>
              <a:rPr lang="id-ID" sz="2000" err="1">
                <a:ea typeface="+mj-lt"/>
                <a:cs typeface="+mj-lt"/>
              </a:rPr>
              <a:t>dataset</a:t>
            </a:r>
            <a:r>
              <a:rPr lang="id-ID" sz="2000">
                <a:ea typeface="+mj-lt"/>
                <a:cs typeface="+mj-lt"/>
              </a:rPr>
              <a:t> ini mencapai 75,% dan kelas "</a:t>
            </a:r>
            <a:r>
              <a:rPr lang="id-ID" sz="2000" err="1">
                <a:ea typeface="+mj-lt"/>
                <a:cs typeface="+mj-lt"/>
              </a:rPr>
              <a:t>yes</a:t>
            </a:r>
            <a:r>
              <a:rPr lang="id-ID" sz="2000">
                <a:ea typeface="+mj-lt"/>
                <a:cs typeface="+mj-lt"/>
              </a:rPr>
              <a:t>" hanya 24.7%. Model yang dilatih dengan komposisi yang </a:t>
            </a:r>
            <a:r>
              <a:rPr lang="id-ID" sz="2000" i="1" err="1">
                <a:ea typeface="+mj-lt"/>
                <a:cs typeface="+mj-lt"/>
              </a:rPr>
              <a:t>imbalance</a:t>
            </a:r>
            <a:r>
              <a:rPr lang="id-ID" sz="2000">
                <a:ea typeface="+mj-lt"/>
                <a:cs typeface="+mj-lt"/>
              </a:rPr>
              <a:t> ini rentan terhadap bias. Sehingga penggunaan </a:t>
            </a:r>
            <a:r>
              <a:rPr lang="id-ID" sz="2000" i="1" err="1">
                <a:ea typeface="+mj-lt"/>
                <a:cs typeface="+mj-lt"/>
              </a:rPr>
              <a:t>imbalance-XGBoost</a:t>
            </a:r>
            <a:r>
              <a:rPr lang="id-ID" sz="2000" i="1">
                <a:ea typeface="+mj-lt"/>
                <a:cs typeface="+mj-lt"/>
              </a:rPr>
              <a:t> diharapkan dapat menangani permasalahan ini.</a:t>
            </a:r>
            <a:endParaRPr lang="id-ID" sz="2000">
              <a:ea typeface="+mj-lt"/>
              <a:cs typeface="+mj-lt"/>
            </a:endParaRPr>
          </a:p>
        </p:txBody>
      </p:sp>
      <p:pic>
        <p:nvPicPr>
          <p:cNvPr id="3" name="Gambar 3">
            <a:extLst>
              <a:ext uri="{FF2B5EF4-FFF2-40B4-BE49-F238E27FC236}">
                <a16:creationId xmlns:a16="http://schemas.microsoft.com/office/drawing/2014/main" id="{208FCC61-3227-4BC5-4311-C0BEC904B9B4}"/>
              </a:ext>
            </a:extLst>
          </p:cNvPr>
          <p:cNvPicPr>
            <a:picLocks noChangeAspect="1"/>
          </p:cNvPicPr>
          <p:nvPr/>
        </p:nvPicPr>
        <p:blipFill>
          <a:blip r:embed="rId2"/>
          <a:stretch>
            <a:fillRect/>
          </a:stretch>
        </p:blipFill>
        <p:spPr>
          <a:xfrm>
            <a:off x="2740325" y="1890382"/>
            <a:ext cx="6725727" cy="4687500"/>
          </a:xfrm>
          <a:prstGeom prst="rect">
            <a:avLst/>
          </a:prstGeom>
          <a:ln w="28575">
            <a:solidFill>
              <a:schemeClr val="tx1"/>
            </a:solidFill>
          </a:ln>
        </p:spPr>
      </p:pic>
    </p:spTree>
    <p:extLst>
      <p:ext uri="{BB962C8B-B14F-4D97-AF65-F5344CB8AC3E}">
        <p14:creationId xmlns:p14="http://schemas.microsoft.com/office/powerpoint/2010/main" val="18194441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1FFE435-0754-492D-B815-BD114217D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7EF79062-B5BB-45DF-810C-95A324A9D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2140699"/>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BE2B4099-38FF-319E-C798-C421A38D0371}"/>
              </a:ext>
            </a:extLst>
          </p:cNvPr>
          <p:cNvSpPr>
            <a:spLocks noGrp="1"/>
          </p:cNvSpPr>
          <p:nvPr>
            <p:ph type="title"/>
          </p:nvPr>
        </p:nvSpPr>
        <p:spPr>
          <a:xfrm>
            <a:off x="609600" y="669856"/>
            <a:ext cx="6658405" cy="1451174"/>
          </a:xfrm>
        </p:spPr>
        <p:txBody>
          <a:bodyPr vert="horz" lIns="91440" tIns="45720" rIns="91440" bIns="45720" rtlCol="0" anchor="ctr">
            <a:normAutofit/>
          </a:bodyPr>
          <a:lstStyle/>
          <a:p>
            <a:pPr>
              <a:lnSpc>
                <a:spcPct val="90000"/>
              </a:lnSpc>
            </a:pPr>
            <a:r>
              <a:rPr lang="en-US" sz="4600"/>
              <a:t>DISTRIBUSI DARI SETIAP FITUR NUMERIK</a:t>
            </a:r>
          </a:p>
        </p:txBody>
      </p:sp>
      <p:pic>
        <p:nvPicPr>
          <p:cNvPr id="3" name="Gambar 5">
            <a:extLst>
              <a:ext uri="{FF2B5EF4-FFF2-40B4-BE49-F238E27FC236}">
                <a16:creationId xmlns:a16="http://schemas.microsoft.com/office/drawing/2014/main" id="{860D0C47-F0E4-61D0-216C-F8CE03A91B02}"/>
              </a:ext>
            </a:extLst>
          </p:cNvPr>
          <p:cNvPicPr>
            <a:picLocks noChangeAspect="1"/>
          </p:cNvPicPr>
          <p:nvPr/>
        </p:nvPicPr>
        <p:blipFill>
          <a:blip r:embed="rId2"/>
          <a:stretch>
            <a:fillRect/>
          </a:stretch>
        </p:blipFill>
        <p:spPr>
          <a:xfrm>
            <a:off x="1302589" y="2314156"/>
            <a:ext cx="9601199" cy="3724932"/>
          </a:xfrm>
          <a:prstGeom prst="rect">
            <a:avLst/>
          </a:prstGeom>
        </p:spPr>
      </p:pic>
    </p:spTree>
    <p:extLst>
      <p:ext uri="{BB962C8B-B14F-4D97-AF65-F5344CB8AC3E}">
        <p14:creationId xmlns:p14="http://schemas.microsoft.com/office/powerpoint/2010/main" val="27498711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ambar 7">
            <a:extLst>
              <a:ext uri="{FF2B5EF4-FFF2-40B4-BE49-F238E27FC236}">
                <a16:creationId xmlns:a16="http://schemas.microsoft.com/office/drawing/2014/main" id="{33233E51-E579-069C-D7B6-3304594723BE}"/>
              </a:ext>
            </a:extLst>
          </p:cNvPr>
          <p:cNvPicPr>
            <a:picLocks noGrp="1" noChangeAspect="1"/>
          </p:cNvPicPr>
          <p:nvPr>
            <p:ph idx="1"/>
          </p:nvPr>
        </p:nvPicPr>
        <p:blipFill>
          <a:blip r:embed="rId2"/>
          <a:stretch>
            <a:fillRect/>
          </a:stretch>
        </p:blipFill>
        <p:spPr>
          <a:xfrm>
            <a:off x="690562" y="1151413"/>
            <a:ext cx="10810875" cy="4982833"/>
          </a:xfrm>
        </p:spPr>
      </p:pic>
    </p:spTree>
    <p:extLst>
      <p:ext uri="{BB962C8B-B14F-4D97-AF65-F5344CB8AC3E}">
        <p14:creationId xmlns:p14="http://schemas.microsoft.com/office/powerpoint/2010/main" val="2721965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FE7FF665-CBA0-B9E9-99C4-4F344F87328C}"/>
              </a:ext>
            </a:extLst>
          </p:cNvPr>
          <p:cNvSpPr>
            <a:spLocks noGrp="1"/>
          </p:cNvSpPr>
          <p:nvPr>
            <p:ph type="title"/>
          </p:nvPr>
        </p:nvSpPr>
        <p:spPr/>
        <p:txBody>
          <a:bodyPr/>
          <a:lstStyle/>
          <a:p>
            <a:endParaRPr lang="id-ID"/>
          </a:p>
        </p:txBody>
      </p:sp>
      <p:pic>
        <p:nvPicPr>
          <p:cNvPr id="4" name="Gambar 4">
            <a:extLst>
              <a:ext uri="{FF2B5EF4-FFF2-40B4-BE49-F238E27FC236}">
                <a16:creationId xmlns:a16="http://schemas.microsoft.com/office/drawing/2014/main" id="{5EA2D400-0157-45A2-0B21-C4BEBA9BB0F5}"/>
              </a:ext>
            </a:extLst>
          </p:cNvPr>
          <p:cNvPicPr>
            <a:picLocks noChangeAspect="1"/>
          </p:cNvPicPr>
          <p:nvPr/>
        </p:nvPicPr>
        <p:blipFill>
          <a:blip r:embed="rId2"/>
          <a:stretch>
            <a:fillRect/>
          </a:stretch>
        </p:blipFill>
        <p:spPr>
          <a:xfrm>
            <a:off x="368062" y="905480"/>
            <a:ext cx="3950897" cy="1999038"/>
          </a:xfrm>
          <a:prstGeom prst="rect">
            <a:avLst/>
          </a:prstGeom>
        </p:spPr>
      </p:pic>
      <p:pic>
        <p:nvPicPr>
          <p:cNvPr id="5" name="Gambar 5">
            <a:extLst>
              <a:ext uri="{FF2B5EF4-FFF2-40B4-BE49-F238E27FC236}">
                <a16:creationId xmlns:a16="http://schemas.microsoft.com/office/drawing/2014/main" id="{A87FA264-816E-0920-15CA-622C579C375C}"/>
              </a:ext>
            </a:extLst>
          </p:cNvPr>
          <p:cNvPicPr>
            <a:picLocks noChangeAspect="1"/>
          </p:cNvPicPr>
          <p:nvPr/>
        </p:nvPicPr>
        <p:blipFill>
          <a:blip r:embed="rId3"/>
          <a:stretch>
            <a:fillRect/>
          </a:stretch>
        </p:blipFill>
        <p:spPr>
          <a:xfrm>
            <a:off x="4508740" y="883828"/>
            <a:ext cx="3562709" cy="1984831"/>
          </a:xfrm>
          <a:prstGeom prst="rect">
            <a:avLst/>
          </a:prstGeom>
        </p:spPr>
      </p:pic>
      <p:pic>
        <p:nvPicPr>
          <p:cNvPr id="6" name="Gambar 6">
            <a:extLst>
              <a:ext uri="{FF2B5EF4-FFF2-40B4-BE49-F238E27FC236}">
                <a16:creationId xmlns:a16="http://schemas.microsoft.com/office/drawing/2014/main" id="{F7E0CFBF-9E16-B219-E199-9AC1D4243D84}"/>
              </a:ext>
            </a:extLst>
          </p:cNvPr>
          <p:cNvPicPr>
            <a:picLocks noChangeAspect="1"/>
          </p:cNvPicPr>
          <p:nvPr/>
        </p:nvPicPr>
        <p:blipFill>
          <a:blip r:embed="rId4"/>
          <a:stretch>
            <a:fillRect/>
          </a:stretch>
        </p:blipFill>
        <p:spPr>
          <a:xfrm>
            <a:off x="8261231" y="910545"/>
            <a:ext cx="3648973" cy="1988909"/>
          </a:xfrm>
          <a:prstGeom prst="rect">
            <a:avLst/>
          </a:prstGeom>
        </p:spPr>
      </p:pic>
      <p:pic>
        <p:nvPicPr>
          <p:cNvPr id="7" name="Gambar 7">
            <a:extLst>
              <a:ext uri="{FF2B5EF4-FFF2-40B4-BE49-F238E27FC236}">
                <a16:creationId xmlns:a16="http://schemas.microsoft.com/office/drawing/2014/main" id="{C6B7543A-10E5-CD21-40DE-1C1B8D6EE469}"/>
              </a:ext>
            </a:extLst>
          </p:cNvPr>
          <p:cNvPicPr>
            <a:picLocks noChangeAspect="1"/>
          </p:cNvPicPr>
          <p:nvPr/>
        </p:nvPicPr>
        <p:blipFill>
          <a:blip r:embed="rId5"/>
          <a:stretch>
            <a:fillRect/>
          </a:stretch>
        </p:blipFill>
        <p:spPr>
          <a:xfrm>
            <a:off x="368061" y="3457904"/>
            <a:ext cx="3950897" cy="2113173"/>
          </a:xfrm>
          <a:prstGeom prst="rect">
            <a:avLst/>
          </a:prstGeom>
        </p:spPr>
      </p:pic>
      <p:pic>
        <p:nvPicPr>
          <p:cNvPr id="8" name="Gambar 8">
            <a:extLst>
              <a:ext uri="{FF2B5EF4-FFF2-40B4-BE49-F238E27FC236}">
                <a16:creationId xmlns:a16="http://schemas.microsoft.com/office/drawing/2014/main" id="{981BC5BD-1006-5690-B7F1-B100CB29670C}"/>
              </a:ext>
            </a:extLst>
          </p:cNvPr>
          <p:cNvPicPr>
            <a:picLocks noChangeAspect="1"/>
          </p:cNvPicPr>
          <p:nvPr/>
        </p:nvPicPr>
        <p:blipFill>
          <a:blip r:embed="rId6"/>
          <a:stretch>
            <a:fillRect/>
          </a:stretch>
        </p:blipFill>
        <p:spPr>
          <a:xfrm>
            <a:off x="4508739" y="3461937"/>
            <a:ext cx="3562709" cy="2234503"/>
          </a:xfrm>
          <a:prstGeom prst="rect">
            <a:avLst/>
          </a:prstGeom>
        </p:spPr>
      </p:pic>
      <p:pic>
        <p:nvPicPr>
          <p:cNvPr id="9" name="Gambar 9">
            <a:extLst>
              <a:ext uri="{FF2B5EF4-FFF2-40B4-BE49-F238E27FC236}">
                <a16:creationId xmlns:a16="http://schemas.microsoft.com/office/drawing/2014/main" id="{09ED2200-B23C-70F9-C5A4-97EEF7596299}"/>
              </a:ext>
            </a:extLst>
          </p:cNvPr>
          <p:cNvPicPr>
            <a:picLocks noChangeAspect="1"/>
          </p:cNvPicPr>
          <p:nvPr/>
        </p:nvPicPr>
        <p:blipFill>
          <a:blip r:embed="rId7"/>
          <a:stretch>
            <a:fillRect/>
          </a:stretch>
        </p:blipFill>
        <p:spPr>
          <a:xfrm>
            <a:off x="8261230" y="3432695"/>
            <a:ext cx="3648973" cy="2350498"/>
          </a:xfrm>
          <a:prstGeom prst="rect">
            <a:avLst/>
          </a:prstGeom>
        </p:spPr>
      </p:pic>
    </p:spTree>
    <p:extLst>
      <p:ext uri="{BB962C8B-B14F-4D97-AF65-F5344CB8AC3E}">
        <p14:creationId xmlns:p14="http://schemas.microsoft.com/office/powerpoint/2010/main" val="30008385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51BDE278-1C36-6613-DF54-F2E01C1CC0D3}"/>
              </a:ext>
            </a:extLst>
          </p:cNvPr>
          <p:cNvSpPr>
            <a:spLocks noGrp="1"/>
          </p:cNvSpPr>
          <p:nvPr>
            <p:ph type="title"/>
          </p:nvPr>
        </p:nvSpPr>
        <p:spPr/>
        <p:txBody>
          <a:bodyPr/>
          <a:lstStyle/>
          <a:p>
            <a:endParaRPr lang="id-ID"/>
          </a:p>
        </p:txBody>
      </p:sp>
      <p:pic>
        <p:nvPicPr>
          <p:cNvPr id="3" name="Gambar 3">
            <a:extLst>
              <a:ext uri="{FF2B5EF4-FFF2-40B4-BE49-F238E27FC236}">
                <a16:creationId xmlns:a16="http://schemas.microsoft.com/office/drawing/2014/main" id="{7E41B293-EB89-EBB2-0572-6B734FA72DE1}"/>
              </a:ext>
            </a:extLst>
          </p:cNvPr>
          <p:cNvPicPr>
            <a:picLocks noChangeAspect="1"/>
          </p:cNvPicPr>
          <p:nvPr/>
        </p:nvPicPr>
        <p:blipFill>
          <a:blip r:embed="rId2"/>
          <a:stretch>
            <a:fillRect/>
          </a:stretch>
        </p:blipFill>
        <p:spPr>
          <a:xfrm>
            <a:off x="396815" y="861259"/>
            <a:ext cx="3648973" cy="2288764"/>
          </a:xfrm>
          <a:prstGeom prst="rect">
            <a:avLst/>
          </a:prstGeom>
        </p:spPr>
      </p:pic>
      <p:pic>
        <p:nvPicPr>
          <p:cNvPr id="4" name="Gambar 4">
            <a:extLst>
              <a:ext uri="{FF2B5EF4-FFF2-40B4-BE49-F238E27FC236}">
                <a16:creationId xmlns:a16="http://schemas.microsoft.com/office/drawing/2014/main" id="{74B812CB-4A5F-55C7-53D8-4A57B599DF25}"/>
              </a:ext>
            </a:extLst>
          </p:cNvPr>
          <p:cNvPicPr>
            <a:picLocks noChangeAspect="1"/>
          </p:cNvPicPr>
          <p:nvPr/>
        </p:nvPicPr>
        <p:blipFill>
          <a:blip r:embed="rId3"/>
          <a:stretch>
            <a:fillRect/>
          </a:stretch>
        </p:blipFill>
        <p:spPr>
          <a:xfrm>
            <a:off x="4364966" y="856171"/>
            <a:ext cx="3289539" cy="2068902"/>
          </a:xfrm>
          <a:prstGeom prst="rect">
            <a:avLst/>
          </a:prstGeom>
        </p:spPr>
      </p:pic>
      <p:pic>
        <p:nvPicPr>
          <p:cNvPr id="5" name="Gambar 5">
            <a:extLst>
              <a:ext uri="{FF2B5EF4-FFF2-40B4-BE49-F238E27FC236}">
                <a16:creationId xmlns:a16="http://schemas.microsoft.com/office/drawing/2014/main" id="{EE04845E-744F-16E8-00B6-87DC66CE3A0B}"/>
              </a:ext>
            </a:extLst>
          </p:cNvPr>
          <p:cNvPicPr>
            <a:picLocks noChangeAspect="1"/>
          </p:cNvPicPr>
          <p:nvPr/>
        </p:nvPicPr>
        <p:blipFill>
          <a:blip r:embed="rId4"/>
          <a:stretch>
            <a:fillRect/>
          </a:stretch>
        </p:blipFill>
        <p:spPr>
          <a:xfrm>
            <a:off x="7959306" y="857190"/>
            <a:ext cx="3922142" cy="2066865"/>
          </a:xfrm>
          <a:prstGeom prst="rect">
            <a:avLst/>
          </a:prstGeom>
        </p:spPr>
      </p:pic>
      <p:pic>
        <p:nvPicPr>
          <p:cNvPr id="6" name="Gambar 6">
            <a:extLst>
              <a:ext uri="{FF2B5EF4-FFF2-40B4-BE49-F238E27FC236}">
                <a16:creationId xmlns:a16="http://schemas.microsoft.com/office/drawing/2014/main" id="{507152D9-BE10-2285-DEBB-53BC618D8661}"/>
              </a:ext>
            </a:extLst>
          </p:cNvPr>
          <p:cNvPicPr>
            <a:picLocks noChangeAspect="1"/>
          </p:cNvPicPr>
          <p:nvPr/>
        </p:nvPicPr>
        <p:blipFill>
          <a:blip r:embed="rId5"/>
          <a:stretch>
            <a:fillRect/>
          </a:stretch>
        </p:blipFill>
        <p:spPr>
          <a:xfrm>
            <a:off x="396816" y="3596480"/>
            <a:ext cx="3648973" cy="2152322"/>
          </a:xfrm>
          <a:prstGeom prst="rect">
            <a:avLst/>
          </a:prstGeom>
        </p:spPr>
      </p:pic>
      <p:pic>
        <p:nvPicPr>
          <p:cNvPr id="7" name="Gambar 7">
            <a:extLst>
              <a:ext uri="{FF2B5EF4-FFF2-40B4-BE49-F238E27FC236}">
                <a16:creationId xmlns:a16="http://schemas.microsoft.com/office/drawing/2014/main" id="{BFFC8553-2603-9AC1-E93B-518C2B9FEE95}"/>
              </a:ext>
            </a:extLst>
          </p:cNvPr>
          <p:cNvPicPr>
            <a:picLocks noChangeAspect="1"/>
          </p:cNvPicPr>
          <p:nvPr/>
        </p:nvPicPr>
        <p:blipFill>
          <a:blip r:embed="rId6"/>
          <a:stretch>
            <a:fillRect/>
          </a:stretch>
        </p:blipFill>
        <p:spPr>
          <a:xfrm>
            <a:off x="4364966" y="3596571"/>
            <a:ext cx="3289539" cy="2152142"/>
          </a:xfrm>
          <a:prstGeom prst="rect">
            <a:avLst/>
          </a:prstGeom>
        </p:spPr>
      </p:pic>
      <p:pic>
        <p:nvPicPr>
          <p:cNvPr id="8" name="Gambar 8">
            <a:extLst>
              <a:ext uri="{FF2B5EF4-FFF2-40B4-BE49-F238E27FC236}">
                <a16:creationId xmlns:a16="http://schemas.microsoft.com/office/drawing/2014/main" id="{D9636EAC-3AAF-564A-F943-59FFC3AADEE5}"/>
              </a:ext>
            </a:extLst>
          </p:cNvPr>
          <p:cNvPicPr>
            <a:picLocks noChangeAspect="1"/>
          </p:cNvPicPr>
          <p:nvPr/>
        </p:nvPicPr>
        <p:blipFill>
          <a:blip r:embed="rId7"/>
          <a:stretch>
            <a:fillRect/>
          </a:stretch>
        </p:blipFill>
        <p:spPr>
          <a:xfrm>
            <a:off x="7959305" y="3600689"/>
            <a:ext cx="3922143" cy="2143905"/>
          </a:xfrm>
          <a:prstGeom prst="rect">
            <a:avLst/>
          </a:prstGeom>
        </p:spPr>
      </p:pic>
    </p:spTree>
    <p:extLst>
      <p:ext uri="{BB962C8B-B14F-4D97-AF65-F5344CB8AC3E}">
        <p14:creationId xmlns:p14="http://schemas.microsoft.com/office/powerpoint/2010/main" val="1841222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8AA98034-D539-1585-51C7-8E31F48BA519}"/>
              </a:ext>
            </a:extLst>
          </p:cNvPr>
          <p:cNvSpPr>
            <a:spLocks noGrp="1"/>
          </p:cNvSpPr>
          <p:nvPr>
            <p:ph type="title"/>
          </p:nvPr>
        </p:nvSpPr>
        <p:spPr/>
        <p:txBody>
          <a:bodyPr/>
          <a:lstStyle/>
          <a:p>
            <a:endParaRPr lang="id-ID"/>
          </a:p>
        </p:txBody>
      </p:sp>
      <p:pic>
        <p:nvPicPr>
          <p:cNvPr id="3" name="Gambar 3">
            <a:extLst>
              <a:ext uri="{FF2B5EF4-FFF2-40B4-BE49-F238E27FC236}">
                <a16:creationId xmlns:a16="http://schemas.microsoft.com/office/drawing/2014/main" id="{B2772F54-A1C5-0462-2E45-AC5A193BEB18}"/>
              </a:ext>
            </a:extLst>
          </p:cNvPr>
          <p:cNvPicPr>
            <a:picLocks noChangeAspect="1"/>
          </p:cNvPicPr>
          <p:nvPr/>
        </p:nvPicPr>
        <p:blipFill>
          <a:blip r:embed="rId2"/>
          <a:stretch>
            <a:fillRect/>
          </a:stretch>
        </p:blipFill>
        <p:spPr>
          <a:xfrm>
            <a:off x="396815" y="818402"/>
            <a:ext cx="3548332" cy="2489497"/>
          </a:xfrm>
          <a:prstGeom prst="rect">
            <a:avLst/>
          </a:prstGeom>
        </p:spPr>
      </p:pic>
      <p:pic>
        <p:nvPicPr>
          <p:cNvPr id="4" name="Gambar 4">
            <a:extLst>
              <a:ext uri="{FF2B5EF4-FFF2-40B4-BE49-F238E27FC236}">
                <a16:creationId xmlns:a16="http://schemas.microsoft.com/office/drawing/2014/main" id="{F57F79CC-4C15-108B-2E1A-9EA285E8225A}"/>
              </a:ext>
            </a:extLst>
          </p:cNvPr>
          <p:cNvPicPr>
            <a:picLocks noChangeAspect="1"/>
          </p:cNvPicPr>
          <p:nvPr/>
        </p:nvPicPr>
        <p:blipFill>
          <a:blip r:embed="rId3"/>
          <a:stretch>
            <a:fillRect/>
          </a:stretch>
        </p:blipFill>
        <p:spPr>
          <a:xfrm>
            <a:off x="4048664" y="825249"/>
            <a:ext cx="3879011" cy="2360784"/>
          </a:xfrm>
          <a:prstGeom prst="rect">
            <a:avLst/>
          </a:prstGeom>
        </p:spPr>
      </p:pic>
      <p:pic>
        <p:nvPicPr>
          <p:cNvPr id="5" name="Gambar 5">
            <a:extLst>
              <a:ext uri="{FF2B5EF4-FFF2-40B4-BE49-F238E27FC236}">
                <a16:creationId xmlns:a16="http://schemas.microsoft.com/office/drawing/2014/main" id="{BEA6511A-75F9-12F5-6AF7-D8869F7DF406}"/>
              </a:ext>
            </a:extLst>
          </p:cNvPr>
          <p:cNvPicPr>
            <a:picLocks noChangeAspect="1"/>
          </p:cNvPicPr>
          <p:nvPr/>
        </p:nvPicPr>
        <p:blipFill>
          <a:blip r:embed="rId4"/>
          <a:stretch>
            <a:fillRect/>
          </a:stretch>
        </p:blipFill>
        <p:spPr>
          <a:xfrm>
            <a:off x="8074324" y="825476"/>
            <a:ext cx="3879011" cy="2360330"/>
          </a:xfrm>
          <a:prstGeom prst="rect">
            <a:avLst/>
          </a:prstGeom>
        </p:spPr>
      </p:pic>
      <p:pic>
        <p:nvPicPr>
          <p:cNvPr id="6" name="Gambar 6">
            <a:extLst>
              <a:ext uri="{FF2B5EF4-FFF2-40B4-BE49-F238E27FC236}">
                <a16:creationId xmlns:a16="http://schemas.microsoft.com/office/drawing/2014/main" id="{43308A93-CA9F-BD7D-C8A3-2DF2AB3A3479}"/>
              </a:ext>
            </a:extLst>
          </p:cNvPr>
          <p:cNvPicPr>
            <a:picLocks noChangeAspect="1"/>
          </p:cNvPicPr>
          <p:nvPr/>
        </p:nvPicPr>
        <p:blipFill>
          <a:blip r:embed="rId5"/>
          <a:stretch>
            <a:fillRect/>
          </a:stretch>
        </p:blipFill>
        <p:spPr>
          <a:xfrm>
            <a:off x="1547003" y="3732649"/>
            <a:ext cx="4209690" cy="2239416"/>
          </a:xfrm>
          <a:prstGeom prst="rect">
            <a:avLst/>
          </a:prstGeom>
        </p:spPr>
      </p:pic>
      <p:pic>
        <p:nvPicPr>
          <p:cNvPr id="7" name="Gambar 7">
            <a:extLst>
              <a:ext uri="{FF2B5EF4-FFF2-40B4-BE49-F238E27FC236}">
                <a16:creationId xmlns:a16="http://schemas.microsoft.com/office/drawing/2014/main" id="{7D2DDF14-9BCC-1CDA-4655-61A21BB080BA}"/>
              </a:ext>
            </a:extLst>
          </p:cNvPr>
          <p:cNvPicPr>
            <a:picLocks noChangeAspect="1"/>
          </p:cNvPicPr>
          <p:nvPr/>
        </p:nvPicPr>
        <p:blipFill>
          <a:blip r:embed="rId6"/>
          <a:stretch>
            <a:fillRect/>
          </a:stretch>
        </p:blipFill>
        <p:spPr>
          <a:xfrm>
            <a:off x="6550324" y="3727898"/>
            <a:ext cx="3994030" cy="2105147"/>
          </a:xfrm>
          <a:prstGeom prst="rect">
            <a:avLst/>
          </a:prstGeom>
        </p:spPr>
      </p:pic>
    </p:spTree>
    <p:extLst>
      <p:ext uri="{BB962C8B-B14F-4D97-AF65-F5344CB8AC3E}">
        <p14:creationId xmlns:p14="http://schemas.microsoft.com/office/powerpoint/2010/main" val="2065713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CBFE150-86B0-A743-966E-F13D3753EB8D}"/>
              </a:ext>
            </a:extLst>
          </p:cNvPr>
          <p:cNvSpPr>
            <a:spLocks noGrp="1"/>
          </p:cNvSpPr>
          <p:nvPr>
            <p:ph type="title"/>
          </p:nvPr>
        </p:nvSpPr>
        <p:spPr/>
        <p:txBody>
          <a:bodyPr/>
          <a:lstStyle/>
          <a:p>
            <a:endParaRPr lang="id-ID"/>
          </a:p>
        </p:txBody>
      </p:sp>
      <p:pic>
        <p:nvPicPr>
          <p:cNvPr id="3" name="Gambar 3">
            <a:extLst>
              <a:ext uri="{FF2B5EF4-FFF2-40B4-BE49-F238E27FC236}">
                <a16:creationId xmlns:a16="http://schemas.microsoft.com/office/drawing/2014/main" id="{0B653870-3BAE-AE8E-54FA-D8CC0988070E}"/>
              </a:ext>
            </a:extLst>
          </p:cNvPr>
          <p:cNvPicPr>
            <a:picLocks noChangeAspect="1"/>
          </p:cNvPicPr>
          <p:nvPr/>
        </p:nvPicPr>
        <p:blipFill>
          <a:blip r:embed="rId2"/>
          <a:stretch>
            <a:fillRect/>
          </a:stretch>
        </p:blipFill>
        <p:spPr>
          <a:xfrm>
            <a:off x="1417608" y="435483"/>
            <a:ext cx="4267200" cy="2248921"/>
          </a:xfrm>
          <a:prstGeom prst="rect">
            <a:avLst/>
          </a:prstGeom>
        </p:spPr>
      </p:pic>
      <p:pic>
        <p:nvPicPr>
          <p:cNvPr id="4" name="Gambar 4">
            <a:extLst>
              <a:ext uri="{FF2B5EF4-FFF2-40B4-BE49-F238E27FC236}">
                <a16:creationId xmlns:a16="http://schemas.microsoft.com/office/drawing/2014/main" id="{3FA2CD82-E1BA-1761-7630-2599DF06A4D8}"/>
              </a:ext>
            </a:extLst>
          </p:cNvPr>
          <p:cNvPicPr>
            <a:picLocks noChangeAspect="1"/>
          </p:cNvPicPr>
          <p:nvPr/>
        </p:nvPicPr>
        <p:blipFill>
          <a:blip r:embed="rId3"/>
          <a:stretch>
            <a:fillRect/>
          </a:stretch>
        </p:blipFill>
        <p:spPr>
          <a:xfrm>
            <a:off x="6219645" y="430223"/>
            <a:ext cx="4267200" cy="2259442"/>
          </a:xfrm>
          <a:prstGeom prst="rect">
            <a:avLst/>
          </a:prstGeom>
        </p:spPr>
      </p:pic>
      <p:pic>
        <p:nvPicPr>
          <p:cNvPr id="5" name="Gambar 5">
            <a:extLst>
              <a:ext uri="{FF2B5EF4-FFF2-40B4-BE49-F238E27FC236}">
                <a16:creationId xmlns:a16="http://schemas.microsoft.com/office/drawing/2014/main" id="{879ABA4C-7795-D03D-6851-46DE290107F8}"/>
              </a:ext>
            </a:extLst>
          </p:cNvPr>
          <p:cNvPicPr>
            <a:picLocks noChangeAspect="1"/>
          </p:cNvPicPr>
          <p:nvPr/>
        </p:nvPicPr>
        <p:blipFill>
          <a:blip r:embed="rId4"/>
          <a:stretch>
            <a:fillRect/>
          </a:stretch>
        </p:blipFill>
        <p:spPr>
          <a:xfrm>
            <a:off x="1475116" y="3195648"/>
            <a:ext cx="4626633" cy="2882100"/>
          </a:xfrm>
          <a:prstGeom prst="rect">
            <a:avLst/>
          </a:prstGeom>
        </p:spPr>
      </p:pic>
      <p:pic>
        <p:nvPicPr>
          <p:cNvPr id="6" name="Gambar 6">
            <a:extLst>
              <a:ext uri="{FF2B5EF4-FFF2-40B4-BE49-F238E27FC236}">
                <a16:creationId xmlns:a16="http://schemas.microsoft.com/office/drawing/2014/main" id="{CD382522-7DAC-2B6E-1E09-6FFCFEC81A44}"/>
              </a:ext>
            </a:extLst>
          </p:cNvPr>
          <p:cNvPicPr>
            <a:picLocks noChangeAspect="1"/>
          </p:cNvPicPr>
          <p:nvPr/>
        </p:nvPicPr>
        <p:blipFill>
          <a:blip r:embed="rId5"/>
          <a:stretch>
            <a:fillRect/>
          </a:stretch>
        </p:blipFill>
        <p:spPr>
          <a:xfrm>
            <a:off x="6737231" y="3199847"/>
            <a:ext cx="3893388" cy="2902456"/>
          </a:xfrm>
          <a:prstGeom prst="rect">
            <a:avLst/>
          </a:prstGeom>
        </p:spPr>
      </p:pic>
    </p:spTree>
    <p:extLst>
      <p:ext uri="{BB962C8B-B14F-4D97-AF65-F5344CB8AC3E}">
        <p14:creationId xmlns:p14="http://schemas.microsoft.com/office/powerpoint/2010/main" val="929021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83F0EA34-3881-92BB-6A74-462F8AADF3D1}"/>
              </a:ext>
            </a:extLst>
          </p:cNvPr>
          <p:cNvSpPr>
            <a:spLocks noGrp="1"/>
          </p:cNvSpPr>
          <p:nvPr>
            <p:ph type="title"/>
          </p:nvPr>
        </p:nvSpPr>
        <p:spPr/>
        <p:txBody>
          <a:bodyPr/>
          <a:lstStyle/>
          <a:p>
            <a:endParaRPr lang="id-ID"/>
          </a:p>
        </p:txBody>
      </p:sp>
      <p:sp>
        <p:nvSpPr>
          <p:cNvPr id="3" name="Tampungan Konten 2">
            <a:extLst>
              <a:ext uri="{FF2B5EF4-FFF2-40B4-BE49-F238E27FC236}">
                <a16:creationId xmlns:a16="http://schemas.microsoft.com/office/drawing/2014/main" id="{B17B315B-8732-9622-3290-90FAF00E0DA3}"/>
              </a:ext>
            </a:extLst>
          </p:cNvPr>
          <p:cNvSpPr>
            <a:spLocks noGrp="1"/>
          </p:cNvSpPr>
          <p:nvPr>
            <p:ph idx="1"/>
          </p:nvPr>
        </p:nvSpPr>
        <p:spPr/>
        <p:txBody>
          <a:bodyPr vert="horz" lIns="91440" tIns="45720" rIns="91440" bIns="45720" rtlCol="0" anchor="t">
            <a:normAutofit/>
          </a:bodyPr>
          <a:lstStyle/>
          <a:p>
            <a:pPr marL="285750" indent="-285750" algn="just">
              <a:lnSpc>
                <a:spcPct val="100000"/>
              </a:lnSpc>
              <a:buFont typeface="Arial,Sans-Serif"/>
              <a:buChar char="•"/>
            </a:pPr>
            <a:r>
              <a:rPr lang="id-ID">
                <a:ea typeface="+mn-lt"/>
                <a:cs typeface="+mn-lt"/>
              </a:rPr>
              <a:t>Selain itu, pada </a:t>
            </a:r>
            <a:r>
              <a:rPr lang="id-ID" i="1" err="1">
                <a:ea typeface="+mn-lt"/>
                <a:cs typeface="+mn-lt"/>
              </a:rPr>
              <a:t>project</a:t>
            </a:r>
            <a:r>
              <a:rPr lang="id-ID">
                <a:ea typeface="+mn-lt"/>
                <a:cs typeface="+mn-lt"/>
              </a:rPr>
              <a:t> ini juga akan ditampilkan </a:t>
            </a:r>
            <a:r>
              <a:rPr lang="id-ID" i="1" err="1">
                <a:ea typeface="+mn-lt"/>
                <a:cs typeface="+mn-lt"/>
              </a:rPr>
              <a:t>decision</a:t>
            </a:r>
            <a:r>
              <a:rPr lang="id-ID" i="1">
                <a:ea typeface="+mn-lt"/>
                <a:cs typeface="+mn-lt"/>
              </a:rPr>
              <a:t> </a:t>
            </a:r>
            <a:r>
              <a:rPr lang="id-ID" i="1" err="1">
                <a:ea typeface="+mn-lt"/>
                <a:cs typeface="+mn-lt"/>
              </a:rPr>
              <a:t>rule</a:t>
            </a:r>
            <a:r>
              <a:rPr lang="id-ID">
                <a:ea typeface="+mn-lt"/>
                <a:cs typeface="+mn-lt"/>
              </a:rPr>
              <a:t> yang merupakan interpretasi dari </a:t>
            </a:r>
            <a:r>
              <a:rPr lang="id-ID" i="1" err="1">
                <a:ea typeface="+mn-lt"/>
                <a:cs typeface="+mn-lt"/>
              </a:rPr>
              <a:t>decision</a:t>
            </a:r>
            <a:r>
              <a:rPr lang="id-ID" i="1">
                <a:ea typeface="+mn-lt"/>
                <a:cs typeface="+mn-lt"/>
              </a:rPr>
              <a:t> </a:t>
            </a:r>
            <a:r>
              <a:rPr lang="id-ID" i="1" err="1">
                <a:ea typeface="+mn-lt"/>
                <a:cs typeface="+mn-lt"/>
              </a:rPr>
              <a:t>tree</a:t>
            </a:r>
            <a:r>
              <a:rPr lang="id-ID" i="1">
                <a:ea typeface="+mn-lt"/>
                <a:cs typeface="+mn-lt"/>
              </a:rPr>
              <a:t> </a:t>
            </a:r>
            <a:r>
              <a:rPr lang="id-ID" i="1" err="1">
                <a:ea typeface="+mn-lt"/>
                <a:cs typeface="+mn-lt"/>
              </a:rPr>
              <a:t>approximation</a:t>
            </a:r>
            <a:r>
              <a:rPr lang="id-ID" i="1">
                <a:ea typeface="+mn-lt"/>
                <a:cs typeface="+mn-lt"/>
              </a:rPr>
              <a:t> </a:t>
            </a:r>
            <a:r>
              <a:rPr lang="id-ID">
                <a:ea typeface="+mn-lt"/>
                <a:cs typeface="+mn-lt"/>
              </a:rPr>
              <a:t>guna mendeteksi dan mengklasifikasikan </a:t>
            </a:r>
            <a:r>
              <a:rPr lang="id-ID" err="1">
                <a:ea typeface="+mn-lt"/>
                <a:cs typeface="+mn-lt"/>
              </a:rPr>
              <a:t>fraud</a:t>
            </a:r>
            <a:r>
              <a:rPr lang="id-ID">
                <a:ea typeface="+mn-lt"/>
                <a:cs typeface="+mn-lt"/>
              </a:rPr>
              <a:t> asuransi.</a:t>
            </a:r>
            <a:endParaRPr lang="en-US">
              <a:ea typeface="+mn-lt"/>
              <a:cs typeface="+mn-lt"/>
            </a:endParaRPr>
          </a:p>
          <a:p>
            <a:pPr marL="342900" indent="-342900" algn="just">
              <a:buFont typeface="Arial,Sans-Serif"/>
              <a:buChar char="•"/>
            </a:pPr>
            <a:r>
              <a:rPr lang="id-ID">
                <a:ea typeface="+mn-lt"/>
                <a:cs typeface="+mn-lt"/>
              </a:rPr>
              <a:t>Setiap klasifikasi yang dibuat oleh pohon keputusan dapat dikaitkan dengan jalur keputusan yang sesuai. Selain itu, struktur hierarkis dari model secara keseluruhan dapat dengan mudah divisualisasikan atau dijelaskan kepada pengguna dengan berbagai tingkat keahlian [4].</a:t>
            </a:r>
          </a:p>
          <a:p>
            <a:pPr marL="342900" indent="-342900" algn="just">
              <a:buFont typeface="Arial" panose="020B0504020202020204" pitchFamily="34" charset="0"/>
              <a:buChar char="•"/>
            </a:pPr>
            <a:r>
              <a:rPr lang="id-ID">
                <a:ea typeface="+mn-lt"/>
                <a:cs typeface="+mn-lt"/>
              </a:rPr>
              <a:t>Khususnya </a:t>
            </a:r>
            <a:r>
              <a:rPr lang="id-ID" i="1" err="1">
                <a:ea typeface="+mn-lt"/>
                <a:cs typeface="+mn-lt"/>
              </a:rPr>
              <a:t>Gradient</a:t>
            </a:r>
            <a:r>
              <a:rPr lang="id-ID" i="1">
                <a:ea typeface="+mn-lt"/>
                <a:cs typeface="+mn-lt"/>
              </a:rPr>
              <a:t> </a:t>
            </a:r>
            <a:r>
              <a:rPr lang="id-ID" i="1" err="1">
                <a:ea typeface="+mn-lt"/>
                <a:cs typeface="+mn-lt"/>
              </a:rPr>
              <a:t>Boosting</a:t>
            </a:r>
            <a:r>
              <a:rPr lang="id-ID" i="1">
                <a:ea typeface="+mn-lt"/>
                <a:cs typeface="+mn-lt"/>
              </a:rPr>
              <a:t> </a:t>
            </a:r>
            <a:r>
              <a:rPr lang="id-ID" i="1" err="1">
                <a:ea typeface="+mn-lt"/>
                <a:cs typeface="+mn-lt"/>
              </a:rPr>
              <a:t>Decision</a:t>
            </a:r>
            <a:r>
              <a:rPr lang="id-ID" i="1">
                <a:ea typeface="+mn-lt"/>
                <a:cs typeface="+mn-lt"/>
              </a:rPr>
              <a:t> </a:t>
            </a:r>
            <a:r>
              <a:rPr lang="id-ID" i="1" err="1">
                <a:ea typeface="+mn-lt"/>
                <a:cs typeface="+mn-lt"/>
              </a:rPr>
              <a:t>Trees</a:t>
            </a:r>
            <a:r>
              <a:rPr lang="id-ID">
                <a:ea typeface="+mn-lt"/>
                <a:cs typeface="+mn-lt"/>
              </a:rPr>
              <a:t> (GBDT), adalah contoh dari jenis model yang akan digunakan. Model GBDT dianggap sebagai </a:t>
            </a:r>
            <a:r>
              <a:rPr lang="id-ID" i="1" err="1">
                <a:ea typeface="+mn-lt"/>
                <a:cs typeface="+mn-lt"/>
              </a:rPr>
              <a:t>state-of-the-art</a:t>
            </a:r>
            <a:r>
              <a:rPr lang="id-ID">
                <a:ea typeface="+mn-lt"/>
                <a:cs typeface="+mn-lt"/>
              </a:rPr>
              <a:t> dalam banyak tantangan klasifikasi sebagai bagian dari solusi </a:t>
            </a:r>
            <a:r>
              <a:rPr lang="id-ID" i="1" err="1">
                <a:ea typeface="+mn-lt"/>
                <a:cs typeface="+mn-lt"/>
              </a:rPr>
              <a:t>XGBoost</a:t>
            </a:r>
            <a:r>
              <a:rPr lang="id-ID" i="1">
                <a:ea typeface="+mn-lt"/>
                <a:cs typeface="+mn-lt"/>
              </a:rPr>
              <a:t> [5].</a:t>
            </a:r>
            <a:endParaRPr lang="id-ID" i="1"/>
          </a:p>
        </p:txBody>
      </p:sp>
    </p:spTree>
    <p:extLst>
      <p:ext uri="{BB962C8B-B14F-4D97-AF65-F5344CB8AC3E}">
        <p14:creationId xmlns:p14="http://schemas.microsoft.com/office/powerpoint/2010/main" val="42534521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A13B2A7-A44E-4940-9367-4788F2807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ADBF9A7D-DF04-4422-981B-76DFC7208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759370" y="0"/>
            <a:ext cx="2432630" cy="2848482"/>
          </a:xfrm>
          <a:custGeom>
            <a:avLst/>
            <a:gdLst>
              <a:gd name="connsiteX0" fmla="*/ 1193013 w 2432630"/>
              <a:gd name="connsiteY0" fmla="*/ 1609830 h 2848482"/>
              <a:gd name="connsiteX1" fmla="*/ 1452520 w 2432630"/>
              <a:gd name="connsiteY1" fmla="*/ 1771993 h 2848482"/>
              <a:gd name="connsiteX2" fmla="*/ 1333256 w 2432630"/>
              <a:gd name="connsiteY2" fmla="*/ 2217094 h 2848482"/>
              <a:gd name="connsiteX3" fmla="*/ 888154 w 2432630"/>
              <a:gd name="connsiteY3" fmla="*/ 2097829 h 2848482"/>
              <a:gd name="connsiteX4" fmla="*/ 1007419 w 2432630"/>
              <a:gd name="connsiteY4" fmla="*/ 1652728 h 2848482"/>
              <a:gd name="connsiteX5" fmla="*/ 1193013 w 2432630"/>
              <a:gd name="connsiteY5" fmla="*/ 1609830 h 2848482"/>
              <a:gd name="connsiteX6" fmla="*/ 1721013 w 2432630"/>
              <a:gd name="connsiteY6" fmla="*/ 1345937 h 2848482"/>
              <a:gd name="connsiteX7" fmla="*/ 1880524 w 2432630"/>
              <a:gd name="connsiteY7" fmla="*/ 1425334 h 2848482"/>
              <a:gd name="connsiteX8" fmla="*/ 1821528 w 2432630"/>
              <a:gd name="connsiteY8" fmla="*/ 1645511 h 2848482"/>
              <a:gd name="connsiteX9" fmla="*/ 1601350 w 2432630"/>
              <a:gd name="connsiteY9" fmla="*/ 1586514 h 2848482"/>
              <a:gd name="connsiteX10" fmla="*/ 1660347 w 2432630"/>
              <a:gd name="connsiteY10" fmla="*/ 1366337 h 2848482"/>
              <a:gd name="connsiteX11" fmla="*/ 1721013 w 2432630"/>
              <a:gd name="connsiteY11" fmla="*/ 1345937 h 2848482"/>
              <a:gd name="connsiteX12" fmla="*/ 0 w 2432630"/>
              <a:gd name="connsiteY12" fmla="*/ 0 h 2848482"/>
              <a:gd name="connsiteX13" fmla="*/ 2420476 w 2432630"/>
              <a:gd name="connsiteY13" fmla="*/ 0 h 2848482"/>
              <a:gd name="connsiteX14" fmla="*/ 2431096 w 2432630"/>
              <a:gd name="connsiteY14" fmla="*/ 94052 h 2848482"/>
              <a:gd name="connsiteX15" fmla="*/ 2426545 w 2432630"/>
              <a:gd name="connsiteY15" fmla="*/ 261706 h 2848482"/>
              <a:gd name="connsiteX16" fmla="*/ 1347411 w 2432630"/>
              <a:gd name="connsiteY16" fmla="*/ 1289202 h 2848482"/>
              <a:gd name="connsiteX17" fmla="*/ 678423 w 2432630"/>
              <a:gd name="connsiteY17" fmla="*/ 1606118 h 2848482"/>
              <a:gd name="connsiteX18" fmla="*/ 284014 w 2432630"/>
              <a:gd name="connsiteY18" fmla="*/ 2398976 h 2848482"/>
              <a:gd name="connsiteX19" fmla="*/ 97407 w 2432630"/>
              <a:gd name="connsiteY19" fmla="*/ 2742323 h 2848482"/>
              <a:gd name="connsiteX20" fmla="*/ 0 w 2432630"/>
              <a:gd name="connsiteY20" fmla="*/ 2848482 h 284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2630" h="2848482">
                <a:moveTo>
                  <a:pt x="1193013" y="1609830"/>
                </a:moveTo>
                <a:cubicBezTo>
                  <a:pt x="1297352" y="1617205"/>
                  <a:pt x="1396284" y="1674588"/>
                  <a:pt x="1452520" y="1771993"/>
                </a:cubicBezTo>
                <a:cubicBezTo>
                  <a:pt x="1542498" y="1927838"/>
                  <a:pt x="1489101" y="2127117"/>
                  <a:pt x="1333256" y="2217094"/>
                </a:cubicBezTo>
                <a:cubicBezTo>
                  <a:pt x="1177410" y="2307071"/>
                  <a:pt x="978131" y="2253675"/>
                  <a:pt x="888154" y="2097829"/>
                </a:cubicBezTo>
                <a:cubicBezTo>
                  <a:pt x="798176" y="1941984"/>
                  <a:pt x="851572" y="1742705"/>
                  <a:pt x="1007419" y="1652728"/>
                </a:cubicBezTo>
                <a:cubicBezTo>
                  <a:pt x="1065861" y="1618986"/>
                  <a:pt x="1130410" y="1605406"/>
                  <a:pt x="1193013" y="1609830"/>
                </a:cubicBezTo>
                <a:close/>
                <a:moveTo>
                  <a:pt x="1721013" y="1345937"/>
                </a:moveTo>
                <a:cubicBezTo>
                  <a:pt x="1783347" y="1338202"/>
                  <a:pt x="1847142" y="1367515"/>
                  <a:pt x="1880524" y="1425334"/>
                </a:cubicBezTo>
                <a:cubicBezTo>
                  <a:pt x="1925033" y="1502425"/>
                  <a:pt x="1898619" y="1601002"/>
                  <a:pt x="1821528" y="1645511"/>
                </a:cubicBezTo>
                <a:cubicBezTo>
                  <a:pt x="1744436" y="1690020"/>
                  <a:pt x="1645859" y="1663606"/>
                  <a:pt x="1601350" y="1586514"/>
                </a:cubicBezTo>
                <a:cubicBezTo>
                  <a:pt x="1556841" y="1509423"/>
                  <a:pt x="1583254" y="1410846"/>
                  <a:pt x="1660347" y="1366337"/>
                </a:cubicBezTo>
                <a:cubicBezTo>
                  <a:pt x="1679620" y="1355210"/>
                  <a:pt x="1700235" y="1348515"/>
                  <a:pt x="1721013" y="1345937"/>
                </a:cubicBezTo>
                <a:close/>
                <a:moveTo>
                  <a:pt x="0" y="0"/>
                </a:moveTo>
                <a:lnTo>
                  <a:pt x="2420476" y="0"/>
                </a:lnTo>
                <a:lnTo>
                  <a:pt x="2431096" y="94052"/>
                </a:lnTo>
                <a:cubicBezTo>
                  <a:pt x="2434004" y="150699"/>
                  <a:pt x="2432933" y="206775"/>
                  <a:pt x="2426545" y="261706"/>
                </a:cubicBezTo>
                <a:cubicBezTo>
                  <a:pt x="2360669" y="828256"/>
                  <a:pt x="1972176" y="1172577"/>
                  <a:pt x="1347411" y="1289202"/>
                </a:cubicBezTo>
                <a:cubicBezTo>
                  <a:pt x="1096744" y="1336043"/>
                  <a:pt x="825156" y="1376752"/>
                  <a:pt x="678423" y="1606118"/>
                </a:cubicBezTo>
                <a:cubicBezTo>
                  <a:pt x="520257" y="1853673"/>
                  <a:pt x="394149" y="2125038"/>
                  <a:pt x="284014" y="2398976"/>
                </a:cubicBezTo>
                <a:cubicBezTo>
                  <a:pt x="233465" y="2524954"/>
                  <a:pt x="173906" y="2641107"/>
                  <a:pt x="97407" y="2742323"/>
                </a:cubicBezTo>
                <a:lnTo>
                  <a:pt x="0" y="28484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Judul 1">
            <a:extLst>
              <a:ext uri="{FF2B5EF4-FFF2-40B4-BE49-F238E27FC236}">
                <a16:creationId xmlns:a16="http://schemas.microsoft.com/office/drawing/2014/main" id="{EE747635-FBC5-21DF-8295-8C3C4265DDEF}"/>
              </a:ext>
            </a:extLst>
          </p:cNvPr>
          <p:cNvSpPr>
            <a:spLocks noGrp="1"/>
          </p:cNvSpPr>
          <p:nvPr>
            <p:ph type="title"/>
          </p:nvPr>
        </p:nvSpPr>
        <p:spPr>
          <a:xfrm>
            <a:off x="609600" y="557784"/>
            <a:ext cx="10972800" cy="1325563"/>
          </a:xfrm>
        </p:spPr>
        <p:txBody>
          <a:bodyPr>
            <a:normAutofit/>
          </a:bodyPr>
          <a:lstStyle/>
          <a:p>
            <a:r>
              <a:rPr lang="id-ID">
                <a:cs typeface="Posterama"/>
              </a:rPr>
              <a:t>PRA-PENGOLAHAN DATA</a:t>
            </a:r>
            <a:endParaRPr lang="id-ID"/>
          </a:p>
        </p:txBody>
      </p:sp>
      <p:graphicFrame>
        <p:nvGraphicFramePr>
          <p:cNvPr id="18" name="Tampungan Konten 2">
            <a:extLst>
              <a:ext uri="{FF2B5EF4-FFF2-40B4-BE49-F238E27FC236}">
                <a16:creationId xmlns:a16="http://schemas.microsoft.com/office/drawing/2014/main" id="{8A484F01-DDA1-E3BB-708B-058B73C06068}"/>
              </a:ext>
            </a:extLst>
          </p:cNvPr>
          <p:cNvGraphicFramePr>
            <a:graphicFrameLocks noGrp="1"/>
          </p:cNvGraphicFramePr>
          <p:nvPr>
            <p:ph idx="1"/>
            <p:extLst>
              <p:ext uri="{D42A27DB-BD31-4B8C-83A1-F6EECF244321}">
                <p14:modId xmlns:p14="http://schemas.microsoft.com/office/powerpoint/2010/main" val="2408534572"/>
              </p:ext>
            </p:extLst>
          </p:nvPr>
        </p:nvGraphicFramePr>
        <p:xfrm>
          <a:off x="609600" y="2106613"/>
          <a:ext cx="10972800" cy="4035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59626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33">
            <a:extLst>
              <a:ext uri="{FF2B5EF4-FFF2-40B4-BE49-F238E27FC236}">
                <a16:creationId xmlns:a16="http://schemas.microsoft.com/office/drawing/2014/main" id="{1D9E6557-0E93-4B4F-8AD1-1A7E3870CD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35">
            <a:extLst>
              <a:ext uri="{FF2B5EF4-FFF2-40B4-BE49-F238E27FC236}">
                <a16:creationId xmlns:a16="http://schemas.microsoft.com/office/drawing/2014/main" id="{06B84358-2894-45F1-8753-B1EC1E593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8517" y="-2"/>
            <a:ext cx="7742945" cy="6858001"/>
          </a:xfrm>
          <a:custGeom>
            <a:avLst/>
            <a:gdLst>
              <a:gd name="connsiteX0" fmla="*/ 615190 w 7742945"/>
              <a:gd name="connsiteY0" fmla="*/ 3536636 h 6858001"/>
              <a:gd name="connsiteX1" fmla="*/ 1124778 w 7742945"/>
              <a:gd name="connsiteY1" fmla="*/ 4046224 h 6858001"/>
              <a:gd name="connsiteX2" fmla="*/ 615190 w 7742945"/>
              <a:gd name="connsiteY2" fmla="*/ 4555812 h 6858001"/>
              <a:gd name="connsiteX3" fmla="*/ 105602 w 7742945"/>
              <a:gd name="connsiteY3" fmla="*/ 4046224 h 6858001"/>
              <a:gd name="connsiteX4" fmla="*/ 615190 w 7742945"/>
              <a:gd name="connsiteY4" fmla="*/ 3536636 h 6858001"/>
              <a:gd name="connsiteX5" fmla="*/ 14543 w 7742945"/>
              <a:gd name="connsiteY5" fmla="*/ 1 h 6858001"/>
              <a:gd name="connsiteX6" fmla="*/ 879351 w 7742945"/>
              <a:gd name="connsiteY6" fmla="*/ 1 h 6858001"/>
              <a:gd name="connsiteX7" fmla="*/ 892053 w 7742945"/>
              <a:gd name="connsiteY7" fmla="*/ 78053 h 6858001"/>
              <a:gd name="connsiteX8" fmla="*/ 561940 w 7742945"/>
              <a:gd name="connsiteY8" fmla="*/ 535444 h 6858001"/>
              <a:gd name="connsiteX9" fmla="*/ 15319 w 7742945"/>
              <a:gd name="connsiteY9" fmla="*/ 219853 h 6858001"/>
              <a:gd name="connsiteX10" fmla="*/ 4234 w 7742945"/>
              <a:gd name="connsiteY10" fmla="*/ 42970 h 6858001"/>
              <a:gd name="connsiteX11" fmla="*/ 2617781 w 7742945"/>
              <a:gd name="connsiteY11" fmla="*/ 0 h 6858001"/>
              <a:gd name="connsiteX12" fmla="*/ 7742945 w 7742945"/>
              <a:gd name="connsiteY12" fmla="*/ 0 h 6858001"/>
              <a:gd name="connsiteX13" fmla="*/ 7742945 w 7742945"/>
              <a:gd name="connsiteY13" fmla="*/ 6858000 h 6858001"/>
              <a:gd name="connsiteX14" fmla="*/ 5726653 w 7742945"/>
              <a:gd name="connsiteY14" fmla="*/ 6858000 h 6858001"/>
              <a:gd name="connsiteX15" fmla="*/ 5726653 w 7742945"/>
              <a:gd name="connsiteY15" fmla="*/ 6858001 h 6858001"/>
              <a:gd name="connsiteX16" fmla="*/ 311757 w 7742945"/>
              <a:gd name="connsiteY16" fmla="*/ 6858001 h 6858001"/>
              <a:gd name="connsiteX17" fmla="*/ 314130 w 7742945"/>
              <a:gd name="connsiteY17" fmla="*/ 6707671 h 6858001"/>
              <a:gd name="connsiteX18" fmla="*/ 599702 w 7742945"/>
              <a:gd name="connsiteY18" fmla="*/ 5670859 h 6858001"/>
              <a:gd name="connsiteX19" fmla="*/ 1211433 w 7742945"/>
              <a:gd name="connsiteY19" fmla="*/ 4641256 h 6858001"/>
              <a:gd name="connsiteX20" fmla="*/ 1053041 w 7742945"/>
              <a:gd name="connsiteY20" fmla="*/ 3164270 h 6858001"/>
              <a:gd name="connsiteX21" fmla="*/ 607048 w 7742945"/>
              <a:gd name="connsiteY21" fmla="*/ 2589406 h 6858001"/>
              <a:gd name="connsiteX22" fmla="*/ 1054915 w 7742945"/>
              <a:gd name="connsiteY22" fmla="*/ 1068100 h 6858001"/>
              <a:gd name="connsiteX23" fmla="*/ 1502877 w 7742945"/>
              <a:gd name="connsiteY23" fmla="*/ 419996 h 6858001"/>
              <a:gd name="connsiteX24" fmla="*/ 1505904 w 7742945"/>
              <a:gd name="connsiteY24" fmla="*/ 184997 h 6858001"/>
              <a:gd name="connsiteX25" fmla="*/ 1497780 w 7742945"/>
              <a:gd name="connsiteY25" fmla="*/ 1 h 6858001"/>
              <a:gd name="connsiteX26" fmla="*/ 2617781 w 7742945"/>
              <a:gd name="connsiteY26"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742945" h="6858001">
                <a:moveTo>
                  <a:pt x="615190" y="3536636"/>
                </a:moveTo>
                <a:cubicBezTo>
                  <a:pt x="896628" y="3536636"/>
                  <a:pt x="1124778" y="3764786"/>
                  <a:pt x="1124778" y="4046224"/>
                </a:cubicBezTo>
                <a:cubicBezTo>
                  <a:pt x="1124778" y="4327662"/>
                  <a:pt x="896628" y="4555812"/>
                  <a:pt x="615190" y="4555812"/>
                </a:cubicBezTo>
                <a:cubicBezTo>
                  <a:pt x="333752" y="4555812"/>
                  <a:pt x="105602" y="4327662"/>
                  <a:pt x="105602" y="4046224"/>
                </a:cubicBezTo>
                <a:cubicBezTo>
                  <a:pt x="105602" y="3764786"/>
                  <a:pt x="333752" y="3536636"/>
                  <a:pt x="615190" y="3536636"/>
                </a:cubicBezTo>
                <a:close/>
                <a:moveTo>
                  <a:pt x="14543" y="1"/>
                </a:moveTo>
                <a:lnTo>
                  <a:pt x="879351" y="1"/>
                </a:lnTo>
                <a:lnTo>
                  <a:pt x="892053" y="78053"/>
                </a:lnTo>
                <a:cubicBezTo>
                  <a:pt x="904492" y="285272"/>
                  <a:pt x="770271" y="479622"/>
                  <a:pt x="561940" y="535444"/>
                </a:cubicBezTo>
                <a:cubicBezTo>
                  <a:pt x="323846" y="599241"/>
                  <a:pt x="79116" y="457946"/>
                  <a:pt x="15319" y="219853"/>
                </a:cubicBezTo>
                <a:cubicBezTo>
                  <a:pt x="-631" y="160330"/>
                  <a:pt x="-3762" y="100392"/>
                  <a:pt x="4234" y="42970"/>
                </a:cubicBezTo>
                <a:close/>
                <a:moveTo>
                  <a:pt x="2617781" y="0"/>
                </a:moveTo>
                <a:lnTo>
                  <a:pt x="7742945" y="0"/>
                </a:lnTo>
                <a:lnTo>
                  <a:pt x="7742945" y="6858000"/>
                </a:lnTo>
                <a:lnTo>
                  <a:pt x="5726653" y="6858000"/>
                </a:lnTo>
                <a:lnTo>
                  <a:pt x="5726653" y="6858001"/>
                </a:lnTo>
                <a:lnTo>
                  <a:pt x="311757" y="6858001"/>
                </a:lnTo>
                <a:lnTo>
                  <a:pt x="314130" y="6707671"/>
                </a:lnTo>
                <a:cubicBezTo>
                  <a:pt x="335132" y="6366410"/>
                  <a:pt x="433651" y="6019043"/>
                  <a:pt x="599702" y="5670859"/>
                </a:cubicBezTo>
                <a:cubicBezTo>
                  <a:pt x="770257" y="5311557"/>
                  <a:pt x="1010813" y="4986833"/>
                  <a:pt x="1211433" y="4641256"/>
                </a:cubicBezTo>
                <a:cubicBezTo>
                  <a:pt x="1493036" y="4154457"/>
                  <a:pt x="1511835" y="3622745"/>
                  <a:pt x="1053041" y="3164270"/>
                </a:cubicBezTo>
                <a:cubicBezTo>
                  <a:pt x="881977" y="2993265"/>
                  <a:pt x="700422" y="2805524"/>
                  <a:pt x="607048" y="2589406"/>
                </a:cubicBezTo>
                <a:cubicBezTo>
                  <a:pt x="366279" y="2032159"/>
                  <a:pt x="541125" y="1508062"/>
                  <a:pt x="1054915" y="1068100"/>
                </a:cubicBezTo>
                <a:cubicBezTo>
                  <a:pt x="1261027" y="891536"/>
                  <a:pt x="1489688" y="709489"/>
                  <a:pt x="1502877" y="419996"/>
                </a:cubicBezTo>
                <a:cubicBezTo>
                  <a:pt x="1506389" y="341911"/>
                  <a:pt x="1507262" y="263521"/>
                  <a:pt x="1505904" y="184997"/>
                </a:cubicBezTo>
                <a:lnTo>
                  <a:pt x="1497780" y="1"/>
                </a:lnTo>
                <a:lnTo>
                  <a:pt x="2617781"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Judul 1">
            <a:extLst>
              <a:ext uri="{FF2B5EF4-FFF2-40B4-BE49-F238E27FC236}">
                <a16:creationId xmlns:a16="http://schemas.microsoft.com/office/drawing/2014/main" id="{EE747635-FBC5-21DF-8295-8C3C4265DDEF}"/>
              </a:ext>
            </a:extLst>
          </p:cNvPr>
          <p:cNvSpPr>
            <a:spLocks noGrp="1"/>
          </p:cNvSpPr>
          <p:nvPr>
            <p:ph type="title"/>
          </p:nvPr>
        </p:nvSpPr>
        <p:spPr>
          <a:xfrm>
            <a:off x="562271" y="810563"/>
            <a:ext cx="3705572" cy="5409262"/>
          </a:xfrm>
        </p:spPr>
        <p:txBody>
          <a:bodyPr vert="horz" lIns="91440" tIns="45720" rIns="91440" bIns="45720" rtlCol="0" anchor="t">
            <a:normAutofit/>
          </a:bodyPr>
          <a:lstStyle/>
          <a:p>
            <a:r>
              <a:rPr lang="en-US" sz="3100"/>
              <a:t>PEMILIHAN, PENGGABUNGAN, DAN MODIFIKASI FITUR</a:t>
            </a:r>
          </a:p>
        </p:txBody>
      </p:sp>
      <p:graphicFrame>
        <p:nvGraphicFramePr>
          <p:cNvPr id="18" name="Tampungan Konten 2">
            <a:extLst>
              <a:ext uri="{FF2B5EF4-FFF2-40B4-BE49-F238E27FC236}">
                <a16:creationId xmlns:a16="http://schemas.microsoft.com/office/drawing/2014/main" id="{8A484F01-DDA1-E3BB-708B-058B73C06068}"/>
              </a:ext>
            </a:extLst>
          </p:cNvPr>
          <p:cNvGraphicFramePr>
            <a:graphicFrameLocks noGrp="1"/>
          </p:cNvGraphicFramePr>
          <p:nvPr>
            <p:ph idx="1"/>
            <p:extLst>
              <p:ext uri="{D42A27DB-BD31-4B8C-83A1-F6EECF244321}">
                <p14:modId xmlns:p14="http://schemas.microsoft.com/office/powerpoint/2010/main" val="4111210769"/>
              </p:ext>
            </p:extLst>
          </p:nvPr>
        </p:nvGraphicFramePr>
        <p:xfrm>
          <a:off x="6156183" y="594069"/>
          <a:ext cx="5473546" cy="4978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83840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10">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2">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solidFill>
              <a:srgbClr val="E8B6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ambar 5">
            <a:extLst>
              <a:ext uri="{FF2B5EF4-FFF2-40B4-BE49-F238E27FC236}">
                <a16:creationId xmlns:a16="http://schemas.microsoft.com/office/drawing/2014/main" id="{98C1880A-1294-35ED-4E26-34088B28FC72}"/>
              </a:ext>
            </a:extLst>
          </p:cNvPr>
          <p:cNvPicPr>
            <a:picLocks noChangeAspect="1"/>
          </p:cNvPicPr>
          <p:nvPr/>
        </p:nvPicPr>
        <p:blipFill>
          <a:blip r:embed="rId2"/>
          <a:stretch>
            <a:fillRect/>
          </a:stretch>
        </p:blipFill>
        <p:spPr>
          <a:xfrm>
            <a:off x="1026543" y="643467"/>
            <a:ext cx="3046957" cy="2475653"/>
          </a:xfrm>
          <a:prstGeom prst="rect">
            <a:avLst/>
          </a:prstGeom>
        </p:spPr>
      </p:pic>
      <p:sp>
        <p:nvSpPr>
          <p:cNvPr id="36" name="Rectangle 14">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solidFill>
              <a:srgbClr val="E8B6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ambar 4">
            <a:extLst>
              <a:ext uri="{FF2B5EF4-FFF2-40B4-BE49-F238E27FC236}">
                <a16:creationId xmlns:a16="http://schemas.microsoft.com/office/drawing/2014/main" id="{CFE3EE65-C894-DC76-331A-51BF9660F8CD}"/>
              </a:ext>
            </a:extLst>
          </p:cNvPr>
          <p:cNvPicPr>
            <a:picLocks noChangeAspect="1"/>
          </p:cNvPicPr>
          <p:nvPr/>
        </p:nvPicPr>
        <p:blipFill>
          <a:blip r:embed="rId3"/>
          <a:stretch>
            <a:fillRect/>
          </a:stretch>
        </p:blipFill>
        <p:spPr>
          <a:xfrm>
            <a:off x="1019600" y="3748194"/>
            <a:ext cx="3060843" cy="2471631"/>
          </a:xfrm>
          <a:prstGeom prst="rect">
            <a:avLst/>
          </a:prstGeom>
        </p:spPr>
      </p:pic>
      <p:sp>
        <p:nvSpPr>
          <p:cNvPr id="37" name="Rectangle 16">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ambar 6">
            <a:extLst>
              <a:ext uri="{FF2B5EF4-FFF2-40B4-BE49-F238E27FC236}">
                <a16:creationId xmlns:a16="http://schemas.microsoft.com/office/drawing/2014/main" id="{60824A3A-C0A3-140A-45A7-58FF110DE273}"/>
              </a:ext>
            </a:extLst>
          </p:cNvPr>
          <p:cNvPicPr>
            <a:picLocks noChangeAspect="1"/>
          </p:cNvPicPr>
          <p:nvPr/>
        </p:nvPicPr>
        <p:blipFill>
          <a:blip r:embed="rId4"/>
          <a:stretch>
            <a:fillRect/>
          </a:stretch>
        </p:blipFill>
        <p:spPr>
          <a:xfrm>
            <a:off x="5144764" y="823921"/>
            <a:ext cx="6410084" cy="5224218"/>
          </a:xfrm>
          <a:prstGeom prst="rect">
            <a:avLst/>
          </a:prstGeom>
        </p:spPr>
      </p:pic>
    </p:spTree>
    <p:extLst>
      <p:ext uri="{BB962C8B-B14F-4D97-AF65-F5344CB8AC3E}">
        <p14:creationId xmlns:p14="http://schemas.microsoft.com/office/powerpoint/2010/main" val="69668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Judul 1">
            <a:extLst>
              <a:ext uri="{FF2B5EF4-FFF2-40B4-BE49-F238E27FC236}">
                <a16:creationId xmlns:a16="http://schemas.microsoft.com/office/drawing/2014/main" id="{109687EA-630D-55E5-BEB6-D092AD6D75DD}"/>
              </a:ext>
            </a:extLst>
          </p:cNvPr>
          <p:cNvSpPr>
            <a:spLocks noGrp="1"/>
          </p:cNvSpPr>
          <p:nvPr>
            <p:ph type="title"/>
          </p:nvPr>
        </p:nvSpPr>
        <p:spPr>
          <a:xfrm>
            <a:off x="6297494" y="552782"/>
            <a:ext cx="5369169" cy="1619611"/>
          </a:xfrm>
        </p:spPr>
        <p:txBody>
          <a:bodyPr>
            <a:normAutofit/>
          </a:bodyPr>
          <a:lstStyle/>
          <a:p>
            <a:pPr>
              <a:lnSpc>
                <a:spcPct val="90000"/>
              </a:lnSpc>
            </a:pPr>
            <a:r>
              <a:rPr lang="id-ID" sz="3700">
                <a:cs typeface="Posterama"/>
              </a:rPr>
              <a:t>TRANSFORMASI PADA MISSING VALUE</a:t>
            </a:r>
          </a:p>
        </p:txBody>
      </p:sp>
      <p:pic>
        <p:nvPicPr>
          <p:cNvPr id="5" name="Picture 4" descr="Nomor bursa saham">
            <a:extLst>
              <a:ext uri="{FF2B5EF4-FFF2-40B4-BE49-F238E27FC236}">
                <a16:creationId xmlns:a16="http://schemas.microsoft.com/office/drawing/2014/main" id="{B340CF99-1A6A-6244-CDBA-BA87753D8A03}"/>
              </a:ext>
            </a:extLst>
          </p:cNvPr>
          <p:cNvPicPr>
            <a:picLocks noChangeAspect="1"/>
          </p:cNvPicPr>
          <p:nvPr/>
        </p:nvPicPr>
        <p:blipFill rotWithShape="1">
          <a:blip r:embed="rId2"/>
          <a:srcRect l="28205" r="15157" b="-3"/>
          <a:stretch/>
        </p:blipFill>
        <p:spPr>
          <a:xfrm>
            <a:off x="-52346" y="10"/>
            <a:ext cx="5827552" cy="6857990"/>
          </a:xfrm>
          <a:custGeom>
            <a:avLst/>
            <a:gdLst/>
            <a:ahLst/>
            <a:cxnLst/>
            <a:rect l="l" t="t" r="r" b="b"/>
            <a:pathLst>
              <a:path w="5827552" h="6858000">
                <a:moveTo>
                  <a:pt x="5436113" y="4232571"/>
                </a:moveTo>
                <a:cubicBezTo>
                  <a:pt x="5625722" y="4232571"/>
                  <a:pt x="5779430" y="4386279"/>
                  <a:pt x="5779430" y="4575888"/>
                </a:cubicBezTo>
                <a:cubicBezTo>
                  <a:pt x="5779430" y="4765497"/>
                  <a:pt x="5625722" y="4919205"/>
                  <a:pt x="5436113" y="4919205"/>
                </a:cubicBezTo>
                <a:cubicBezTo>
                  <a:pt x="5246504" y="4919205"/>
                  <a:pt x="5092796" y="4765497"/>
                  <a:pt x="5092796" y="4575888"/>
                </a:cubicBezTo>
                <a:cubicBezTo>
                  <a:pt x="5092796" y="4386279"/>
                  <a:pt x="5246504" y="4232571"/>
                  <a:pt x="5436113" y="4232571"/>
                </a:cubicBezTo>
                <a:close/>
                <a:moveTo>
                  <a:pt x="5580185" y="1806694"/>
                </a:moveTo>
                <a:cubicBezTo>
                  <a:pt x="5699726" y="1806694"/>
                  <a:pt x="5799461" y="1891487"/>
                  <a:pt x="5822527" y="2004209"/>
                </a:cubicBezTo>
                <a:lnTo>
                  <a:pt x="5827552" y="2054052"/>
                </a:lnTo>
                <a:lnTo>
                  <a:pt x="5827552" y="2054073"/>
                </a:lnTo>
                <a:lnTo>
                  <a:pt x="5822527" y="2103916"/>
                </a:lnTo>
                <a:cubicBezTo>
                  <a:pt x="5799461" y="2216637"/>
                  <a:pt x="5699726" y="2301430"/>
                  <a:pt x="5580185" y="2301430"/>
                </a:cubicBezTo>
                <a:cubicBezTo>
                  <a:pt x="5443567" y="2301430"/>
                  <a:pt x="5332817" y="2190680"/>
                  <a:pt x="5332817" y="2054062"/>
                </a:cubicBezTo>
                <a:cubicBezTo>
                  <a:pt x="5332817" y="1917444"/>
                  <a:pt x="5443567" y="1806694"/>
                  <a:pt x="5580185" y="1806694"/>
                </a:cubicBezTo>
                <a:close/>
                <a:moveTo>
                  <a:pt x="5580184" y="1294715"/>
                </a:moveTo>
                <a:cubicBezTo>
                  <a:pt x="5659753" y="1294715"/>
                  <a:pt x="5724256" y="1359218"/>
                  <a:pt x="5724256" y="1438787"/>
                </a:cubicBezTo>
                <a:cubicBezTo>
                  <a:pt x="5724256" y="1518356"/>
                  <a:pt x="5659753" y="1582859"/>
                  <a:pt x="5580184" y="1582859"/>
                </a:cubicBezTo>
                <a:cubicBezTo>
                  <a:pt x="5500615" y="1582859"/>
                  <a:pt x="5436112" y="1518356"/>
                  <a:pt x="5436112" y="1438787"/>
                </a:cubicBezTo>
                <a:cubicBezTo>
                  <a:pt x="5436112" y="1359218"/>
                  <a:pt x="5500615" y="1294715"/>
                  <a:pt x="5580184" y="1294715"/>
                </a:cubicBezTo>
                <a:close/>
                <a:moveTo>
                  <a:pt x="0" y="0"/>
                </a:moveTo>
                <a:lnTo>
                  <a:pt x="5346882" y="0"/>
                </a:lnTo>
                <a:lnTo>
                  <a:pt x="5396357" y="64140"/>
                </a:lnTo>
                <a:cubicBezTo>
                  <a:pt x="5509528" y="228632"/>
                  <a:pt x="5577723" y="424885"/>
                  <a:pt x="5582550" y="646882"/>
                </a:cubicBezTo>
                <a:cubicBezTo>
                  <a:pt x="5608062" y="1102027"/>
                  <a:pt x="5203194" y="1301070"/>
                  <a:pt x="5151872" y="1809180"/>
                </a:cubicBezTo>
                <a:cubicBezTo>
                  <a:pt x="5104686" y="2276432"/>
                  <a:pt x="5496947" y="2514465"/>
                  <a:pt x="5323965" y="3464278"/>
                </a:cubicBezTo>
                <a:cubicBezTo>
                  <a:pt x="5211960" y="4079388"/>
                  <a:pt x="4297510" y="4259025"/>
                  <a:pt x="5513003" y="5720066"/>
                </a:cubicBezTo>
                <a:cubicBezTo>
                  <a:pt x="5768583" y="6027176"/>
                  <a:pt x="5791560" y="6490332"/>
                  <a:pt x="5601722" y="6841105"/>
                </a:cubicBezTo>
                <a:lnTo>
                  <a:pt x="5590822" y="6858000"/>
                </a:lnTo>
                <a:lnTo>
                  <a:pt x="1735" y="6858000"/>
                </a:lnTo>
                <a:lnTo>
                  <a:pt x="0" y="6858000"/>
                </a:lnTo>
                <a:lnTo>
                  <a:pt x="0" y="6849812"/>
                </a:lnTo>
                <a:lnTo>
                  <a:pt x="0" y="6483067"/>
                </a:lnTo>
                <a:lnTo>
                  <a:pt x="0" y="1250146"/>
                </a:lnTo>
                <a:close/>
              </a:path>
            </a:pathLst>
          </a:custGeom>
        </p:spPr>
      </p:pic>
      <p:sp>
        <p:nvSpPr>
          <p:cNvPr id="3" name="Tampungan Konten 2">
            <a:extLst>
              <a:ext uri="{FF2B5EF4-FFF2-40B4-BE49-F238E27FC236}">
                <a16:creationId xmlns:a16="http://schemas.microsoft.com/office/drawing/2014/main" id="{97AC3C44-22B7-4343-3972-A4C6E1813B41}"/>
              </a:ext>
            </a:extLst>
          </p:cNvPr>
          <p:cNvSpPr>
            <a:spLocks noGrp="1"/>
          </p:cNvSpPr>
          <p:nvPr>
            <p:ph idx="1"/>
          </p:nvPr>
        </p:nvSpPr>
        <p:spPr>
          <a:xfrm>
            <a:off x="6298092" y="2391995"/>
            <a:ext cx="5355276" cy="3174788"/>
          </a:xfrm>
        </p:spPr>
        <p:txBody>
          <a:bodyPr vert="horz" lIns="91440" tIns="45720" rIns="91440" bIns="45720" rtlCol="0" anchor="t">
            <a:normAutofit/>
          </a:bodyPr>
          <a:lstStyle/>
          <a:p>
            <a:r>
              <a:rPr lang="id-ID"/>
              <a:t>Tiga fitur </a:t>
            </a:r>
            <a:r>
              <a:rPr lang="id-ID" err="1"/>
              <a:t>yag</a:t>
            </a:r>
            <a:r>
              <a:rPr lang="id-ID"/>
              <a:t> memiliki </a:t>
            </a:r>
            <a:r>
              <a:rPr lang="id-ID" err="1"/>
              <a:t>missing</a:t>
            </a:r>
            <a:r>
              <a:rPr lang="id-ID"/>
              <a:t> </a:t>
            </a:r>
            <a:r>
              <a:rPr lang="id-ID" err="1"/>
              <a:t>value</a:t>
            </a:r>
            <a:r>
              <a:rPr lang="id-ID"/>
              <a:t> adalah </a:t>
            </a:r>
            <a:r>
              <a:rPr lang="id-ID" i="1" err="1">
                <a:ea typeface="+mn-lt"/>
                <a:cs typeface="+mn-lt"/>
              </a:rPr>
              <a:t>collision_type</a:t>
            </a:r>
            <a:r>
              <a:rPr lang="id-ID">
                <a:ea typeface="+mn-lt"/>
                <a:cs typeface="+mn-lt"/>
              </a:rPr>
              <a:t>, </a:t>
            </a:r>
            <a:r>
              <a:rPr lang="id-ID" i="1" err="1">
                <a:ea typeface="+mn-lt"/>
                <a:cs typeface="+mn-lt"/>
              </a:rPr>
              <a:t>property_damage</a:t>
            </a:r>
            <a:r>
              <a:rPr lang="id-ID">
                <a:ea typeface="+mn-lt"/>
                <a:cs typeface="+mn-lt"/>
              </a:rPr>
              <a:t>, dan </a:t>
            </a:r>
            <a:r>
              <a:rPr lang="id-ID" i="1" err="1">
                <a:ea typeface="+mn-lt"/>
                <a:cs typeface="+mn-lt"/>
              </a:rPr>
              <a:t>police_report_available</a:t>
            </a:r>
            <a:r>
              <a:rPr lang="id-ID" i="1">
                <a:ea typeface="+mn-lt"/>
                <a:cs typeface="+mn-lt"/>
              </a:rPr>
              <a:t>. </a:t>
            </a:r>
            <a:r>
              <a:rPr lang="id-ID">
                <a:ea typeface="+mn-lt"/>
                <a:cs typeface="+mn-lt"/>
              </a:rPr>
              <a:t>Dengan demikian terdapat 660 observasi yang memiliki setidaknya satu fitur dengan </a:t>
            </a:r>
            <a:r>
              <a:rPr lang="id-ID" i="1" err="1">
                <a:ea typeface="+mn-lt"/>
                <a:cs typeface="+mn-lt"/>
              </a:rPr>
              <a:t>missing</a:t>
            </a:r>
            <a:r>
              <a:rPr lang="id-ID" i="1">
                <a:ea typeface="+mn-lt"/>
                <a:cs typeface="+mn-lt"/>
              </a:rPr>
              <a:t> </a:t>
            </a:r>
            <a:r>
              <a:rPr lang="id-ID" i="1" err="1">
                <a:ea typeface="+mn-lt"/>
                <a:cs typeface="+mn-lt"/>
              </a:rPr>
              <a:t>value</a:t>
            </a:r>
            <a:r>
              <a:rPr lang="id-ID" i="1">
                <a:ea typeface="+mn-lt"/>
                <a:cs typeface="+mn-lt"/>
              </a:rPr>
              <a:t>. </a:t>
            </a:r>
            <a:r>
              <a:rPr lang="id-ID">
                <a:ea typeface="+mn-lt"/>
                <a:cs typeface="+mn-lt"/>
              </a:rPr>
              <a:t>Selanjutnya akan dilakukan </a:t>
            </a:r>
            <a:r>
              <a:rPr lang="id-ID" i="1">
                <a:ea typeface="+mn-lt"/>
                <a:cs typeface="+mn-lt"/>
              </a:rPr>
              <a:t>one hot encoding</a:t>
            </a:r>
            <a:r>
              <a:rPr lang="id-ID">
                <a:ea typeface="+mn-lt"/>
                <a:cs typeface="+mn-lt"/>
              </a:rPr>
              <a:t> pada fitur kategorik dengan </a:t>
            </a:r>
            <a:r>
              <a:rPr lang="id-ID" i="1">
                <a:ea typeface="+mn-lt"/>
                <a:cs typeface="+mn-lt"/>
              </a:rPr>
              <a:t>missing value</a:t>
            </a:r>
            <a:r>
              <a:rPr lang="id-ID">
                <a:ea typeface="+mn-lt"/>
                <a:cs typeface="+mn-lt"/>
              </a:rPr>
              <a:t>.</a:t>
            </a:r>
            <a:endParaRPr lang="id-ID"/>
          </a:p>
        </p:txBody>
      </p:sp>
    </p:spTree>
    <p:extLst>
      <p:ext uri="{BB962C8B-B14F-4D97-AF65-F5344CB8AC3E}">
        <p14:creationId xmlns:p14="http://schemas.microsoft.com/office/powerpoint/2010/main" val="36921618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B1BE0086-44D6-65EA-B623-ACCC40DB4DFA}"/>
              </a:ext>
            </a:extLst>
          </p:cNvPr>
          <p:cNvSpPr>
            <a:spLocks noGrp="1"/>
          </p:cNvSpPr>
          <p:nvPr>
            <p:ph type="title"/>
          </p:nvPr>
        </p:nvSpPr>
        <p:spPr/>
        <p:txBody>
          <a:bodyPr/>
          <a:lstStyle/>
          <a:p>
            <a:endParaRPr lang="id-ID"/>
          </a:p>
        </p:txBody>
      </p:sp>
      <p:pic>
        <p:nvPicPr>
          <p:cNvPr id="4" name="Gambar 4" descr="Sebuah gambar berisi meja&#10;&#10;Deskripsi dibuat secara otomatis">
            <a:extLst>
              <a:ext uri="{FF2B5EF4-FFF2-40B4-BE49-F238E27FC236}">
                <a16:creationId xmlns:a16="http://schemas.microsoft.com/office/drawing/2014/main" id="{666F8FD2-C0E2-86CD-3233-054A2E8853FF}"/>
              </a:ext>
            </a:extLst>
          </p:cNvPr>
          <p:cNvPicPr>
            <a:picLocks noGrp="1" noChangeAspect="1"/>
          </p:cNvPicPr>
          <p:nvPr>
            <p:ph idx="1"/>
          </p:nvPr>
        </p:nvPicPr>
        <p:blipFill>
          <a:blip r:embed="rId2"/>
          <a:stretch>
            <a:fillRect/>
          </a:stretch>
        </p:blipFill>
        <p:spPr>
          <a:xfrm>
            <a:off x="660909" y="971966"/>
            <a:ext cx="10927690" cy="4838519"/>
          </a:xfrm>
        </p:spPr>
      </p:pic>
    </p:spTree>
    <p:extLst>
      <p:ext uri="{BB962C8B-B14F-4D97-AF65-F5344CB8AC3E}">
        <p14:creationId xmlns:p14="http://schemas.microsoft.com/office/powerpoint/2010/main" val="1765558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39EB8A96-64F2-8D4D-A49F-AC8E120755C1}"/>
              </a:ext>
            </a:extLst>
          </p:cNvPr>
          <p:cNvSpPr>
            <a:spLocks noGrp="1"/>
          </p:cNvSpPr>
          <p:nvPr>
            <p:ph type="title"/>
          </p:nvPr>
        </p:nvSpPr>
        <p:spPr/>
        <p:txBody>
          <a:bodyPr/>
          <a:lstStyle/>
          <a:p>
            <a:endParaRPr lang="id-ID"/>
          </a:p>
        </p:txBody>
      </p:sp>
      <p:pic>
        <p:nvPicPr>
          <p:cNvPr id="4" name="Gambar 4" descr="Sebuah gambar berisi meja&#10;&#10;Deskripsi dibuat secara otomatis">
            <a:extLst>
              <a:ext uri="{FF2B5EF4-FFF2-40B4-BE49-F238E27FC236}">
                <a16:creationId xmlns:a16="http://schemas.microsoft.com/office/drawing/2014/main" id="{6D933F90-A0F3-BCED-E08B-2799B9238C86}"/>
              </a:ext>
            </a:extLst>
          </p:cNvPr>
          <p:cNvPicPr>
            <a:picLocks noGrp="1" noChangeAspect="1"/>
          </p:cNvPicPr>
          <p:nvPr>
            <p:ph idx="1"/>
          </p:nvPr>
        </p:nvPicPr>
        <p:blipFill>
          <a:blip r:embed="rId2"/>
          <a:stretch>
            <a:fillRect/>
          </a:stretch>
        </p:blipFill>
        <p:spPr>
          <a:xfrm>
            <a:off x="603670" y="1048525"/>
            <a:ext cx="10984660" cy="4139061"/>
          </a:xfrm>
        </p:spPr>
      </p:pic>
    </p:spTree>
    <p:extLst>
      <p:ext uri="{BB962C8B-B14F-4D97-AF65-F5344CB8AC3E}">
        <p14:creationId xmlns:p14="http://schemas.microsoft.com/office/powerpoint/2010/main" val="19211911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Judul 1">
            <a:extLst>
              <a:ext uri="{FF2B5EF4-FFF2-40B4-BE49-F238E27FC236}">
                <a16:creationId xmlns:a16="http://schemas.microsoft.com/office/drawing/2014/main" id="{FC2787AA-1989-E890-E46F-2EC36AAA2087}"/>
              </a:ext>
            </a:extLst>
          </p:cNvPr>
          <p:cNvSpPr>
            <a:spLocks noGrp="1"/>
          </p:cNvSpPr>
          <p:nvPr>
            <p:ph type="title"/>
          </p:nvPr>
        </p:nvSpPr>
        <p:spPr>
          <a:xfrm>
            <a:off x="6297494" y="552782"/>
            <a:ext cx="5369169" cy="1619611"/>
          </a:xfrm>
        </p:spPr>
        <p:txBody>
          <a:bodyPr>
            <a:normAutofit/>
          </a:bodyPr>
          <a:lstStyle/>
          <a:p>
            <a:r>
              <a:rPr lang="id-ID">
                <a:cs typeface="Posterama"/>
              </a:rPr>
              <a:t>SCALING FITUR NUMERIK</a:t>
            </a:r>
            <a:endParaRPr lang="id-ID"/>
          </a:p>
        </p:txBody>
      </p:sp>
      <p:pic>
        <p:nvPicPr>
          <p:cNvPr id="5" name="Picture 4" descr="Penampang batang tanaman di bawah mikroskop">
            <a:extLst>
              <a:ext uri="{FF2B5EF4-FFF2-40B4-BE49-F238E27FC236}">
                <a16:creationId xmlns:a16="http://schemas.microsoft.com/office/drawing/2014/main" id="{6B5EF186-9833-6505-DBF8-98B105F76551}"/>
              </a:ext>
            </a:extLst>
          </p:cNvPr>
          <p:cNvPicPr>
            <a:picLocks noChangeAspect="1"/>
          </p:cNvPicPr>
          <p:nvPr/>
        </p:nvPicPr>
        <p:blipFill rotWithShape="1">
          <a:blip r:embed="rId2"/>
          <a:srcRect l="27523" r="15839" b="-3"/>
          <a:stretch/>
        </p:blipFill>
        <p:spPr>
          <a:xfrm>
            <a:off x="-52346" y="10"/>
            <a:ext cx="5827552" cy="6857990"/>
          </a:xfrm>
          <a:custGeom>
            <a:avLst/>
            <a:gdLst/>
            <a:ahLst/>
            <a:cxnLst/>
            <a:rect l="l" t="t" r="r" b="b"/>
            <a:pathLst>
              <a:path w="5827552" h="6858000">
                <a:moveTo>
                  <a:pt x="5436113" y="4232571"/>
                </a:moveTo>
                <a:cubicBezTo>
                  <a:pt x="5625722" y="4232571"/>
                  <a:pt x="5779430" y="4386279"/>
                  <a:pt x="5779430" y="4575888"/>
                </a:cubicBezTo>
                <a:cubicBezTo>
                  <a:pt x="5779430" y="4765497"/>
                  <a:pt x="5625722" y="4919205"/>
                  <a:pt x="5436113" y="4919205"/>
                </a:cubicBezTo>
                <a:cubicBezTo>
                  <a:pt x="5246504" y="4919205"/>
                  <a:pt x="5092796" y="4765497"/>
                  <a:pt x="5092796" y="4575888"/>
                </a:cubicBezTo>
                <a:cubicBezTo>
                  <a:pt x="5092796" y="4386279"/>
                  <a:pt x="5246504" y="4232571"/>
                  <a:pt x="5436113" y="4232571"/>
                </a:cubicBezTo>
                <a:close/>
                <a:moveTo>
                  <a:pt x="5580185" y="1806694"/>
                </a:moveTo>
                <a:cubicBezTo>
                  <a:pt x="5699726" y="1806694"/>
                  <a:pt x="5799461" y="1891487"/>
                  <a:pt x="5822527" y="2004209"/>
                </a:cubicBezTo>
                <a:lnTo>
                  <a:pt x="5827552" y="2054052"/>
                </a:lnTo>
                <a:lnTo>
                  <a:pt x="5827552" y="2054073"/>
                </a:lnTo>
                <a:lnTo>
                  <a:pt x="5822527" y="2103916"/>
                </a:lnTo>
                <a:cubicBezTo>
                  <a:pt x="5799461" y="2216637"/>
                  <a:pt x="5699726" y="2301430"/>
                  <a:pt x="5580185" y="2301430"/>
                </a:cubicBezTo>
                <a:cubicBezTo>
                  <a:pt x="5443567" y="2301430"/>
                  <a:pt x="5332817" y="2190680"/>
                  <a:pt x="5332817" y="2054062"/>
                </a:cubicBezTo>
                <a:cubicBezTo>
                  <a:pt x="5332817" y="1917444"/>
                  <a:pt x="5443567" y="1806694"/>
                  <a:pt x="5580185" y="1806694"/>
                </a:cubicBezTo>
                <a:close/>
                <a:moveTo>
                  <a:pt x="5580184" y="1294715"/>
                </a:moveTo>
                <a:cubicBezTo>
                  <a:pt x="5659753" y="1294715"/>
                  <a:pt x="5724256" y="1359218"/>
                  <a:pt x="5724256" y="1438787"/>
                </a:cubicBezTo>
                <a:cubicBezTo>
                  <a:pt x="5724256" y="1518356"/>
                  <a:pt x="5659753" y="1582859"/>
                  <a:pt x="5580184" y="1582859"/>
                </a:cubicBezTo>
                <a:cubicBezTo>
                  <a:pt x="5500615" y="1582859"/>
                  <a:pt x="5436112" y="1518356"/>
                  <a:pt x="5436112" y="1438787"/>
                </a:cubicBezTo>
                <a:cubicBezTo>
                  <a:pt x="5436112" y="1359218"/>
                  <a:pt x="5500615" y="1294715"/>
                  <a:pt x="5580184" y="1294715"/>
                </a:cubicBezTo>
                <a:close/>
                <a:moveTo>
                  <a:pt x="0" y="0"/>
                </a:moveTo>
                <a:lnTo>
                  <a:pt x="5346882" y="0"/>
                </a:lnTo>
                <a:lnTo>
                  <a:pt x="5396357" y="64140"/>
                </a:lnTo>
                <a:cubicBezTo>
                  <a:pt x="5509528" y="228632"/>
                  <a:pt x="5577723" y="424885"/>
                  <a:pt x="5582550" y="646882"/>
                </a:cubicBezTo>
                <a:cubicBezTo>
                  <a:pt x="5608062" y="1102027"/>
                  <a:pt x="5203194" y="1301070"/>
                  <a:pt x="5151872" y="1809180"/>
                </a:cubicBezTo>
                <a:cubicBezTo>
                  <a:pt x="5104686" y="2276432"/>
                  <a:pt x="5496947" y="2514465"/>
                  <a:pt x="5323965" y="3464278"/>
                </a:cubicBezTo>
                <a:cubicBezTo>
                  <a:pt x="5211960" y="4079388"/>
                  <a:pt x="4297510" y="4259025"/>
                  <a:pt x="5513003" y="5720066"/>
                </a:cubicBezTo>
                <a:cubicBezTo>
                  <a:pt x="5768583" y="6027176"/>
                  <a:pt x="5791560" y="6490332"/>
                  <a:pt x="5601722" y="6841105"/>
                </a:cubicBezTo>
                <a:lnTo>
                  <a:pt x="5590822" y="6858000"/>
                </a:lnTo>
                <a:lnTo>
                  <a:pt x="1735" y="6858000"/>
                </a:lnTo>
                <a:lnTo>
                  <a:pt x="0" y="6858000"/>
                </a:lnTo>
                <a:lnTo>
                  <a:pt x="0" y="6849812"/>
                </a:lnTo>
                <a:lnTo>
                  <a:pt x="0" y="6483067"/>
                </a:lnTo>
                <a:lnTo>
                  <a:pt x="0" y="1250146"/>
                </a:lnTo>
                <a:close/>
              </a:path>
            </a:pathLst>
          </a:custGeom>
        </p:spPr>
      </p:pic>
      <p:sp>
        <p:nvSpPr>
          <p:cNvPr id="3" name="Tampungan Konten 2">
            <a:extLst>
              <a:ext uri="{FF2B5EF4-FFF2-40B4-BE49-F238E27FC236}">
                <a16:creationId xmlns:a16="http://schemas.microsoft.com/office/drawing/2014/main" id="{2B832AF0-EEF6-8776-3B90-78B068E7D732}"/>
              </a:ext>
            </a:extLst>
          </p:cNvPr>
          <p:cNvSpPr>
            <a:spLocks noGrp="1"/>
          </p:cNvSpPr>
          <p:nvPr>
            <p:ph idx="1"/>
          </p:nvPr>
        </p:nvSpPr>
        <p:spPr>
          <a:xfrm>
            <a:off x="6298092" y="2391995"/>
            <a:ext cx="5355276" cy="4152448"/>
          </a:xfrm>
        </p:spPr>
        <p:txBody>
          <a:bodyPr vert="horz" lIns="91440" tIns="45720" rIns="91440" bIns="45720" rtlCol="0" anchor="t">
            <a:noAutofit/>
          </a:bodyPr>
          <a:lstStyle/>
          <a:p>
            <a:pPr marL="342900" indent="-342900">
              <a:lnSpc>
                <a:spcPct val="100000"/>
              </a:lnSpc>
              <a:buFont typeface="Arial" panose="020B0504020202020204" pitchFamily="34" charset="0"/>
              <a:buChar char="•"/>
            </a:pPr>
            <a:r>
              <a:rPr lang="id-ID" sz="1200"/>
              <a:t>Kita perlu melakukan </a:t>
            </a:r>
            <a:r>
              <a:rPr lang="id-ID" sz="1200" i="1" err="1"/>
              <a:t>scaling</a:t>
            </a:r>
            <a:r>
              <a:rPr lang="id-ID" sz="1200"/>
              <a:t> fitur numerik karena antar </a:t>
            </a:r>
            <a:r>
              <a:rPr lang="id-ID" sz="1200">
                <a:ea typeface="+mn-lt"/>
                <a:cs typeface="+mn-lt"/>
              </a:rPr>
              <a:t>fitur numerik memiliki rentang nilai yang berbeda-beda sehingga bisa mempengaruhi signifikansi dalam proses prediksi.</a:t>
            </a:r>
            <a:endParaRPr lang="id-ID" sz="1200"/>
          </a:p>
          <a:p>
            <a:pPr marL="342900" indent="-342900">
              <a:lnSpc>
                <a:spcPct val="100000"/>
              </a:lnSpc>
              <a:buFont typeface="Arial" panose="020B0504020202020204" pitchFamily="34" charset="0"/>
              <a:buChar char="•"/>
            </a:pPr>
            <a:r>
              <a:rPr lang="id-ID" sz="1200"/>
              <a:t>Perlu dilakukan </a:t>
            </a:r>
            <a:r>
              <a:rPr lang="id-ID" sz="1200" i="1" err="1"/>
              <a:t>rescaling</a:t>
            </a:r>
            <a:r>
              <a:rPr lang="id-ID" sz="1200"/>
              <a:t> agar setiap </a:t>
            </a:r>
            <a:r>
              <a:rPr lang="id-ID" sz="1200">
                <a:ea typeface="+mn-lt"/>
                <a:cs typeface="+mn-lt"/>
              </a:rPr>
              <a:t>fitur numerik memiliki rentang nilai yang sama.</a:t>
            </a:r>
          </a:p>
          <a:p>
            <a:pPr marL="342900" indent="-342900">
              <a:lnSpc>
                <a:spcPct val="100000"/>
              </a:lnSpc>
              <a:buFont typeface="Arial" panose="020B0504020202020204" pitchFamily="34" charset="0"/>
              <a:buChar char="•"/>
            </a:pPr>
            <a:r>
              <a:rPr lang="id-ID" sz="1200"/>
              <a:t>Metode yang dapat digunakan pada </a:t>
            </a:r>
            <a:r>
              <a:rPr lang="id-ID" sz="1200" err="1"/>
              <a:t>scaling</a:t>
            </a:r>
            <a:r>
              <a:rPr lang="id-ID" sz="1200"/>
              <a:t> fitur numerik adalah sebagai berikut:</a:t>
            </a:r>
          </a:p>
          <a:p>
            <a:pPr marL="571500" lvl="1">
              <a:lnSpc>
                <a:spcPct val="100000"/>
              </a:lnSpc>
            </a:pPr>
            <a:r>
              <a:rPr lang="id-ID" sz="1200" i="1"/>
              <a:t>(1) Standard </a:t>
            </a:r>
            <a:r>
              <a:rPr lang="id-ID" sz="1200" i="1" err="1"/>
              <a:t>scaler</a:t>
            </a:r>
            <a:r>
              <a:rPr lang="id-ID" sz="1200" i="1"/>
              <a:t> </a:t>
            </a:r>
            <a:r>
              <a:rPr lang="id-ID" sz="1200"/>
              <a:t>merupakan metode </a:t>
            </a:r>
            <a:r>
              <a:rPr lang="id-ID" sz="1200" err="1"/>
              <a:t>scaling</a:t>
            </a:r>
            <a:r>
              <a:rPr lang="id-ID" sz="1200"/>
              <a:t> yang </a:t>
            </a:r>
            <a:r>
              <a:rPr lang="id-ID" sz="1200">
                <a:ea typeface="+mn-lt"/>
                <a:cs typeface="+mn-lt"/>
              </a:rPr>
              <a:t>digunakan pada fitur yang memiliki distribusi mendekati </a:t>
            </a:r>
            <a:r>
              <a:rPr lang="id-ID" sz="1200" i="1" err="1">
                <a:ea typeface="+mn-lt"/>
                <a:cs typeface="+mn-lt"/>
              </a:rPr>
              <a:t>Gaussian</a:t>
            </a:r>
            <a:r>
              <a:rPr lang="id-ID" sz="1200" i="1">
                <a:ea typeface="+mn-lt"/>
                <a:cs typeface="+mn-lt"/>
              </a:rPr>
              <a:t>.</a:t>
            </a:r>
          </a:p>
          <a:p>
            <a:pPr marL="571500" lvl="1">
              <a:lnSpc>
                <a:spcPct val="100000"/>
              </a:lnSpc>
            </a:pPr>
            <a:r>
              <a:rPr lang="id-ID" sz="1200" i="1"/>
              <a:t>(2) </a:t>
            </a:r>
            <a:r>
              <a:rPr lang="id-ID" sz="1200" i="1" err="1"/>
              <a:t>Minmax</a:t>
            </a:r>
            <a:r>
              <a:rPr lang="id-ID" sz="1200" i="1"/>
              <a:t> </a:t>
            </a:r>
            <a:r>
              <a:rPr lang="id-ID" sz="1200" i="1" err="1"/>
              <a:t>scaler</a:t>
            </a:r>
            <a:r>
              <a:rPr lang="id-ID" sz="1200" i="1"/>
              <a:t> merupakan </a:t>
            </a:r>
            <a:r>
              <a:rPr lang="id-ID" sz="1200">
                <a:ea typeface="+mn-lt"/>
                <a:cs typeface="+mn-lt"/>
              </a:rPr>
              <a:t>metode </a:t>
            </a:r>
            <a:r>
              <a:rPr lang="id-ID" sz="1200" i="1" err="1">
                <a:ea typeface="+mn-lt"/>
                <a:cs typeface="+mn-lt"/>
              </a:rPr>
              <a:t>scaling</a:t>
            </a:r>
            <a:r>
              <a:rPr lang="id-ID" sz="1200">
                <a:ea typeface="+mn-lt"/>
                <a:cs typeface="+mn-lt"/>
              </a:rPr>
              <a:t> yang cocok untuk digunakan pada fitur dengan distribusi mendekati </a:t>
            </a:r>
            <a:r>
              <a:rPr lang="id-ID" sz="1200" i="1">
                <a:ea typeface="+mn-lt"/>
                <a:cs typeface="+mn-lt"/>
              </a:rPr>
              <a:t>uniform</a:t>
            </a:r>
            <a:r>
              <a:rPr lang="id-ID" sz="1200">
                <a:ea typeface="+mn-lt"/>
                <a:cs typeface="+mn-lt"/>
              </a:rPr>
              <a:t>. Metode ini memetakan nilai pada fitur numerik ke rentang [0, 1].</a:t>
            </a:r>
          </a:p>
          <a:p>
            <a:pPr marL="571500" lvl="1">
              <a:lnSpc>
                <a:spcPct val="100000"/>
              </a:lnSpc>
            </a:pPr>
            <a:r>
              <a:rPr lang="id-ID" sz="1200"/>
              <a:t>(3) </a:t>
            </a:r>
            <a:r>
              <a:rPr lang="id-ID" sz="1200" i="1" err="1">
                <a:ea typeface="+mn-lt"/>
                <a:cs typeface="+mn-lt"/>
              </a:rPr>
              <a:t>Robust</a:t>
            </a:r>
            <a:r>
              <a:rPr lang="id-ID" sz="1200" i="1">
                <a:ea typeface="+mn-lt"/>
                <a:cs typeface="+mn-lt"/>
              </a:rPr>
              <a:t> </a:t>
            </a:r>
            <a:r>
              <a:rPr lang="id-ID" sz="1200" i="1" err="1">
                <a:ea typeface="+mn-lt"/>
                <a:cs typeface="+mn-lt"/>
              </a:rPr>
              <a:t>Scaler</a:t>
            </a:r>
            <a:r>
              <a:rPr lang="id-ID" sz="1200">
                <a:ea typeface="+mn-lt"/>
                <a:cs typeface="+mn-lt"/>
              </a:rPr>
              <a:t> merupakan metode </a:t>
            </a:r>
            <a:r>
              <a:rPr lang="id-ID" sz="1200" i="1" err="1">
                <a:ea typeface="+mn-lt"/>
                <a:cs typeface="+mn-lt"/>
              </a:rPr>
              <a:t>scaling</a:t>
            </a:r>
            <a:r>
              <a:rPr lang="id-ID" sz="1200">
                <a:ea typeface="+mn-lt"/>
                <a:cs typeface="+mn-lt"/>
              </a:rPr>
              <a:t> yang dicetuskan untuk menangani fitur numerik dengan </a:t>
            </a:r>
            <a:r>
              <a:rPr lang="id-ID" sz="1200" err="1">
                <a:ea typeface="+mn-lt"/>
                <a:cs typeface="+mn-lt"/>
              </a:rPr>
              <a:t>pencilan</a:t>
            </a:r>
            <a:r>
              <a:rPr lang="id-ID" sz="1200">
                <a:ea typeface="+mn-lt"/>
                <a:cs typeface="+mn-lt"/>
              </a:rPr>
              <a:t>. Ide mendasar dari </a:t>
            </a:r>
            <a:r>
              <a:rPr lang="id-ID" sz="1200" i="1" err="1">
                <a:ea typeface="+mn-lt"/>
                <a:cs typeface="+mn-lt"/>
              </a:rPr>
              <a:t>robust</a:t>
            </a:r>
            <a:r>
              <a:rPr lang="id-ID" sz="1200" i="1">
                <a:ea typeface="+mn-lt"/>
                <a:cs typeface="+mn-lt"/>
              </a:rPr>
              <a:t> </a:t>
            </a:r>
            <a:r>
              <a:rPr lang="id-ID" sz="1200" i="1" err="1">
                <a:ea typeface="+mn-lt"/>
                <a:cs typeface="+mn-lt"/>
              </a:rPr>
              <a:t>scaler</a:t>
            </a:r>
            <a:r>
              <a:rPr lang="id-ID" sz="1200">
                <a:ea typeface="+mn-lt"/>
                <a:cs typeface="+mn-lt"/>
              </a:rPr>
              <a:t> adalah melakukan </a:t>
            </a:r>
            <a:r>
              <a:rPr lang="id-ID" sz="1200" err="1">
                <a:ea typeface="+mn-lt"/>
                <a:cs typeface="+mn-lt"/>
              </a:rPr>
              <a:t>penskalaan</a:t>
            </a:r>
            <a:r>
              <a:rPr lang="id-ID" sz="1200">
                <a:ea typeface="+mn-lt"/>
                <a:cs typeface="+mn-lt"/>
              </a:rPr>
              <a:t> ulang dengan mengacu kepada median dan </a:t>
            </a:r>
            <a:r>
              <a:rPr lang="id-ID" sz="1200" i="1" err="1">
                <a:ea typeface="+mn-lt"/>
                <a:cs typeface="+mn-lt"/>
              </a:rPr>
              <a:t>quartile</a:t>
            </a:r>
            <a:r>
              <a:rPr lang="id-ID" sz="1200" i="1">
                <a:ea typeface="+mn-lt"/>
                <a:cs typeface="+mn-lt"/>
              </a:rPr>
              <a:t> </a:t>
            </a:r>
            <a:r>
              <a:rPr lang="id-ID" sz="1200" i="1" err="1">
                <a:ea typeface="+mn-lt"/>
                <a:cs typeface="+mn-lt"/>
              </a:rPr>
              <a:t>range</a:t>
            </a:r>
            <a:endParaRPr lang="id-ID" sz="1200"/>
          </a:p>
        </p:txBody>
      </p:sp>
    </p:spTree>
    <p:extLst>
      <p:ext uri="{BB962C8B-B14F-4D97-AF65-F5344CB8AC3E}">
        <p14:creationId xmlns:p14="http://schemas.microsoft.com/office/powerpoint/2010/main" val="25611281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6FDDDB73-FC87-AE47-A99E-5A70271375F3}"/>
              </a:ext>
            </a:extLst>
          </p:cNvPr>
          <p:cNvSpPr>
            <a:spLocks noGrp="1"/>
          </p:cNvSpPr>
          <p:nvPr>
            <p:ph type="title"/>
          </p:nvPr>
        </p:nvSpPr>
        <p:spPr>
          <a:xfrm>
            <a:off x="2406770" y="1233519"/>
            <a:ext cx="1325593" cy="333527"/>
          </a:xfrm>
        </p:spPr>
        <p:txBody>
          <a:bodyPr/>
          <a:lstStyle/>
          <a:p>
            <a:r>
              <a:rPr lang="id-ID" sz="1200">
                <a:cs typeface="Posterama"/>
              </a:rPr>
              <a:t>Standard </a:t>
            </a:r>
            <a:r>
              <a:rPr lang="id-ID" sz="1200" err="1">
                <a:cs typeface="Posterama"/>
              </a:rPr>
              <a:t>scaler</a:t>
            </a:r>
            <a:endParaRPr lang="id-ID" sz="1200">
              <a:cs typeface="Posterama"/>
            </a:endParaRPr>
          </a:p>
        </p:txBody>
      </p:sp>
      <p:pic>
        <p:nvPicPr>
          <p:cNvPr id="4" name="Gambar 4">
            <a:extLst>
              <a:ext uri="{FF2B5EF4-FFF2-40B4-BE49-F238E27FC236}">
                <a16:creationId xmlns:a16="http://schemas.microsoft.com/office/drawing/2014/main" id="{426E8237-6DA2-A24F-FDAF-738B1D67F628}"/>
              </a:ext>
            </a:extLst>
          </p:cNvPr>
          <p:cNvPicPr>
            <a:picLocks noGrp="1" noChangeAspect="1"/>
          </p:cNvPicPr>
          <p:nvPr>
            <p:ph idx="1"/>
          </p:nvPr>
        </p:nvPicPr>
        <p:blipFill>
          <a:blip r:embed="rId2"/>
          <a:stretch>
            <a:fillRect/>
          </a:stretch>
        </p:blipFill>
        <p:spPr>
          <a:xfrm>
            <a:off x="2279530" y="612801"/>
            <a:ext cx="1536939" cy="596660"/>
          </a:xfrm>
        </p:spPr>
      </p:pic>
      <p:pic>
        <p:nvPicPr>
          <p:cNvPr id="5" name="Gambar 5">
            <a:extLst>
              <a:ext uri="{FF2B5EF4-FFF2-40B4-BE49-F238E27FC236}">
                <a16:creationId xmlns:a16="http://schemas.microsoft.com/office/drawing/2014/main" id="{64054E00-8A31-7AEA-7462-88D5095EE0F6}"/>
              </a:ext>
            </a:extLst>
          </p:cNvPr>
          <p:cNvPicPr>
            <a:picLocks noChangeAspect="1"/>
          </p:cNvPicPr>
          <p:nvPr/>
        </p:nvPicPr>
        <p:blipFill>
          <a:blip r:embed="rId3"/>
          <a:stretch>
            <a:fillRect/>
          </a:stretch>
        </p:blipFill>
        <p:spPr>
          <a:xfrm>
            <a:off x="5016889" y="607443"/>
            <a:ext cx="1899428" cy="582283"/>
          </a:xfrm>
          <a:prstGeom prst="rect">
            <a:avLst/>
          </a:prstGeom>
        </p:spPr>
      </p:pic>
      <p:pic>
        <p:nvPicPr>
          <p:cNvPr id="6" name="Gambar 6">
            <a:extLst>
              <a:ext uri="{FF2B5EF4-FFF2-40B4-BE49-F238E27FC236}">
                <a16:creationId xmlns:a16="http://schemas.microsoft.com/office/drawing/2014/main" id="{C9DE434A-0B23-148D-CC75-B030E1D8C174}"/>
              </a:ext>
            </a:extLst>
          </p:cNvPr>
          <p:cNvPicPr>
            <a:picLocks noChangeAspect="1"/>
          </p:cNvPicPr>
          <p:nvPr/>
        </p:nvPicPr>
        <p:blipFill>
          <a:blip r:embed="rId4"/>
          <a:stretch>
            <a:fillRect/>
          </a:stretch>
        </p:blipFill>
        <p:spPr>
          <a:xfrm>
            <a:off x="8146661" y="607533"/>
            <a:ext cx="1994678" cy="582103"/>
          </a:xfrm>
          <a:prstGeom prst="rect">
            <a:avLst/>
          </a:prstGeom>
        </p:spPr>
      </p:pic>
      <p:sp>
        <p:nvSpPr>
          <p:cNvPr id="9" name="Judul 1">
            <a:extLst>
              <a:ext uri="{FF2B5EF4-FFF2-40B4-BE49-F238E27FC236}">
                <a16:creationId xmlns:a16="http://schemas.microsoft.com/office/drawing/2014/main" id="{6F7F7906-0008-F345-D5DF-1AFA7135D413}"/>
              </a:ext>
            </a:extLst>
          </p:cNvPr>
          <p:cNvSpPr txBox="1">
            <a:spLocks/>
          </p:cNvSpPr>
          <p:nvPr/>
        </p:nvSpPr>
        <p:spPr>
          <a:xfrm>
            <a:off x="891396" y="1860374"/>
            <a:ext cx="10972800" cy="1958168"/>
          </a:xfrm>
          <a:prstGeom prst="rect">
            <a:avLst/>
          </a:prstGeom>
        </p:spPr>
        <p:txBody>
          <a:bodyPr vert="horz" lIns="91440" tIns="45720" rIns="91440" bIns="45720" rtlCol="0" anchor="b">
            <a:normAutofit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id-ID" sz="1800">
                <a:ea typeface="+mj-lt"/>
                <a:cs typeface="+mj-lt"/>
              </a:rPr>
              <a:t>Fitur </a:t>
            </a:r>
            <a:r>
              <a:rPr lang="id-ID" sz="1800" i="1" err="1">
                <a:ea typeface="+mj-lt"/>
                <a:cs typeface="+mj-lt"/>
              </a:rPr>
              <a:t>policy_annual_premium</a:t>
            </a:r>
            <a:r>
              <a:rPr lang="id-ID" sz="1800">
                <a:ea typeface="+mj-lt"/>
                <a:cs typeface="+mj-lt"/>
              </a:rPr>
              <a:t> memiliki distribusi yang mendekati </a:t>
            </a:r>
            <a:r>
              <a:rPr lang="id-ID" sz="1800" i="1" err="1">
                <a:ea typeface="+mj-lt"/>
                <a:cs typeface="+mj-lt"/>
              </a:rPr>
              <a:t>Gaussian</a:t>
            </a:r>
            <a:r>
              <a:rPr lang="id-ID" sz="1800" i="1">
                <a:ea typeface="+mj-lt"/>
                <a:cs typeface="+mj-lt"/>
              </a:rPr>
              <a:t> sehingga dapat </a:t>
            </a:r>
            <a:r>
              <a:rPr lang="id-ID" sz="1800">
                <a:ea typeface="+mj-lt"/>
                <a:cs typeface="+mj-lt"/>
              </a:rPr>
              <a:t>diskalakan ulang dengan </a:t>
            </a:r>
            <a:r>
              <a:rPr lang="id-ID" sz="1800" i="1" err="1">
                <a:ea typeface="+mj-lt"/>
                <a:cs typeface="+mj-lt"/>
              </a:rPr>
              <a:t>standard</a:t>
            </a:r>
            <a:r>
              <a:rPr lang="id-ID" sz="1800" i="1">
                <a:ea typeface="+mj-lt"/>
                <a:cs typeface="+mj-lt"/>
              </a:rPr>
              <a:t> </a:t>
            </a:r>
            <a:r>
              <a:rPr lang="id-ID" sz="1800" i="1" err="1">
                <a:ea typeface="+mj-lt"/>
                <a:cs typeface="+mj-lt"/>
              </a:rPr>
              <a:t>scaler</a:t>
            </a:r>
            <a:r>
              <a:rPr lang="id-ID" sz="1800" i="1">
                <a:ea typeface="+mj-lt"/>
                <a:cs typeface="+mj-lt"/>
              </a:rPr>
              <a:t>.</a:t>
            </a:r>
          </a:p>
          <a:p>
            <a:endParaRPr lang="id-ID" sz="1800" i="1">
              <a:cs typeface="Posterama"/>
            </a:endParaRPr>
          </a:p>
          <a:p>
            <a:r>
              <a:rPr lang="id-ID" sz="1800">
                <a:ea typeface="+mj-lt"/>
                <a:cs typeface="+mj-lt"/>
              </a:rPr>
              <a:t>Fitur </a:t>
            </a:r>
            <a:r>
              <a:rPr lang="id-ID" sz="1800" i="1" err="1">
                <a:ea typeface="+mj-lt"/>
                <a:cs typeface="+mj-lt"/>
              </a:rPr>
              <a:t>umbrella_limit</a:t>
            </a:r>
            <a:r>
              <a:rPr lang="id-ID" sz="1800">
                <a:ea typeface="+mj-lt"/>
                <a:cs typeface="+mj-lt"/>
              </a:rPr>
              <a:t> dan </a:t>
            </a:r>
            <a:r>
              <a:rPr lang="id-ID" sz="1800" i="1" err="1">
                <a:ea typeface="+mj-lt"/>
                <a:cs typeface="+mj-lt"/>
              </a:rPr>
              <a:t>property_claim</a:t>
            </a:r>
            <a:r>
              <a:rPr lang="id-ID" sz="1800">
                <a:ea typeface="+mj-lt"/>
                <a:cs typeface="+mj-lt"/>
              </a:rPr>
              <a:t> terdeteksi memiliki </a:t>
            </a:r>
            <a:r>
              <a:rPr lang="id-ID" sz="1800" err="1">
                <a:ea typeface="+mj-lt"/>
                <a:cs typeface="+mj-lt"/>
              </a:rPr>
              <a:t>pencilan</a:t>
            </a:r>
            <a:r>
              <a:rPr lang="id-ID" sz="1800">
                <a:ea typeface="+mj-lt"/>
                <a:cs typeface="+mj-lt"/>
              </a:rPr>
              <a:t> yang cukup banyak sehingga kedua fitur ini diskalakan ulang dengan </a:t>
            </a:r>
            <a:r>
              <a:rPr lang="id-ID" sz="1800" i="1" err="1">
                <a:ea typeface="+mj-lt"/>
                <a:cs typeface="+mj-lt"/>
              </a:rPr>
              <a:t>robust</a:t>
            </a:r>
            <a:r>
              <a:rPr lang="id-ID" sz="1800" i="1">
                <a:ea typeface="+mj-lt"/>
                <a:cs typeface="+mj-lt"/>
              </a:rPr>
              <a:t> </a:t>
            </a:r>
            <a:r>
              <a:rPr lang="id-ID" sz="1800" i="1" err="1">
                <a:ea typeface="+mj-lt"/>
                <a:cs typeface="+mj-lt"/>
              </a:rPr>
              <a:t>scaler</a:t>
            </a:r>
            <a:r>
              <a:rPr lang="id-ID" sz="1800" i="1">
                <a:ea typeface="+mj-lt"/>
                <a:cs typeface="+mj-lt"/>
              </a:rPr>
              <a:t>.</a:t>
            </a:r>
          </a:p>
          <a:p>
            <a:endParaRPr lang="id-ID" sz="1800" i="1">
              <a:cs typeface="Posterama"/>
            </a:endParaRPr>
          </a:p>
          <a:p>
            <a:r>
              <a:rPr lang="id-ID" sz="1800">
                <a:ea typeface="+mj-lt"/>
                <a:cs typeface="+mj-lt"/>
              </a:rPr>
              <a:t>Fitur numerik lainnya diskalakan ulang dengan </a:t>
            </a:r>
            <a:r>
              <a:rPr lang="id-ID" sz="1800" i="1" err="1">
                <a:ea typeface="+mj-lt"/>
                <a:cs typeface="+mj-lt"/>
              </a:rPr>
              <a:t>minmax</a:t>
            </a:r>
            <a:r>
              <a:rPr lang="id-ID" sz="1800" i="1">
                <a:ea typeface="+mj-lt"/>
                <a:cs typeface="+mj-lt"/>
              </a:rPr>
              <a:t> </a:t>
            </a:r>
            <a:r>
              <a:rPr lang="id-ID" sz="1800" i="1" err="1">
                <a:ea typeface="+mj-lt"/>
                <a:cs typeface="+mj-lt"/>
              </a:rPr>
              <a:t>scaler</a:t>
            </a:r>
            <a:r>
              <a:rPr lang="id-ID" sz="1800" i="1">
                <a:ea typeface="+mj-lt"/>
                <a:cs typeface="+mj-lt"/>
              </a:rPr>
              <a:t>.</a:t>
            </a:r>
            <a:endParaRPr lang="id-ID" sz="1800">
              <a:cs typeface="Posterama"/>
            </a:endParaRPr>
          </a:p>
        </p:txBody>
      </p:sp>
      <p:sp>
        <p:nvSpPr>
          <p:cNvPr id="11" name="Judul 1">
            <a:extLst>
              <a:ext uri="{FF2B5EF4-FFF2-40B4-BE49-F238E27FC236}">
                <a16:creationId xmlns:a16="http://schemas.microsoft.com/office/drawing/2014/main" id="{CB88FCD0-ABD7-76EC-CB6C-90357CBEA81E}"/>
              </a:ext>
            </a:extLst>
          </p:cNvPr>
          <p:cNvSpPr txBox="1">
            <a:spLocks/>
          </p:cNvSpPr>
          <p:nvPr/>
        </p:nvSpPr>
        <p:spPr>
          <a:xfrm>
            <a:off x="5334000" y="1199014"/>
            <a:ext cx="1325593" cy="333527"/>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id-ID" sz="1200" err="1">
                <a:cs typeface="Posterama"/>
              </a:rPr>
              <a:t>MinMax</a:t>
            </a:r>
            <a:r>
              <a:rPr lang="id-ID" sz="1200">
                <a:cs typeface="Posterama"/>
              </a:rPr>
              <a:t> </a:t>
            </a:r>
            <a:r>
              <a:rPr lang="id-ID" sz="1200" err="1">
                <a:cs typeface="Posterama"/>
              </a:rPr>
              <a:t>scaler</a:t>
            </a:r>
          </a:p>
        </p:txBody>
      </p:sp>
      <p:sp>
        <p:nvSpPr>
          <p:cNvPr id="13" name="Judul 1">
            <a:extLst>
              <a:ext uri="{FF2B5EF4-FFF2-40B4-BE49-F238E27FC236}">
                <a16:creationId xmlns:a16="http://schemas.microsoft.com/office/drawing/2014/main" id="{A479321F-C765-43A9-A5E6-43513B7EB0F9}"/>
              </a:ext>
            </a:extLst>
          </p:cNvPr>
          <p:cNvSpPr txBox="1">
            <a:spLocks/>
          </p:cNvSpPr>
          <p:nvPr/>
        </p:nvSpPr>
        <p:spPr>
          <a:xfrm>
            <a:off x="8568906" y="1227768"/>
            <a:ext cx="1325593" cy="333527"/>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id-ID" sz="1200" err="1">
                <a:cs typeface="Posterama"/>
              </a:rPr>
              <a:t>Robust</a:t>
            </a:r>
            <a:r>
              <a:rPr lang="id-ID" sz="1200">
                <a:cs typeface="Posterama"/>
              </a:rPr>
              <a:t> </a:t>
            </a:r>
            <a:r>
              <a:rPr lang="id-ID" sz="1200" err="1">
                <a:cs typeface="Posterama"/>
              </a:rPr>
              <a:t>scaler</a:t>
            </a:r>
          </a:p>
        </p:txBody>
      </p:sp>
      <p:pic>
        <p:nvPicPr>
          <p:cNvPr id="14" name="Gambar 14">
            <a:extLst>
              <a:ext uri="{FF2B5EF4-FFF2-40B4-BE49-F238E27FC236}">
                <a16:creationId xmlns:a16="http://schemas.microsoft.com/office/drawing/2014/main" id="{F2BF032F-A3FD-5F93-7F42-BC6B9340E992}"/>
              </a:ext>
            </a:extLst>
          </p:cNvPr>
          <p:cNvPicPr>
            <a:picLocks noChangeAspect="1"/>
          </p:cNvPicPr>
          <p:nvPr/>
        </p:nvPicPr>
        <p:blipFill>
          <a:blip r:embed="rId5"/>
          <a:stretch>
            <a:fillRect/>
          </a:stretch>
        </p:blipFill>
        <p:spPr>
          <a:xfrm>
            <a:off x="885645" y="4097965"/>
            <a:ext cx="3577086" cy="2198900"/>
          </a:xfrm>
          <a:prstGeom prst="rect">
            <a:avLst/>
          </a:prstGeom>
        </p:spPr>
      </p:pic>
      <p:pic>
        <p:nvPicPr>
          <p:cNvPr id="15" name="Gambar 15">
            <a:extLst>
              <a:ext uri="{FF2B5EF4-FFF2-40B4-BE49-F238E27FC236}">
                <a16:creationId xmlns:a16="http://schemas.microsoft.com/office/drawing/2014/main" id="{E2C37E42-F227-5ED4-8605-12BD538DC363}"/>
              </a:ext>
            </a:extLst>
          </p:cNvPr>
          <p:cNvPicPr>
            <a:picLocks noChangeAspect="1"/>
          </p:cNvPicPr>
          <p:nvPr/>
        </p:nvPicPr>
        <p:blipFill>
          <a:blip r:embed="rId6"/>
          <a:stretch>
            <a:fillRect/>
          </a:stretch>
        </p:blipFill>
        <p:spPr>
          <a:xfrm>
            <a:off x="4451230" y="4027740"/>
            <a:ext cx="3648973" cy="2468746"/>
          </a:xfrm>
          <a:prstGeom prst="rect">
            <a:avLst/>
          </a:prstGeom>
        </p:spPr>
      </p:pic>
      <p:pic>
        <p:nvPicPr>
          <p:cNvPr id="16" name="Gambar 16">
            <a:extLst>
              <a:ext uri="{FF2B5EF4-FFF2-40B4-BE49-F238E27FC236}">
                <a16:creationId xmlns:a16="http://schemas.microsoft.com/office/drawing/2014/main" id="{916DD63A-837F-6515-BFF3-F9514341B9DA}"/>
              </a:ext>
            </a:extLst>
          </p:cNvPr>
          <p:cNvPicPr>
            <a:picLocks noChangeAspect="1"/>
          </p:cNvPicPr>
          <p:nvPr/>
        </p:nvPicPr>
        <p:blipFill>
          <a:blip r:embed="rId7"/>
          <a:stretch>
            <a:fillRect/>
          </a:stretch>
        </p:blipFill>
        <p:spPr>
          <a:xfrm>
            <a:off x="8232475" y="4031106"/>
            <a:ext cx="3318294" cy="2332617"/>
          </a:xfrm>
          <a:prstGeom prst="rect">
            <a:avLst/>
          </a:prstGeom>
        </p:spPr>
      </p:pic>
    </p:spTree>
    <p:extLst>
      <p:ext uri="{BB962C8B-B14F-4D97-AF65-F5344CB8AC3E}">
        <p14:creationId xmlns:p14="http://schemas.microsoft.com/office/powerpoint/2010/main" val="36833812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F137B8C-5E30-EA24-4A4A-C38FDA697842}"/>
              </a:ext>
            </a:extLst>
          </p:cNvPr>
          <p:cNvSpPr>
            <a:spLocks noGrp="1"/>
          </p:cNvSpPr>
          <p:nvPr>
            <p:ph type="title"/>
          </p:nvPr>
        </p:nvSpPr>
        <p:spPr>
          <a:xfrm>
            <a:off x="5748752" y="552782"/>
            <a:ext cx="5919373" cy="1611920"/>
          </a:xfrm>
        </p:spPr>
        <p:txBody>
          <a:bodyPr>
            <a:normAutofit/>
          </a:bodyPr>
          <a:lstStyle/>
          <a:p>
            <a:r>
              <a:rPr lang="en-US">
                <a:cs typeface="Posterama"/>
              </a:rPr>
              <a:t>Decision Forest Pruning</a:t>
            </a:r>
            <a:endParaRPr lang="en-US"/>
          </a:p>
        </p:txBody>
      </p:sp>
      <p:pic>
        <p:nvPicPr>
          <p:cNvPr id="5" name="Picture 4" descr="Penampang tanaman muda dan akar">
            <a:extLst>
              <a:ext uri="{FF2B5EF4-FFF2-40B4-BE49-F238E27FC236}">
                <a16:creationId xmlns:a16="http://schemas.microsoft.com/office/drawing/2014/main" id="{C3370FB9-CF57-96C6-68D5-A7880AB85260}"/>
              </a:ext>
            </a:extLst>
          </p:cNvPr>
          <p:cNvPicPr>
            <a:picLocks noChangeAspect="1"/>
          </p:cNvPicPr>
          <p:nvPr/>
        </p:nvPicPr>
        <p:blipFill rotWithShape="1">
          <a:blip r:embed="rId2"/>
          <a:srcRect l="40513" r="8" b="8"/>
          <a:stretch/>
        </p:blipFill>
        <p:spPr>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3" name="Content Placeholder 2">
            <a:extLst>
              <a:ext uri="{FF2B5EF4-FFF2-40B4-BE49-F238E27FC236}">
                <a16:creationId xmlns:a16="http://schemas.microsoft.com/office/drawing/2014/main" id="{2BBFC5B8-E76A-58C2-A88A-E27276458714}"/>
              </a:ext>
            </a:extLst>
          </p:cNvPr>
          <p:cNvSpPr>
            <a:spLocks noGrp="1"/>
          </p:cNvSpPr>
          <p:nvPr>
            <p:ph idx="1"/>
          </p:nvPr>
        </p:nvSpPr>
        <p:spPr>
          <a:xfrm>
            <a:off x="5745083" y="2391995"/>
            <a:ext cx="5904056" cy="3174788"/>
          </a:xfrm>
        </p:spPr>
        <p:txBody>
          <a:bodyPr vert="horz" lIns="91440" tIns="45720" rIns="91440" bIns="45720" rtlCol="0" anchor="t">
            <a:normAutofit/>
          </a:bodyPr>
          <a:lstStyle/>
          <a:p>
            <a:pPr marL="342900" indent="-342900">
              <a:buFont typeface="Arial" panose="020B0504020202020204" pitchFamily="34" charset="0"/>
              <a:buChar char="•"/>
            </a:pPr>
            <a:r>
              <a:rPr lang="en-US" err="1"/>
              <a:t>Reduksi</a:t>
            </a:r>
            <a:r>
              <a:rPr lang="en-US"/>
              <a:t> </a:t>
            </a:r>
            <a:r>
              <a:rPr lang="en-US" err="1"/>
              <a:t>ukuran</a:t>
            </a:r>
            <a:r>
              <a:rPr lang="en-US"/>
              <a:t> dan </a:t>
            </a:r>
            <a:r>
              <a:rPr lang="en-US" err="1"/>
              <a:t>kompleksitas</a:t>
            </a:r>
          </a:p>
          <a:p>
            <a:pPr marL="342900" indent="-342900">
              <a:buFont typeface="Arial" panose="020B0504020202020204" pitchFamily="34" charset="0"/>
              <a:buChar char="•"/>
            </a:pPr>
            <a:r>
              <a:rPr lang="en-US" err="1"/>
              <a:t>Algoritma</a:t>
            </a:r>
            <a:r>
              <a:rPr lang="en-US"/>
              <a:t> </a:t>
            </a:r>
            <a:r>
              <a:rPr lang="en-US" err="1"/>
              <a:t>mencari</a:t>
            </a:r>
            <a:r>
              <a:rPr lang="en-US"/>
              <a:t> base tree </a:t>
            </a:r>
            <a:r>
              <a:rPr lang="en-US" err="1"/>
              <a:t>dengan</a:t>
            </a:r>
            <a:r>
              <a:rPr lang="en-US"/>
              <a:t> ROC-AUC </a:t>
            </a:r>
            <a:r>
              <a:rPr lang="en-US" err="1"/>
              <a:t>tertinggi</a:t>
            </a:r>
          </a:p>
        </p:txBody>
      </p:sp>
    </p:spTree>
    <p:extLst>
      <p:ext uri="{BB962C8B-B14F-4D97-AF65-F5344CB8AC3E}">
        <p14:creationId xmlns:p14="http://schemas.microsoft.com/office/powerpoint/2010/main" val="17607755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35CA79F-7CF8-44A0-74C4-83B2FAAD2705}"/>
              </a:ext>
            </a:extLst>
          </p:cNvPr>
          <p:cNvSpPr>
            <a:spLocks noGrp="1"/>
          </p:cNvSpPr>
          <p:nvPr>
            <p:ph type="title"/>
          </p:nvPr>
        </p:nvSpPr>
        <p:spPr>
          <a:xfrm>
            <a:off x="5748752" y="552782"/>
            <a:ext cx="5919373" cy="1611920"/>
          </a:xfrm>
        </p:spPr>
        <p:txBody>
          <a:bodyPr>
            <a:normAutofit/>
          </a:bodyPr>
          <a:lstStyle/>
          <a:p>
            <a:r>
              <a:rPr lang="en-US" err="1">
                <a:cs typeface="Posterama"/>
              </a:rPr>
              <a:t>Ekstraksi</a:t>
            </a:r>
            <a:r>
              <a:rPr lang="en-US">
                <a:cs typeface="Posterama"/>
              </a:rPr>
              <a:t> </a:t>
            </a:r>
            <a:r>
              <a:rPr lang="en-US" err="1">
                <a:cs typeface="Posterama"/>
              </a:rPr>
              <a:t>Aturan</a:t>
            </a:r>
            <a:r>
              <a:rPr lang="en-US">
                <a:cs typeface="Posterama"/>
              </a:rPr>
              <a:t> </a:t>
            </a:r>
            <a:r>
              <a:rPr lang="en-US" err="1">
                <a:cs typeface="Posterama"/>
              </a:rPr>
              <a:t>Konjungsi</a:t>
            </a:r>
            <a:endParaRPr lang="en-US" err="1"/>
          </a:p>
        </p:txBody>
      </p:sp>
      <p:pic>
        <p:nvPicPr>
          <p:cNvPr id="5" name="Picture 4" descr="Peluncuran roket">
            <a:extLst>
              <a:ext uri="{FF2B5EF4-FFF2-40B4-BE49-F238E27FC236}">
                <a16:creationId xmlns:a16="http://schemas.microsoft.com/office/drawing/2014/main" id="{837A44CA-F5BB-0976-ADAD-B728BE6B2D28}"/>
              </a:ext>
            </a:extLst>
          </p:cNvPr>
          <p:cNvPicPr>
            <a:picLocks noChangeAspect="1"/>
          </p:cNvPicPr>
          <p:nvPr/>
        </p:nvPicPr>
        <p:blipFill rotWithShape="1">
          <a:blip r:embed="rId2"/>
          <a:srcRect l="36576" r="7922" b="-3"/>
          <a:stretch/>
        </p:blipFill>
        <p:spPr>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3" name="Content Placeholder 2">
            <a:extLst>
              <a:ext uri="{FF2B5EF4-FFF2-40B4-BE49-F238E27FC236}">
                <a16:creationId xmlns:a16="http://schemas.microsoft.com/office/drawing/2014/main" id="{109750AA-B74D-EB89-C762-0E91932BCFAD}"/>
              </a:ext>
            </a:extLst>
          </p:cNvPr>
          <p:cNvSpPr>
            <a:spLocks noGrp="1"/>
          </p:cNvSpPr>
          <p:nvPr>
            <p:ph idx="1"/>
          </p:nvPr>
        </p:nvSpPr>
        <p:spPr>
          <a:xfrm>
            <a:off x="5745083" y="2391995"/>
            <a:ext cx="5904056" cy="3174788"/>
          </a:xfrm>
        </p:spPr>
        <p:txBody>
          <a:bodyPr vert="horz" lIns="91440" tIns="45720" rIns="91440" bIns="45720" rtlCol="0" anchor="t">
            <a:normAutofit/>
          </a:bodyPr>
          <a:lstStyle/>
          <a:p>
            <a:pPr marL="342900" indent="-342900">
              <a:buFont typeface="Arial" panose="020B0504020202020204" pitchFamily="34" charset="0"/>
              <a:buChar char="•"/>
            </a:pPr>
            <a:r>
              <a:rPr lang="en-US" err="1"/>
              <a:t>Setiap</a:t>
            </a:r>
            <a:r>
              <a:rPr lang="en-US"/>
              <a:t> </a:t>
            </a:r>
            <a:r>
              <a:rPr lang="en-US" err="1"/>
              <a:t>pohon</a:t>
            </a:r>
            <a:r>
              <a:rPr lang="en-US"/>
              <a:t> </a:t>
            </a:r>
            <a:r>
              <a:rPr lang="en-US" err="1"/>
              <a:t>dipecah</a:t>
            </a:r>
            <a:r>
              <a:rPr lang="en-US"/>
              <a:t> </a:t>
            </a:r>
            <a:r>
              <a:rPr lang="en-US" err="1"/>
              <a:t>menjadi</a:t>
            </a:r>
            <a:r>
              <a:rPr lang="en-US"/>
              <a:t> </a:t>
            </a:r>
            <a:r>
              <a:rPr lang="en-US" err="1"/>
              <a:t>kumpulan</a:t>
            </a:r>
            <a:r>
              <a:rPr lang="en-US"/>
              <a:t> </a:t>
            </a:r>
            <a:r>
              <a:rPr lang="en-US" err="1"/>
              <a:t>aturan</a:t>
            </a:r>
            <a:r>
              <a:rPr lang="en-US"/>
              <a:t> </a:t>
            </a:r>
            <a:r>
              <a:rPr lang="en-US" err="1"/>
              <a:t>konjungtif</a:t>
            </a:r>
            <a:r>
              <a:rPr lang="en-US"/>
              <a:t> yang </a:t>
            </a:r>
            <a:r>
              <a:rPr lang="en-US" err="1"/>
              <a:t>dipetakan</a:t>
            </a:r>
            <a:r>
              <a:rPr lang="en-US"/>
              <a:t> pada </a:t>
            </a:r>
            <a:r>
              <a:rPr lang="en-US" err="1"/>
              <a:t>kelas</a:t>
            </a:r>
            <a:r>
              <a:rPr lang="en-US"/>
              <a:t> </a:t>
            </a:r>
            <a:r>
              <a:rPr lang="en-US" err="1"/>
              <a:t>probabilitas</a:t>
            </a:r>
          </a:p>
          <a:p>
            <a:pPr marL="342900" indent="-342900">
              <a:buFont typeface="Arial" panose="020B0504020202020204" pitchFamily="34" charset="0"/>
              <a:buChar char="•"/>
            </a:pPr>
            <a:r>
              <a:rPr lang="en-US" err="1"/>
              <a:t>Konjungsi</a:t>
            </a:r>
            <a:r>
              <a:rPr lang="en-US"/>
              <a:t> </a:t>
            </a:r>
            <a:r>
              <a:rPr lang="en-US" err="1"/>
              <a:t>dari</a:t>
            </a:r>
            <a:r>
              <a:rPr lang="en-US"/>
              <a:t> masing </a:t>
            </a:r>
            <a:r>
              <a:rPr lang="en-US" err="1"/>
              <a:t>masing</a:t>
            </a:r>
            <a:r>
              <a:rPr lang="en-US"/>
              <a:t> base tree </a:t>
            </a:r>
            <a:r>
              <a:rPr lang="en-US" err="1"/>
              <a:t>akan</a:t>
            </a:r>
            <a:r>
              <a:rPr lang="en-US"/>
              <a:t> </a:t>
            </a:r>
            <a:r>
              <a:rPr lang="en-US" err="1"/>
              <a:t>digabungkan</a:t>
            </a:r>
            <a:r>
              <a:rPr lang="en-US"/>
              <a:t> </a:t>
            </a:r>
            <a:r>
              <a:rPr lang="en-US" err="1"/>
              <a:t>menjadi</a:t>
            </a:r>
            <a:r>
              <a:rPr lang="en-US"/>
              <a:t> </a:t>
            </a:r>
            <a:r>
              <a:rPr lang="en-US" err="1"/>
              <a:t>sebuah</a:t>
            </a:r>
            <a:r>
              <a:rPr lang="en-US"/>
              <a:t> </a:t>
            </a:r>
            <a:r>
              <a:rPr lang="en-US" err="1"/>
              <a:t>aturan</a:t>
            </a:r>
            <a:r>
              <a:rPr lang="en-US"/>
              <a:t> yang </a:t>
            </a:r>
            <a:r>
              <a:rPr lang="en-US" err="1"/>
              <a:t>mewakili</a:t>
            </a:r>
            <a:r>
              <a:rPr lang="en-US"/>
              <a:t> forest yang </a:t>
            </a:r>
            <a:r>
              <a:rPr lang="en-US" err="1"/>
              <a:t>telah</a:t>
            </a:r>
            <a:r>
              <a:rPr lang="en-US"/>
              <a:t> di-</a:t>
            </a:r>
            <a:r>
              <a:rPr lang="en-US" i="1"/>
              <a:t>pruning</a:t>
            </a:r>
          </a:p>
        </p:txBody>
      </p:sp>
    </p:spTree>
    <p:extLst>
      <p:ext uri="{BB962C8B-B14F-4D97-AF65-F5344CB8AC3E}">
        <p14:creationId xmlns:p14="http://schemas.microsoft.com/office/powerpoint/2010/main" val="1800362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8"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Background Fill">
            <a:extLst>
              <a:ext uri="{FF2B5EF4-FFF2-40B4-BE49-F238E27FC236}">
                <a16:creationId xmlns:a16="http://schemas.microsoft.com/office/drawing/2014/main" id="{F79232E2-A9FE-4A08-9B39-19C88A01D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C734A340-6EFD-6688-6DC8-A72449784AD7}"/>
              </a:ext>
            </a:extLst>
          </p:cNvPr>
          <p:cNvSpPr>
            <a:spLocks noGrp="1"/>
          </p:cNvSpPr>
          <p:nvPr>
            <p:ph type="title"/>
          </p:nvPr>
        </p:nvSpPr>
        <p:spPr>
          <a:xfrm>
            <a:off x="609600" y="557784"/>
            <a:ext cx="10972800" cy="1325563"/>
          </a:xfrm>
        </p:spPr>
        <p:txBody>
          <a:bodyPr>
            <a:normAutofit/>
          </a:bodyPr>
          <a:lstStyle/>
          <a:p>
            <a:r>
              <a:rPr lang="id-ID">
                <a:cs typeface="Posterama"/>
              </a:rPr>
              <a:t>RUMUSAN MASALAH</a:t>
            </a:r>
          </a:p>
        </p:txBody>
      </p:sp>
      <p:graphicFrame>
        <p:nvGraphicFramePr>
          <p:cNvPr id="5" name="Tampungan Konten 2">
            <a:extLst>
              <a:ext uri="{FF2B5EF4-FFF2-40B4-BE49-F238E27FC236}">
                <a16:creationId xmlns:a16="http://schemas.microsoft.com/office/drawing/2014/main" id="{7ACC08EF-8B8B-8B7F-8615-83DCDD481C69}"/>
              </a:ext>
            </a:extLst>
          </p:cNvPr>
          <p:cNvGraphicFramePr>
            <a:graphicFrameLocks noGrp="1"/>
          </p:cNvGraphicFramePr>
          <p:nvPr>
            <p:ph idx="1"/>
          </p:nvPr>
        </p:nvGraphicFramePr>
        <p:xfrm>
          <a:off x="609600" y="2106613"/>
          <a:ext cx="10972800" cy="4035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15124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24E6C-A60F-CAF3-793F-3CC818ABF5EC}"/>
              </a:ext>
            </a:extLst>
          </p:cNvPr>
          <p:cNvSpPr>
            <a:spLocks noGrp="1"/>
          </p:cNvSpPr>
          <p:nvPr>
            <p:ph type="title"/>
          </p:nvPr>
        </p:nvSpPr>
        <p:spPr/>
        <p:txBody>
          <a:bodyPr/>
          <a:lstStyle/>
          <a:p>
            <a:r>
              <a:rPr lang="en-US" err="1">
                <a:cs typeface="Posterama"/>
              </a:rPr>
              <a:t>Konstruksi</a:t>
            </a:r>
            <a:r>
              <a:rPr lang="en-US">
                <a:cs typeface="Posterama"/>
              </a:rPr>
              <a:t> Tree</a:t>
            </a:r>
            <a:endParaRPr lang="en-US"/>
          </a:p>
        </p:txBody>
      </p:sp>
      <p:pic>
        <p:nvPicPr>
          <p:cNvPr id="3" name="Picture 3" descr="Text&#10;&#10;Description automatically generated">
            <a:extLst>
              <a:ext uri="{FF2B5EF4-FFF2-40B4-BE49-F238E27FC236}">
                <a16:creationId xmlns:a16="http://schemas.microsoft.com/office/drawing/2014/main" id="{1530CE1B-E5A9-26FE-34E9-D29E7D84F516}"/>
              </a:ext>
            </a:extLst>
          </p:cNvPr>
          <p:cNvPicPr>
            <a:picLocks noChangeAspect="1"/>
          </p:cNvPicPr>
          <p:nvPr/>
        </p:nvPicPr>
        <p:blipFill>
          <a:blip r:embed="rId2"/>
          <a:stretch>
            <a:fillRect/>
          </a:stretch>
        </p:blipFill>
        <p:spPr>
          <a:xfrm>
            <a:off x="2899893" y="2275106"/>
            <a:ext cx="5984383" cy="3348829"/>
          </a:xfrm>
          <a:prstGeom prst="rect">
            <a:avLst/>
          </a:prstGeom>
        </p:spPr>
      </p:pic>
    </p:spTree>
    <p:extLst>
      <p:ext uri="{BB962C8B-B14F-4D97-AF65-F5344CB8AC3E}">
        <p14:creationId xmlns:p14="http://schemas.microsoft.com/office/powerpoint/2010/main" val="20430581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90C62-4095-A2D1-BF04-04C9CDAC8049}"/>
              </a:ext>
            </a:extLst>
          </p:cNvPr>
          <p:cNvSpPr>
            <a:spLocks noGrp="1"/>
          </p:cNvSpPr>
          <p:nvPr>
            <p:ph type="title"/>
          </p:nvPr>
        </p:nvSpPr>
        <p:spPr/>
        <p:txBody>
          <a:bodyPr/>
          <a:lstStyle/>
          <a:p>
            <a:r>
              <a:rPr lang="en-US" err="1">
                <a:cs typeface="Posterama"/>
              </a:rPr>
              <a:t>Aturan</a:t>
            </a:r>
            <a:r>
              <a:rPr lang="en-US">
                <a:cs typeface="Posterama"/>
              </a:rPr>
              <a:t> </a:t>
            </a:r>
            <a:r>
              <a:rPr lang="en-US" err="1">
                <a:cs typeface="Posterama"/>
              </a:rPr>
              <a:t>Konjungsi</a:t>
            </a:r>
            <a:r>
              <a:rPr lang="en-US">
                <a:cs typeface="Posterama"/>
              </a:rPr>
              <a:t> </a:t>
            </a:r>
          </a:p>
        </p:txBody>
      </p:sp>
      <p:pic>
        <p:nvPicPr>
          <p:cNvPr id="3" name="Picture 3" descr="Text, letter&#10;&#10;Description automatically generated">
            <a:extLst>
              <a:ext uri="{FF2B5EF4-FFF2-40B4-BE49-F238E27FC236}">
                <a16:creationId xmlns:a16="http://schemas.microsoft.com/office/drawing/2014/main" id="{54995F47-FBC9-504A-E90F-6FF60CC152A4}"/>
              </a:ext>
            </a:extLst>
          </p:cNvPr>
          <p:cNvPicPr>
            <a:picLocks noChangeAspect="1"/>
          </p:cNvPicPr>
          <p:nvPr/>
        </p:nvPicPr>
        <p:blipFill>
          <a:blip r:embed="rId2"/>
          <a:stretch>
            <a:fillRect/>
          </a:stretch>
        </p:blipFill>
        <p:spPr>
          <a:xfrm>
            <a:off x="774879" y="2601022"/>
            <a:ext cx="10910551" cy="2256969"/>
          </a:xfrm>
          <a:prstGeom prst="rect">
            <a:avLst/>
          </a:prstGeom>
        </p:spPr>
      </p:pic>
    </p:spTree>
    <p:extLst>
      <p:ext uri="{BB962C8B-B14F-4D97-AF65-F5344CB8AC3E}">
        <p14:creationId xmlns:p14="http://schemas.microsoft.com/office/powerpoint/2010/main" val="14030908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27678614-FD1C-8C6E-BC09-B9F507824AA0}"/>
              </a:ext>
            </a:extLst>
          </p:cNvPr>
          <p:cNvSpPr>
            <a:spLocks noGrp="1"/>
          </p:cNvSpPr>
          <p:nvPr>
            <p:ph type="title"/>
          </p:nvPr>
        </p:nvSpPr>
        <p:spPr>
          <a:xfrm>
            <a:off x="609600" y="557784"/>
            <a:ext cx="10972800" cy="1009262"/>
          </a:xfrm>
        </p:spPr>
        <p:txBody>
          <a:bodyPr>
            <a:normAutofit fontScale="90000"/>
          </a:bodyPr>
          <a:lstStyle/>
          <a:p>
            <a:r>
              <a:rPr lang="id-ID" i="1">
                <a:cs typeface="Posterama"/>
              </a:rPr>
              <a:t>XG-BOOST TANPA PENANGANAN KELAS TAK SEIMBANG</a:t>
            </a:r>
            <a:endParaRPr lang="id-ID"/>
          </a:p>
        </p:txBody>
      </p:sp>
      <p:pic>
        <p:nvPicPr>
          <p:cNvPr id="4" name="Gambar 4" descr="Sebuah gambar berisi teks, meja&#10;&#10;Deskripsi dibuat secara otomatis">
            <a:extLst>
              <a:ext uri="{FF2B5EF4-FFF2-40B4-BE49-F238E27FC236}">
                <a16:creationId xmlns:a16="http://schemas.microsoft.com/office/drawing/2014/main" id="{E57D8A5D-7777-CAD9-7F93-F30AE17210FB}"/>
              </a:ext>
            </a:extLst>
          </p:cNvPr>
          <p:cNvPicPr>
            <a:picLocks noChangeAspect="1"/>
          </p:cNvPicPr>
          <p:nvPr/>
        </p:nvPicPr>
        <p:blipFill>
          <a:blip r:embed="rId2"/>
          <a:stretch>
            <a:fillRect/>
          </a:stretch>
        </p:blipFill>
        <p:spPr>
          <a:xfrm>
            <a:off x="483080" y="2450496"/>
            <a:ext cx="5129840" cy="2115160"/>
          </a:xfrm>
          <a:prstGeom prst="rect">
            <a:avLst/>
          </a:prstGeom>
        </p:spPr>
      </p:pic>
      <p:sp>
        <p:nvSpPr>
          <p:cNvPr id="6" name="Content Placeholder 2">
            <a:extLst>
              <a:ext uri="{FF2B5EF4-FFF2-40B4-BE49-F238E27FC236}">
                <a16:creationId xmlns:a16="http://schemas.microsoft.com/office/drawing/2014/main" id="{FEA2FAAD-92B4-0343-66E5-59CF9B5ADFF4}"/>
              </a:ext>
            </a:extLst>
          </p:cNvPr>
          <p:cNvSpPr txBox="1">
            <a:spLocks/>
          </p:cNvSpPr>
          <p:nvPr/>
        </p:nvSpPr>
        <p:spPr>
          <a:xfrm>
            <a:off x="5745083" y="1457467"/>
            <a:ext cx="5860924" cy="5072599"/>
          </a:xfrm>
          <a:prstGeom prst="rect">
            <a:avLst/>
          </a:prstGeom>
          <a:noFill/>
        </p:spPr>
        <p:txBody>
          <a:bodyPr vert="horz" lIns="91440" tIns="45720" rIns="91440" bIns="45720" rtlCol="0" anchor="t">
            <a:normAutofit/>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504020202020204" pitchFamily="34" charset="0"/>
              <a:buChar char="•"/>
            </a:pPr>
            <a:r>
              <a:rPr lang="en-US" sz="1400">
                <a:highlight>
                  <a:srgbClr val="F7F7F8"/>
                </a:highlight>
                <a:ea typeface="+mn-lt"/>
                <a:cs typeface="+mn-lt"/>
              </a:rPr>
              <a:t>Ini </a:t>
            </a:r>
            <a:r>
              <a:rPr lang="en-US" sz="1400" err="1">
                <a:highlight>
                  <a:srgbClr val="F7F7F8"/>
                </a:highlight>
                <a:ea typeface="+mn-lt"/>
                <a:cs typeface="+mn-lt"/>
              </a:rPr>
              <a:t>adalah</a:t>
            </a:r>
            <a:r>
              <a:rPr lang="en-US" sz="1400">
                <a:highlight>
                  <a:srgbClr val="F7F7F8"/>
                </a:highlight>
                <a:ea typeface="+mn-lt"/>
                <a:cs typeface="+mn-lt"/>
              </a:rPr>
              <a:t> output </a:t>
            </a:r>
            <a:r>
              <a:rPr lang="en-US" sz="1400" err="1">
                <a:highlight>
                  <a:srgbClr val="F7F7F8"/>
                </a:highlight>
                <a:ea typeface="+mn-lt"/>
                <a:cs typeface="+mn-lt"/>
              </a:rPr>
              <a:t>dari</a:t>
            </a:r>
            <a:r>
              <a:rPr lang="en-US" sz="1400">
                <a:highlight>
                  <a:srgbClr val="F7F7F8"/>
                </a:highlight>
                <a:ea typeface="+mn-lt"/>
                <a:cs typeface="+mn-lt"/>
              </a:rPr>
              <a:t> </a:t>
            </a:r>
            <a:r>
              <a:rPr lang="en-US" sz="1400" err="1">
                <a:highlight>
                  <a:srgbClr val="F7F7F8"/>
                </a:highlight>
                <a:ea typeface="+mn-lt"/>
                <a:cs typeface="+mn-lt"/>
              </a:rPr>
              <a:t>tiga</a:t>
            </a:r>
            <a:r>
              <a:rPr lang="en-US" sz="1400">
                <a:highlight>
                  <a:srgbClr val="F7F7F8"/>
                </a:highlight>
                <a:ea typeface="+mn-lt"/>
                <a:cs typeface="+mn-lt"/>
              </a:rPr>
              <a:t> </a:t>
            </a:r>
            <a:r>
              <a:rPr lang="en-US" sz="1400" err="1">
                <a:highlight>
                  <a:srgbClr val="F7F7F8"/>
                </a:highlight>
                <a:ea typeface="+mn-lt"/>
                <a:cs typeface="+mn-lt"/>
              </a:rPr>
              <a:t>iterasi</a:t>
            </a:r>
            <a:r>
              <a:rPr lang="en-US" sz="1400">
                <a:highlight>
                  <a:srgbClr val="F7F7F8"/>
                </a:highlight>
                <a:ea typeface="+mn-lt"/>
                <a:cs typeface="+mn-lt"/>
              </a:rPr>
              <a:t> (epochs) </a:t>
            </a:r>
            <a:r>
              <a:rPr lang="en-US" sz="1400" err="1">
                <a:highlight>
                  <a:srgbClr val="F7F7F8"/>
                </a:highlight>
                <a:ea typeface="+mn-lt"/>
                <a:cs typeface="+mn-lt"/>
              </a:rPr>
              <a:t>pertama</a:t>
            </a:r>
            <a:r>
              <a:rPr lang="en-US" sz="1400">
                <a:highlight>
                  <a:srgbClr val="F7F7F8"/>
                </a:highlight>
                <a:ea typeface="+mn-lt"/>
                <a:cs typeface="+mn-lt"/>
              </a:rPr>
              <a:t> </a:t>
            </a:r>
            <a:r>
              <a:rPr lang="en-US" sz="1400" err="1">
                <a:highlight>
                  <a:srgbClr val="F7F7F8"/>
                </a:highlight>
                <a:ea typeface="+mn-lt"/>
                <a:cs typeface="+mn-lt"/>
              </a:rPr>
              <a:t>dari</a:t>
            </a:r>
            <a:r>
              <a:rPr lang="en-US" sz="1400">
                <a:highlight>
                  <a:srgbClr val="F7F7F8"/>
                </a:highlight>
                <a:ea typeface="+mn-lt"/>
                <a:cs typeface="+mn-lt"/>
              </a:rPr>
              <a:t> model yang </a:t>
            </a:r>
            <a:r>
              <a:rPr lang="en-US" sz="1400" err="1">
                <a:highlight>
                  <a:srgbClr val="F7F7F8"/>
                </a:highlight>
                <a:ea typeface="+mn-lt"/>
                <a:cs typeface="+mn-lt"/>
              </a:rPr>
              <a:t>dilatih</a:t>
            </a:r>
            <a:r>
              <a:rPr lang="en-US" sz="1400">
                <a:highlight>
                  <a:srgbClr val="F7F7F8"/>
                </a:highlight>
                <a:ea typeface="+mn-lt"/>
                <a:cs typeface="+mn-lt"/>
              </a:rPr>
              <a:t> </a:t>
            </a:r>
            <a:r>
              <a:rPr lang="en-US" sz="1400" err="1">
                <a:highlight>
                  <a:srgbClr val="F7F7F8"/>
                </a:highlight>
                <a:ea typeface="+mn-lt"/>
                <a:cs typeface="+mn-lt"/>
              </a:rPr>
              <a:t>dengan</a:t>
            </a:r>
            <a:r>
              <a:rPr lang="en-US" sz="1400">
                <a:highlight>
                  <a:srgbClr val="F7F7F8"/>
                </a:highlight>
                <a:ea typeface="+mn-lt"/>
                <a:cs typeface="+mn-lt"/>
              </a:rPr>
              <a:t> </a:t>
            </a:r>
            <a:r>
              <a:rPr lang="en-US" sz="1400" err="1">
                <a:highlight>
                  <a:srgbClr val="F7F7F8"/>
                </a:highlight>
                <a:ea typeface="+mn-lt"/>
                <a:cs typeface="+mn-lt"/>
              </a:rPr>
              <a:t>XGBoost</a:t>
            </a:r>
            <a:r>
              <a:rPr lang="en-US" sz="1400">
                <a:highlight>
                  <a:srgbClr val="F7F7F8"/>
                </a:highlight>
                <a:ea typeface="+mn-lt"/>
                <a:cs typeface="+mn-lt"/>
              </a:rPr>
              <a:t>, di mana "validation_0-auc" </a:t>
            </a:r>
            <a:r>
              <a:rPr lang="en-US" sz="1400" err="1">
                <a:highlight>
                  <a:srgbClr val="F7F7F8"/>
                </a:highlight>
                <a:ea typeface="+mn-lt"/>
                <a:cs typeface="+mn-lt"/>
              </a:rPr>
              <a:t>mengacu</a:t>
            </a:r>
            <a:r>
              <a:rPr lang="en-US" sz="1400">
                <a:highlight>
                  <a:srgbClr val="F7F7F8"/>
                </a:highlight>
                <a:ea typeface="+mn-lt"/>
                <a:cs typeface="+mn-lt"/>
              </a:rPr>
              <a:t> pada </a:t>
            </a:r>
            <a:r>
              <a:rPr lang="en-US" sz="1400" err="1">
                <a:highlight>
                  <a:srgbClr val="F7F7F8"/>
                </a:highlight>
                <a:ea typeface="+mn-lt"/>
                <a:cs typeface="+mn-lt"/>
              </a:rPr>
              <a:t>nilai</a:t>
            </a:r>
            <a:r>
              <a:rPr lang="en-US" sz="1400">
                <a:highlight>
                  <a:srgbClr val="F7F7F8"/>
                </a:highlight>
                <a:ea typeface="+mn-lt"/>
                <a:cs typeface="+mn-lt"/>
              </a:rPr>
              <a:t> AUC (Area Under the Curve) ROC pada set data </a:t>
            </a:r>
            <a:r>
              <a:rPr lang="en-US" sz="1400" err="1">
                <a:highlight>
                  <a:srgbClr val="F7F7F8"/>
                </a:highlight>
                <a:ea typeface="+mn-lt"/>
                <a:cs typeface="+mn-lt"/>
              </a:rPr>
              <a:t>pelatihan</a:t>
            </a:r>
            <a:r>
              <a:rPr lang="en-US" sz="1400">
                <a:highlight>
                  <a:srgbClr val="F7F7F8"/>
                </a:highlight>
                <a:ea typeface="+mn-lt"/>
                <a:cs typeface="+mn-lt"/>
              </a:rPr>
              <a:t> dan "validation_1-auc" </a:t>
            </a:r>
            <a:r>
              <a:rPr lang="en-US" sz="1400" err="1">
                <a:highlight>
                  <a:srgbClr val="F7F7F8"/>
                </a:highlight>
                <a:ea typeface="+mn-lt"/>
                <a:cs typeface="+mn-lt"/>
              </a:rPr>
              <a:t>mengacu</a:t>
            </a:r>
            <a:r>
              <a:rPr lang="en-US" sz="1400">
                <a:highlight>
                  <a:srgbClr val="F7F7F8"/>
                </a:highlight>
                <a:ea typeface="+mn-lt"/>
                <a:cs typeface="+mn-lt"/>
              </a:rPr>
              <a:t> pada </a:t>
            </a:r>
            <a:r>
              <a:rPr lang="en-US" sz="1400" err="1">
                <a:highlight>
                  <a:srgbClr val="F7F7F8"/>
                </a:highlight>
                <a:ea typeface="+mn-lt"/>
                <a:cs typeface="+mn-lt"/>
              </a:rPr>
              <a:t>nilai</a:t>
            </a:r>
            <a:r>
              <a:rPr lang="en-US" sz="1400">
                <a:highlight>
                  <a:srgbClr val="F7F7F8"/>
                </a:highlight>
                <a:ea typeface="+mn-lt"/>
                <a:cs typeface="+mn-lt"/>
              </a:rPr>
              <a:t> AUC ROC pada set data </a:t>
            </a:r>
            <a:r>
              <a:rPr lang="en-US" sz="1400" err="1">
                <a:highlight>
                  <a:srgbClr val="F7F7F8"/>
                </a:highlight>
                <a:ea typeface="+mn-lt"/>
                <a:cs typeface="+mn-lt"/>
              </a:rPr>
              <a:t>validasi</a:t>
            </a:r>
            <a:r>
              <a:rPr lang="en-US" sz="1400">
                <a:highlight>
                  <a:srgbClr val="F7F7F8"/>
                </a:highlight>
                <a:ea typeface="+mn-lt"/>
                <a:cs typeface="+mn-lt"/>
              </a:rPr>
              <a:t>.</a:t>
            </a:r>
          </a:p>
          <a:p>
            <a:pPr marL="342900" indent="-342900">
              <a:buFont typeface="Arial" panose="020B0504020202020204" pitchFamily="34" charset="0"/>
              <a:buChar char="•"/>
            </a:pPr>
            <a:r>
              <a:rPr lang="en-US" sz="1400">
                <a:highlight>
                  <a:srgbClr val="F7F7F8"/>
                </a:highlight>
                <a:ea typeface="+mn-lt"/>
                <a:cs typeface="+mn-lt"/>
              </a:rPr>
              <a:t>Nilai AUC ROC </a:t>
            </a:r>
            <a:r>
              <a:rPr lang="en-US" sz="1400" err="1">
                <a:highlight>
                  <a:srgbClr val="F7F7F8"/>
                </a:highlight>
                <a:ea typeface="+mn-lt"/>
                <a:cs typeface="+mn-lt"/>
              </a:rPr>
              <a:t>adalah</a:t>
            </a:r>
            <a:r>
              <a:rPr lang="en-US" sz="1400">
                <a:highlight>
                  <a:srgbClr val="F7F7F8"/>
                </a:highlight>
                <a:ea typeface="+mn-lt"/>
                <a:cs typeface="+mn-lt"/>
              </a:rPr>
              <a:t> </a:t>
            </a:r>
            <a:r>
              <a:rPr lang="en-US" sz="1400" err="1">
                <a:highlight>
                  <a:srgbClr val="F7F7F8"/>
                </a:highlight>
                <a:ea typeface="+mn-lt"/>
                <a:cs typeface="+mn-lt"/>
              </a:rPr>
              <a:t>ukuran</a:t>
            </a:r>
            <a:r>
              <a:rPr lang="en-US" sz="1400">
                <a:highlight>
                  <a:srgbClr val="F7F7F8"/>
                </a:highlight>
                <a:ea typeface="+mn-lt"/>
                <a:cs typeface="+mn-lt"/>
              </a:rPr>
              <a:t> </a:t>
            </a:r>
            <a:r>
              <a:rPr lang="en-US" sz="1400" err="1">
                <a:highlight>
                  <a:srgbClr val="F7F7F8"/>
                </a:highlight>
                <a:ea typeface="+mn-lt"/>
                <a:cs typeface="+mn-lt"/>
              </a:rPr>
              <a:t>kinerja</a:t>
            </a:r>
            <a:r>
              <a:rPr lang="en-US" sz="1400">
                <a:highlight>
                  <a:srgbClr val="F7F7F8"/>
                </a:highlight>
                <a:ea typeface="+mn-lt"/>
                <a:cs typeface="+mn-lt"/>
              </a:rPr>
              <a:t> </a:t>
            </a:r>
            <a:r>
              <a:rPr lang="en-US" sz="1400" err="1">
                <a:highlight>
                  <a:srgbClr val="F7F7F8"/>
                </a:highlight>
                <a:ea typeface="+mn-lt"/>
                <a:cs typeface="+mn-lt"/>
              </a:rPr>
              <a:t>umum</a:t>
            </a:r>
            <a:r>
              <a:rPr lang="en-US" sz="1400">
                <a:highlight>
                  <a:srgbClr val="F7F7F8"/>
                </a:highlight>
                <a:ea typeface="+mn-lt"/>
                <a:cs typeface="+mn-lt"/>
              </a:rPr>
              <a:t> model, </a:t>
            </a:r>
            <a:r>
              <a:rPr lang="en-US" sz="1400" err="1">
                <a:highlight>
                  <a:srgbClr val="F7F7F8"/>
                </a:highlight>
                <a:ea typeface="+mn-lt"/>
                <a:cs typeface="+mn-lt"/>
              </a:rPr>
              <a:t>dengan</a:t>
            </a:r>
            <a:r>
              <a:rPr lang="en-US" sz="1400">
                <a:highlight>
                  <a:srgbClr val="F7F7F8"/>
                </a:highlight>
                <a:ea typeface="+mn-lt"/>
                <a:cs typeface="+mn-lt"/>
              </a:rPr>
              <a:t> </a:t>
            </a:r>
            <a:r>
              <a:rPr lang="en-US" sz="1400" err="1">
                <a:highlight>
                  <a:srgbClr val="F7F7F8"/>
                </a:highlight>
                <a:ea typeface="+mn-lt"/>
                <a:cs typeface="+mn-lt"/>
              </a:rPr>
              <a:t>rentang</a:t>
            </a:r>
            <a:r>
              <a:rPr lang="en-US" sz="1400">
                <a:highlight>
                  <a:srgbClr val="F7F7F8"/>
                </a:highlight>
                <a:ea typeface="+mn-lt"/>
                <a:cs typeface="+mn-lt"/>
              </a:rPr>
              <a:t> </a:t>
            </a:r>
            <a:r>
              <a:rPr lang="en-US" sz="1400" err="1">
                <a:highlight>
                  <a:srgbClr val="F7F7F8"/>
                </a:highlight>
                <a:ea typeface="+mn-lt"/>
                <a:cs typeface="+mn-lt"/>
              </a:rPr>
              <a:t>nilai</a:t>
            </a:r>
            <a:r>
              <a:rPr lang="en-US" sz="1400">
                <a:highlight>
                  <a:srgbClr val="F7F7F8"/>
                </a:highlight>
                <a:ea typeface="+mn-lt"/>
                <a:cs typeface="+mn-lt"/>
              </a:rPr>
              <a:t> </a:t>
            </a:r>
            <a:r>
              <a:rPr lang="en-US" sz="1400" err="1">
                <a:highlight>
                  <a:srgbClr val="F7F7F8"/>
                </a:highlight>
                <a:ea typeface="+mn-lt"/>
                <a:cs typeface="+mn-lt"/>
              </a:rPr>
              <a:t>antara</a:t>
            </a:r>
            <a:r>
              <a:rPr lang="en-US" sz="1400">
                <a:highlight>
                  <a:srgbClr val="F7F7F8"/>
                </a:highlight>
                <a:ea typeface="+mn-lt"/>
                <a:cs typeface="+mn-lt"/>
              </a:rPr>
              <a:t> 0 dan 1, di mana </a:t>
            </a:r>
            <a:r>
              <a:rPr lang="en-US" sz="1400" err="1">
                <a:highlight>
                  <a:srgbClr val="F7F7F8"/>
                </a:highlight>
                <a:ea typeface="+mn-lt"/>
                <a:cs typeface="+mn-lt"/>
              </a:rPr>
              <a:t>semakin</a:t>
            </a:r>
            <a:r>
              <a:rPr lang="en-US" sz="1400">
                <a:highlight>
                  <a:srgbClr val="F7F7F8"/>
                </a:highlight>
                <a:ea typeface="+mn-lt"/>
                <a:cs typeface="+mn-lt"/>
              </a:rPr>
              <a:t> </a:t>
            </a:r>
            <a:r>
              <a:rPr lang="en-US" sz="1400" err="1">
                <a:highlight>
                  <a:srgbClr val="F7F7F8"/>
                </a:highlight>
                <a:ea typeface="+mn-lt"/>
                <a:cs typeface="+mn-lt"/>
              </a:rPr>
              <a:t>dekat</a:t>
            </a:r>
            <a:r>
              <a:rPr lang="en-US" sz="1400">
                <a:highlight>
                  <a:srgbClr val="F7F7F8"/>
                </a:highlight>
                <a:ea typeface="+mn-lt"/>
                <a:cs typeface="+mn-lt"/>
              </a:rPr>
              <a:t> </a:t>
            </a:r>
            <a:r>
              <a:rPr lang="en-US" sz="1400" err="1">
                <a:highlight>
                  <a:srgbClr val="F7F7F8"/>
                </a:highlight>
                <a:ea typeface="+mn-lt"/>
                <a:cs typeface="+mn-lt"/>
              </a:rPr>
              <a:t>ke</a:t>
            </a:r>
            <a:r>
              <a:rPr lang="en-US" sz="1400">
                <a:highlight>
                  <a:srgbClr val="F7F7F8"/>
                </a:highlight>
                <a:ea typeface="+mn-lt"/>
                <a:cs typeface="+mn-lt"/>
              </a:rPr>
              <a:t> 1, </a:t>
            </a:r>
            <a:r>
              <a:rPr lang="en-US" sz="1400" err="1">
                <a:highlight>
                  <a:srgbClr val="F7F7F8"/>
                </a:highlight>
                <a:ea typeface="+mn-lt"/>
                <a:cs typeface="+mn-lt"/>
              </a:rPr>
              <a:t>semakin</a:t>
            </a:r>
            <a:r>
              <a:rPr lang="en-US" sz="1400">
                <a:highlight>
                  <a:srgbClr val="F7F7F8"/>
                </a:highlight>
                <a:ea typeface="+mn-lt"/>
                <a:cs typeface="+mn-lt"/>
              </a:rPr>
              <a:t> </a:t>
            </a:r>
            <a:r>
              <a:rPr lang="en-US" sz="1400" err="1">
                <a:highlight>
                  <a:srgbClr val="F7F7F8"/>
                </a:highlight>
                <a:ea typeface="+mn-lt"/>
                <a:cs typeface="+mn-lt"/>
              </a:rPr>
              <a:t>baik</a:t>
            </a:r>
            <a:r>
              <a:rPr lang="en-US" sz="1400">
                <a:highlight>
                  <a:srgbClr val="F7F7F8"/>
                </a:highlight>
                <a:ea typeface="+mn-lt"/>
                <a:cs typeface="+mn-lt"/>
              </a:rPr>
              <a:t> </a:t>
            </a:r>
            <a:r>
              <a:rPr lang="en-US" sz="1400" err="1">
                <a:highlight>
                  <a:srgbClr val="F7F7F8"/>
                </a:highlight>
                <a:ea typeface="+mn-lt"/>
                <a:cs typeface="+mn-lt"/>
              </a:rPr>
              <a:t>kinerja</a:t>
            </a:r>
            <a:r>
              <a:rPr lang="en-US" sz="1400">
                <a:highlight>
                  <a:srgbClr val="F7F7F8"/>
                </a:highlight>
                <a:ea typeface="+mn-lt"/>
                <a:cs typeface="+mn-lt"/>
              </a:rPr>
              <a:t> model.</a:t>
            </a:r>
          </a:p>
          <a:p>
            <a:pPr marL="342900" indent="-342900">
              <a:buFont typeface="Arial" panose="020B0504020202020204" pitchFamily="34" charset="0"/>
              <a:buChar char="•"/>
            </a:pPr>
            <a:r>
              <a:rPr lang="en-US" sz="1400">
                <a:highlight>
                  <a:srgbClr val="F7F7F8"/>
                </a:highlight>
                <a:ea typeface="+mn-lt"/>
                <a:cs typeface="+mn-lt"/>
              </a:rPr>
              <a:t>Dalam </a:t>
            </a:r>
            <a:r>
              <a:rPr lang="en-US" sz="1400" err="1">
                <a:highlight>
                  <a:srgbClr val="F7F7F8"/>
                </a:highlight>
                <a:ea typeface="+mn-lt"/>
                <a:cs typeface="+mn-lt"/>
              </a:rPr>
              <a:t>kasus</a:t>
            </a:r>
            <a:r>
              <a:rPr lang="en-US" sz="1400">
                <a:highlight>
                  <a:srgbClr val="F7F7F8"/>
                </a:highlight>
                <a:ea typeface="+mn-lt"/>
                <a:cs typeface="+mn-lt"/>
              </a:rPr>
              <a:t> </a:t>
            </a:r>
            <a:r>
              <a:rPr lang="en-US" sz="1400" err="1">
                <a:highlight>
                  <a:srgbClr val="F7F7F8"/>
                </a:highlight>
                <a:ea typeface="+mn-lt"/>
                <a:cs typeface="+mn-lt"/>
              </a:rPr>
              <a:t>ini</a:t>
            </a:r>
            <a:r>
              <a:rPr lang="en-US" sz="1400">
                <a:highlight>
                  <a:srgbClr val="F7F7F8"/>
                </a:highlight>
                <a:ea typeface="+mn-lt"/>
                <a:cs typeface="+mn-lt"/>
              </a:rPr>
              <a:t>, pada </a:t>
            </a:r>
            <a:r>
              <a:rPr lang="en-US" sz="1400" err="1">
                <a:highlight>
                  <a:srgbClr val="F7F7F8"/>
                </a:highlight>
                <a:ea typeface="+mn-lt"/>
                <a:cs typeface="+mn-lt"/>
              </a:rPr>
              <a:t>iterasi</a:t>
            </a:r>
            <a:r>
              <a:rPr lang="en-US" sz="1400">
                <a:highlight>
                  <a:srgbClr val="F7F7F8"/>
                </a:highlight>
                <a:ea typeface="+mn-lt"/>
                <a:cs typeface="+mn-lt"/>
              </a:rPr>
              <a:t> </a:t>
            </a:r>
            <a:r>
              <a:rPr lang="en-US" sz="1400" err="1">
                <a:highlight>
                  <a:srgbClr val="F7F7F8"/>
                </a:highlight>
                <a:ea typeface="+mn-lt"/>
                <a:cs typeface="+mn-lt"/>
              </a:rPr>
              <a:t>pertama</a:t>
            </a:r>
            <a:r>
              <a:rPr lang="en-US" sz="1400">
                <a:highlight>
                  <a:srgbClr val="F7F7F8"/>
                </a:highlight>
                <a:ea typeface="+mn-lt"/>
                <a:cs typeface="+mn-lt"/>
              </a:rPr>
              <a:t>, model </a:t>
            </a:r>
            <a:r>
              <a:rPr lang="en-US" sz="1400" err="1">
                <a:highlight>
                  <a:srgbClr val="F7F7F8"/>
                </a:highlight>
                <a:ea typeface="+mn-lt"/>
                <a:cs typeface="+mn-lt"/>
              </a:rPr>
              <a:t>mencapai</a:t>
            </a:r>
            <a:r>
              <a:rPr lang="en-US" sz="1400">
                <a:highlight>
                  <a:srgbClr val="F7F7F8"/>
                </a:highlight>
                <a:ea typeface="+mn-lt"/>
                <a:cs typeface="+mn-lt"/>
              </a:rPr>
              <a:t> AUC ROC </a:t>
            </a:r>
            <a:r>
              <a:rPr lang="en-US" sz="1400" err="1">
                <a:highlight>
                  <a:srgbClr val="F7F7F8"/>
                </a:highlight>
                <a:ea typeface="+mn-lt"/>
                <a:cs typeface="+mn-lt"/>
              </a:rPr>
              <a:t>sebesar</a:t>
            </a:r>
            <a:r>
              <a:rPr lang="en-US" sz="1400">
                <a:highlight>
                  <a:srgbClr val="F7F7F8"/>
                </a:highlight>
                <a:ea typeface="+mn-lt"/>
                <a:cs typeface="+mn-lt"/>
              </a:rPr>
              <a:t> 0,84851 pada set data </a:t>
            </a:r>
            <a:r>
              <a:rPr lang="en-US" sz="1400" err="1">
                <a:highlight>
                  <a:srgbClr val="F7F7F8"/>
                </a:highlight>
                <a:ea typeface="+mn-lt"/>
                <a:cs typeface="+mn-lt"/>
              </a:rPr>
              <a:t>pelatihan</a:t>
            </a:r>
            <a:r>
              <a:rPr lang="en-US" sz="1400">
                <a:highlight>
                  <a:srgbClr val="F7F7F8"/>
                </a:highlight>
                <a:ea typeface="+mn-lt"/>
                <a:cs typeface="+mn-lt"/>
              </a:rPr>
              <a:t> dan 0,80758 pada set data </a:t>
            </a:r>
            <a:r>
              <a:rPr lang="en-US" sz="1400" err="1">
                <a:highlight>
                  <a:srgbClr val="F7F7F8"/>
                </a:highlight>
                <a:ea typeface="+mn-lt"/>
                <a:cs typeface="+mn-lt"/>
              </a:rPr>
              <a:t>validasi</a:t>
            </a:r>
            <a:r>
              <a:rPr lang="en-US" sz="1400">
                <a:highlight>
                  <a:srgbClr val="F7F7F8"/>
                </a:highlight>
                <a:ea typeface="+mn-lt"/>
                <a:cs typeface="+mn-lt"/>
              </a:rPr>
              <a:t>. Pada </a:t>
            </a:r>
            <a:r>
              <a:rPr lang="en-US" sz="1400" err="1">
                <a:highlight>
                  <a:srgbClr val="F7F7F8"/>
                </a:highlight>
                <a:ea typeface="+mn-lt"/>
                <a:cs typeface="+mn-lt"/>
              </a:rPr>
              <a:t>iterasi</a:t>
            </a:r>
            <a:r>
              <a:rPr lang="en-US" sz="1400">
                <a:highlight>
                  <a:srgbClr val="F7F7F8"/>
                </a:highlight>
                <a:ea typeface="+mn-lt"/>
                <a:cs typeface="+mn-lt"/>
              </a:rPr>
              <a:t> </a:t>
            </a:r>
            <a:r>
              <a:rPr lang="en-US" sz="1400" err="1">
                <a:highlight>
                  <a:srgbClr val="F7F7F8"/>
                </a:highlight>
                <a:ea typeface="+mn-lt"/>
                <a:cs typeface="+mn-lt"/>
              </a:rPr>
              <a:t>kedua</a:t>
            </a:r>
            <a:r>
              <a:rPr lang="en-US" sz="1400">
                <a:highlight>
                  <a:srgbClr val="F7F7F8"/>
                </a:highlight>
                <a:ea typeface="+mn-lt"/>
                <a:cs typeface="+mn-lt"/>
              </a:rPr>
              <a:t>, model </a:t>
            </a:r>
            <a:r>
              <a:rPr lang="en-US" sz="1400" err="1">
                <a:highlight>
                  <a:srgbClr val="F7F7F8"/>
                </a:highlight>
                <a:ea typeface="+mn-lt"/>
                <a:cs typeface="+mn-lt"/>
              </a:rPr>
              <a:t>mencapai</a:t>
            </a:r>
            <a:r>
              <a:rPr lang="en-US" sz="1400">
                <a:highlight>
                  <a:srgbClr val="F7F7F8"/>
                </a:highlight>
                <a:ea typeface="+mn-lt"/>
                <a:cs typeface="+mn-lt"/>
              </a:rPr>
              <a:t> AUC ROC </a:t>
            </a:r>
            <a:r>
              <a:rPr lang="en-US" sz="1400" err="1">
                <a:highlight>
                  <a:srgbClr val="F7F7F8"/>
                </a:highlight>
                <a:ea typeface="+mn-lt"/>
                <a:cs typeface="+mn-lt"/>
              </a:rPr>
              <a:t>sebesar</a:t>
            </a:r>
            <a:r>
              <a:rPr lang="en-US" sz="1400">
                <a:highlight>
                  <a:srgbClr val="F7F7F8"/>
                </a:highlight>
                <a:ea typeface="+mn-lt"/>
                <a:cs typeface="+mn-lt"/>
              </a:rPr>
              <a:t> 0,88356 pada set data </a:t>
            </a:r>
            <a:r>
              <a:rPr lang="en-US" sz="1400" err="1">
                <a:highlight>
                  <a:srgbClr val="F7F7F8"/>
                </a:highlight>
                <a:ea typeface="+mn-lt"/>
                <a:cs typeface="+mn-lt"/>
              </a:rPr>
              <a:t>pelatihan</a:t>
            </a:r>
            <a:r>
              <a:rPr lang="en-US" sz="1400">
                <a:highlight>
                  <a:srgbClr val="F7F7F8"/>
                </a:highlight>
                <a:ea typeface="+mn-lt"/>
                <a:cs typeface="+mn-lt"/>
              </a:rPr>
              <a:t> dan 0,84386 pada set data </a:t>
            </a:r>
            <a:r>
              <a:rPr lang="en-US" sz="1400" err="1">
                <a:highlight>
                  <a:srgbClr val="F7F7F8"/>
                </a:highlight>
                <a:ea typeface="+mn-lt"/>
                <a:cs typeface="+mn-lt"/>
              </a:rPr>
              <a:t>validasi</a:t>
            </a:r>
            <a:r>
              <a:rPr lang="en-US" sz="1400">
                <a:highlight>
                  <a:srgbClr val="F7F7F8"/>
                </a:highlight>
                <a:ea typeface="+mn-lt"/>
                <a:cs typeface="+mn-lt"/>
              </a:rPr>
              <a:t>. Pada </a:t>
            </a:r>
            <a:r>
              <a:rPr lang="en-US" sz="1400" err="1">
                <a:highlight>
                  <a:srgbClr val="F7F7F8"/>
                </a:highlight>
                <a:ea typeface="+mn-lt"/>
                <a:cs typeface="+mn-lt"/>
              </a:rPr>
              <a:t>iterasi</a:t>
            </a:r>
            <a:r>
              <a:rPr lang="en-US" sz="1400">
                <a:highlight>
                  <a:srgbClr val="F7F7F8"/>
                </a:highlight>
                <a:ea typeface="+mn-lt"/>
                <a:cs typeface="+mn-lt"/>
              </a:rPr>
              <a:t> </a:t>
            </a:r>
            <a:r>
              <a:rPr lang="en-US" sz="1400" err="1">
                <a:highlight>
                  <a:srgbClr val="F7F7F8"/>
                </a:highlight>
                <a:ea typeface="+mn-lt"/>
                <a:cs typeface="+mn-lt"/>
              </a:rPr>
              <a:t>ketiga</a:t>
            </a:r>
            <a:r>
              <a:rPr lang="en-US" sz="1400">
                <a:highlight>
                  <a:srgbClr val="F7F7F8"/>
                </a:highlight>
                <a:ea typeface="+mn-lt"/>
                <a:cs typeface="+mn-lt"/>
              </a:rPr>
              <a:t>, model </a:t>
            </a:r>
            <a:r>
              <a:rPr lang="en-US" sz="1400" err="1">
                <a:highlight>
                  <a:srgbClr val="F7F7F8"/>
                </a:highlight>
                <a:ea typeface="+mn-lt"/>
                <a:cs typeface="+mn-lt"/>
              </a:rPr>
              <a:t>mencapai</a:t>
            </a:r>
            <a:r>
              <a:rPr lang="en-US" sz="1400">
                <a:highlight>
                  <a:srgbClr val="F7F7F8"/>
                </a:highlight>
                <a:ea typeface="+mn-lt"/>
                <a:cs typeface="+mn-lt"/>
              </a:rPr>
              <a:t> AUC ROC </a:t>
            </a:r>
            <a:r>
              <a:rPr lang="en-US" sz="1400" err="1">
                <a:highlight>
                  <a:srgbClr val="F7F7F8"/>
                </a:highlight>
                <a:ea typeface="+mn-lt"/>
                <a:cs typeface="+mn-lt"/>
              </a:rPr>
              <a:t>sebesar</a:t>
            </a:r>
            <a:r>
              <a:rPr lang="en-US" sz="1400">
                <a:highlight>
                  <a:srgbClr val="F7F7F8"/>
                </a:highlight>
                <a:ea typeface="+mn-lt"/>
                <a:cs typeface="+mn-lt"/>
              </a:rPr>
              <a:t> 0,89107 pada set data </a:t>
            </a:r>
            <a:r>
              <a:rPr lang="en-US" sz="1400" err="1">
                <a:highlight>
                  <a:srgbClr val="F7F7F8"/>
                </a:highlight>
                <a:ea typeface="+mn-lt"/>
                <a:cs typeface="+mn-lt"/>
              </a:rPr>
              <a:t>pelatihan</a:t>
            </a:r>
            <a:r>
              <a:rPr lang="en-US" sz="1400">
                <a:highlight>
                  <a:srgbClr val="F7F7F8"/>
                </a:highlight>
                <a:ea typeface="+mn-lt"/>
                <a:cs typeface="+mn-lt"/>
              </a:rPr>
              <a:t> dan 0,84635 pada set data </a:t>
            </a:r>
            <a:r>
              <a:rPr lang="en-US" sz="1400" err="1">
                <a:highlight>
                  <a:srgbClr val="F7F7F8"/>
                </a:highlight>
                <a:ea typeface="+mn-lt"/>
                <a:cs typeface="+mn-lt"/>
              </a:rPr>
              <a:t>validasi</a:t>
            </a:r>
            <a:r>
              <a:rPr lang="en-US" sz="1400">
                <a:highlight>
                  <a:srgbClr val="F7F7F8"/>
                </a:highlight>
                <a:ea typeface="+mn-lt"/>
                <a:cs typeface="+mn-lt"/>
              </a:rPr>
              <a:t>.</a:t>
            </a:r>
          </a:p>
          <a:p>
            <a:pPr marL="342900" indent="-342900">
              <a:buFont typeface="Arial" panose="020B0504020202020204" pitchFamily="34" charset="0"/>
              <a:buChar char="•"/>
            </a:pPr>
            <a:r>
              <a:rPr lang="en-US" sz="1400" err="1">
                <a:highlight>
                  <a:srgbClr val="F7F7F8"/>
                </a:highlight>
                <a:ea typeface="+mn-lt"/>
                <a:cs typeface="+mn-lt"/>
              </a:rPr>
              <a:t>Secara</a:t>
            </a:r>
            <a:r>
              <a:rPr lang="en-US" sz="1400">
                <a:highlight>
                  <a:srgbClr val="F7F7F8"/>
                </a:highlight>
                <a:ea typeface="+mn-lt"/>
                <a:cs typeface="+mn-lt"/>
              </a:rPr>
              <a:t> </a:t>
            </a:r>
            <a:r>
              <a:rPr lang="en-US" sz="1400" err="1">
                <a:highlight>
                  <a:srgbClr val="F7F7F8"/>
                </a:highlight>
                <a:ea typeface="+mn-lt"/>
                <a:cs typeface="+mn-lt"/>
              </a:rPr>
              <a:t>umum</a:t>
            </a:r>
            <a:r>
              <a:rPr lang="en-US" sz="1400">
                <a:highlight>
                  <a:srgbClr val="F7F7F8"/>
                </a:highlight>
                <a:ea typeface="+mn-lt"/>
                <a:cs typeface="+mn-lt"/>
              </a:rPr>
              <a:t>, </a:t>
            </a:r>
            <a:r>
              <a:rPr lang="en-US" sz="1400" err="1">
                <a:highlight>
                  <a:srgbClr val="F7F7F8"/>
                </a:highlight>
                <a:ea typeface="+mn-lt"/>
                <a:cs typeface="+mn-lt"/>
              </a:rPr>
              <a:t>interpretasi</a:t>
            </a:r>
            <a:r>
              <a:rPr lang="en-US" sz="1400">
                <a:highlight>
                  <a:srgbClr val="F7F7F8"/>
                </a:highlight>
                <a:ea typeface="+mn-lt"/>
                <a:cs typeface="+mn-lt"/>
              </a:rPr>
              <a:t> </a:t>
            </a:r>
            <a:r>
              <a:rPr lang="en-US" sz="1400" err="1">
                <a:highlight>
                  <a:srgbClr val="F7F7F8"/>
                </a:highlight>
                <a:ea typeface="+mn-lt"/>
                <a:cs typeface="+mn-lt"/>
              </a:rPr>
              <a:t>dari</a:t>
            </a:r>
            <a:r>
              <a:rPr lang="en-US" sz="1400">
                <a:highlight>
                  <a:srgbClr val="F7F7F8"/>
                </a:highlight>
                <a:ea typeface="+mn-lt"/>
                <a:cs typeface="+mn-lt"/>
              </a:rPr>
              <a:t> output </a:t>
            </a:r>
            <a:r>
              <a:rPr lang="en-US" sz="1400" err="1">
                <a:highlight>
                  <a:srgbClr val="F7F7F8"/>
                </a:highlight>
                <a:ea typeface="+mn-lt"/>
                <a:cs typeface="+mn-lt"/>
              </a:rPr>
              <a:t>ini</a:t>
            </a:r>
            <a:r>
              <a:rPr lang="en-US" sz="1400">
                <a:highlight>
                  <a:srgbClr val="F7F7F8"/>
                </a:highlight>
                <a:ea typeface="+mn-lt"/>
                <a:cs typeface="+mn-lt"/>
              </a:rPr>
              <a:t> </a:t>
            </a:r>
            <a:r>
              <a:rPr lang="en-US" sz="1400" err="1">
                <a:highlight>
                  <a:srgbClr val="F7F7F8"/>
                </a:highlight>
                <a:ea typeface="+mn-lt"/>
                <a:cs typeface="+mn-lt"/>
              </a:rPr>
              <a:t>adalah</a:t>
            </a:r>
            <a:r>
              <a:rPr lang="en-US" sz="1400">
                <a:highlight>
                  <a:srgbClr val="F7F7F8"/>
                </a:highlight>
                <a:ea typeface="+mn-lt"/>
                <a:cs typeface="+mn-lt"/>
              </a:rPr>
              <a:t> </a:t>
            </a:r>
            <a:r>
              <a:rPr lang="en-US" sz="1400" err="1">
                <a:highlight>
                  <a:srgbClr val="F7F7F8"/>
                </a:highlight>
                <a:ea typeface="+mn-lt"/>
                <a:cs typeface="+mn-lt"/>
              </a:rPr>
              <a:t>bahwa</a:t>
            </a:r>
            <a:r>
              <a:rPr lang="en-US" sz="1400">
                <a:highlight>
                  <a:srgbClr val="F7F7F8"/>
                </a:highlight>
                <a:ea typeface="+mn-lt"/>
                <a:cs typeface="+mn-lt"/>
              </a:rPr>
              <a:t> model </a:t>
            </a:r>
            <a:r>
              <a:rPr lang="en-US" sz="1400" err="1">
                <a:highlight>
                  <a:srgbClr val="F7F7F8"/>
                </a:highlight>
                <a:ea typeface="+mn-lt"/>
                <a:cs typeface="+mn-lt"/>
              </a:rPr>
              <a:t>sedang</a:t>
            </a:r>
            <a:r>
              <a:rPr lang="en-US" sz="1400">
                <a:highlight>
                  <a:srgbClr val="F7F7F8"/>
                </a:highlight>
                <a:ea typeface="+mn-lt"/>
                <a:cs typeface="+mn-lt"/>
              </a:rPr>
              <a:t> </a:t>
            </a:r>
            <a:r>
              <a:rPr lang="en-US" sz="1400" err="1">
                <a:highlight>
                  <a:srgbClr val="F7F7F8"/>
                </a:highlight>
                <a:ea typeface="+mn-lt"/>
                <a:cs typeface="+mn-lt"/>
              </a:rPr>
              <a:t>dilatih</a:t>
            </a:r>
            <a:r>
              <a:rPr lang="en-US" sz="1400">
                <a:highlight>
                  <a:srgbClr val="F7F7F8"/>
                </a:highlight>
                <a:ea typeface="+mn-lt"/>
                <a:cs typeface="+mn-lt"/>
              </a:rPr>
              <a:t> dan </a:t>
            </a:r>
            <a:r>
              <a:rPr lang="en-US" sz="1400" err="1">
                <a:highlight>
                  <a:srgbClr val="F7F7F8"/>
                </a:highlight>
                <a:ea typeface="+mn-lt"/>
                <a:cs typeface="+mn-lt"/>
              </a:rPr>
              <a:t>peningkatan</a:t>
            </a:r>
            <a:r>
              <a:rPr lang="en-US" sz="1400">
                <a:highlight>
                  <a:srgbClr val="F7F7F8"/>
                </a:highlight>
                <a:ea typeface="+mn-lt"/>
                <a:cs typeface="+mn-lt"/>
              </a:rPr>
              <a:t> </a:t>
            </a:r>
            <a:r>
              <a:rPr lang="en-US" sz="1400" err="1">
                <a:highlight>
                  <a:srgbClr val="F7F7F8"/>
                </a:highlight>
                <a:ea typeface="+mn-lt"/>
                <a:cs typeface="+mn-lt"/>
              </a:rPr>
              <a:t>performa</a:t>
            </a:r>
            <a:r>
              <a:rPr lang="en-US" sz="1400">
                <a:highlight>
                  <a:srgbClr val="F7F7F8"/>
                </a:highlight>
                <a:ea typeface="+mn-lt"/>
                <a:cs typeface="+mn-lt"/>
              </a:rPr>
              <a:t> </a:t>
            </a:r>
            <a:r>
              <a:rPr lang="en-US" sz="1400" err="1">
                <a:highlight>
                  <a:srgbClr val="F7F7F8"/>
                </a:highlight>
                <a:ea typeface="+mn-lt"/>
                <a:cs typeface="+mn-lt"/>
              </a:rPr>
              <a:t>diharapkan</a:t>
            </a:r>
            <a:r>
              <a:rPr lang="en-US" sz="1400">
                <a:highlight>
                  <a:srgbClr val="F7F7F8"/>
                </a:highlight>
                <a:ea typeface="+mn-lt"/>
                <a:cs typeface="+mn-lt"/>
              </a:rPr>
              <a:t> </a:t>
            </a:r>
            <a:r>
              <a:rPr lang="en-US" sz="1400" err="1">
                <a:highlight>
                  <a:srgbClr val="F7F7F8"/>
                </a:highlight>
                <a:ea typeface="+mn-lt"/>
                <a:cs typeface="+mn-lt"/>
              </a:rPr>
              <a:t>dengan</a:t>
            </a:r>
            <a:r>
              <a:rPr lang="en-US" sz="1400">
                <a:highlight>
                  <a:srgbClr val="F7F7F8"/>
                </a:highlight>
                <a:ea typeface="+mn-lt"/>
                <a:cs typeface="+mn-lt"/>
              </a:rPr>
              <a:t> </a:t>
            </a:r>
            <a:r>
              <a:rPr lang="en-US" sz="1400" err="1">
                <a:highlight>
                  <a:srgbClr val="F7F7F8"/>
                </a:highlight>
                <a:ea typeface="+mn-lt"/>
                <a:cs typeface="+mn-lt"/>
              </a:rPr>
              <a:t>setiap</a:t>
            </a:r>
            <a:r>
              <a:rPr lang="en-US" sz="1400">
                <a:highlight>
                  <a:srgbClr val="F7F7F8"/>
                </a:highlight>
                <a:ea typeface="+mn-lt"/>
                <a:cs typeface="+mn-lt"/>
              </a:rPr>
              <a:t> </a:t>
            </a:r>
            <a:r>
              <a:rPr lang="en-US" sz="1400" err="1">
                <a:highlight>
                  <a:srgbClr val="F7F7F8"/>
                </a:highlight>
                <a:ea typeface="+mn-lt"/>
                <a:cs typeface="+mn-lt"/>
              </a:rPr>
              <a:t>iterasi</a:t>
            </a:r>
            <a:r>
              <a:rPr lang="en-US" sz="1400">
                <a:highlight>
                  <a:srgbClr val="F7F7F8"/>
                </a:highlight>
                <a:ea typeface="+mn-lt"/>
                <a:cs typeface="+mn-lt"/>
              </a:rPr>
              <a:t> </a:t>
            </a:r>
            <a:r>
              <a:rPr lang="en-US" sz="1400" err="1">
                <a:highlight>
                  <a:srgbClr val="F7F7F8"/>
                </a:highlight>
                <a:ea typeface="+mn-lt"/>
                <a:cs typeface="+mn-lt"/>
              </a:rPr>
              <a:t>berikutnya</a:t>
            </a:r>
            <a:r>
              <a:rPr lang="en-US" sz="1400">
                <a:highlight>
                  <a:srgbClr val="F7F7F8"/>
                </a:highlight>
                <a:ea typeface="+mn-lt"/>
                <a:cs typeface="+mn-lt"/>
              </a:rPr>
              <a:t>.</a:t>
            </a:r>
            <a:endParaRPr lang="en-US" sz="1400">
              <a:highlight>
                <a:srgbClr val="F7F7F8"/>
              </a:highlight>
            </a:endParaRPr>
          </a:p>
        </p:txBody>
      </p:sp>
    </p:spTree>
    <p:extLst>
      <p:ext uri="{BB962C8B-B14F-4D97-AF65-F5344CB8AC3E}">
        <p14:creationId xmlns:p14="http://schemas.microsoft.com/office/powerpoint/2010/main" val="29321594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ambar 4" descr="Sebuah gambar berisi teks, meja&#10;&#10;Deskripsi dibuat secara otomatis">
            <a:extLst>
              <a:ext uri="{FF2B5EF4-FFF2-40B4-BE49-F238E27FC236}">
                <a16:creationId xmlns:a16="http://schemas.microsoft.com/office/drawing/2014/main" id="{DB965EE2-A830-E064-B5A8-4BEF9BF7163E}"/>
              </a:ext>
            </a:extLst>
          </p:cNvPr>
          <p:cNvPicPr>
            <a:picLocks noChangeAspect="1"/>
          </p:cNvPicPr>
          <p:nvPr/>
        </p:nvPicPr>
        <p:blipFill>
          <a:blip r:embed="rId2"/>
          <a:stretch>
            <a:fillRect/>
          </a:stretch>
        </p:blipFill>
        <p:spPr>
          <a:xfrm>
            <a:off x="612477" y="2304720"/>
            <a:ext cx="4756029" cy="2032898"/>
          </a:xfrm>
          <a:prstGeom prst="rect">
            <a:avLst/>
          </a:prstGeom>
        </p:spPr>
      </p:pic>
      <p:sp>
        <p:nvSpPr>
          <p:cNvPr id="7" name="Judul 6">
            <a:extLst>
              <a:ext uri="{FF2B5EF4-FFF2-40B4-BE49-F238E27FC236}">
                <a16:creationId xmlns:a16="http://schemas.microsoft.com/office/drawing/2014/main" id="{7279FB31-4812-2599-34D0-13C81F12CFA5}"/>
              </a:ext>
            </a:extLst>
          </p:cNvPr>
          <p:cNvSpPr>
            <a:spLocks noGrp="1"/>
          </p:cNvSpPr>
          <p:nvPr>
            <p:ph type="title"/>
          </p:nvPr>
        </p:nvSpPr>
        <p:spPr/>
        <p:txBody>
          <a:bodyPr/>
          <a:lstStyle/>
          <a:p>
            <a:endParaRPr lang="id-ID"/>
          </a:p>
        </p:txBody>
      </p:sp>
      <p:graphicFrame>
        <p:nvGraphicFramePr>
          <p:cNvPr id="9" name="Content Placeholder 2">
            <a:extLst>
              <a:ext uri="{FF2B5EF4-FFF2-40B4-BE49-F238E27FC236}">
                <a16:creationId xmlns:a16="http://schemas.microsoft.com/office/drawing/2014/main" id="{380353E4-22DF-C049-E113-CF9B14674005}"/>
              </a:ext>
            </a:extLst>
          </p:cNvPr>
          <p:cNvGraphicFramePr/>
          <p:nvPr/>
        </p:nvGraphicFramePr>
        <p:xfrm>
          <a:off x="5745083" y="1457467"/>
          <a:ext cx="5860924" cy="5072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90970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ambar 4" descr="Sebuah gambar berisi teks, struk&#10;&#10;Deskripsi dibuat secara otomatis">
            <a:extLst>
              <a:ext uri="{FF2B5EF4-FFF2-40B4-BE49-F238E27FC236}">
                <a16:creationId xmlns:a16="http://schemas.microsoft.com/office/drawing/2014/main" id="{B41E7367-D2F1-CC2F-E48E-4AE7C7509934}"/>
              </a:ext>
            </a:extLst>
          </p:cNvPr>
          <p:cNvPicPr>
            <a:picLocks noChangeAspect="1"/>
          </p:cNvPicPr>
          <p:nvPr/>
        </p:nvPicPr>
        <p:blipFill>
          <a:blip r:embed="rId2"/>
          <a:stretch>
            <a:fillRect/>
          </a:stretch>
        </p:blipFill>
        <p:spPr>
          <a:xfrm>
            <a:off x="612476" y="2295598"/>
            <a:ext cx="5029200" cy="3172577"/>
          </a:xfrm>
          <a:prstGeom prst="rect">
            <a:avLst/>
          </a:prstGeom>
        </p:spPr>
      </p:pic>
      <p:graphicFrame>
        <p:nvGraphicFramePr>
          <p:cNvPr id="9" name="Content Placeholder 2">
            <a:extLst>
              <a:ext uri="{FF2B5EF4-FFF2-40B4-BE49-F238E27FC236}">
                <a16:creationId xmlns:a16="http://schemas.microsoft.com/office/drawing/2014/main" id="{05A7245D-40B2-4033-CCE0-67A056185359}"/>
              </a:ext>
            </a:extLst>
          </p:cNvPr>
          <p:cNvGraphicFramePr/>
          <p:nvPr/>
        </p:nvGraphicFramePr>
        <p:xfrm>
          <a:off x="5745083" y="508562"/>
          <a:ext cx="5860924" cy="6021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65277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198E80D5-C13E-835B-4012-97B077D5E5EC}"/>
              </a:ext>
            </a:extLst>
          </p:cNvPr>
          <p:cNvSpPr>
            <a:spLocks noGrp="1"/>
          </p:cNvSpPr>
          <p:nvPr>
            <p:ph type="title"/>
          </p:nvPr>
        </p:nvSpPr>
        <p:spPr>
          <a:xfrm>
            <a:off x="609600" y="557784"/>
            <a:ext cx="10972800" cy="491677"/>
          </a:xfrm>
        </p:spPr>
        <p:txBody>
          <a:bodyPr/>
          <a:lstStyle/>
          <a:p>
            <a:r>
              <a:rPr lang="id-ID" sz="1800" dirty="0">
                <a:cs typeface="Posterama"/>
              </a:rPr>
              <a:t>Top 5 </a:t>
            </a:r>
            <a:r>
              <a:rPr lang="id-ID" sz="1800" dirty="0" err="1">
                <a:cs typeface="Posterama"/>
              </a:rPr>
              <a:t>Importance</a:t>
            </a:r>
            <a:r>
              <a:rPr lang="id-ID" sz="1800" dirty="0">
                <a:cs typeface="Posterama"/>
              </a:rPr>
              <a:t> </a:t>
            </a:r>
            <a:r>
              <a:rPr lang="id-ID" sz="1800" dirty="0" err="1">
                <a:cs typeface="Posterama"/>
              </a:rPr>
              <a:t>Features</a:t>
            </a:r>
            <a:r>
              <a:rPr lang="id-ID" sz="1800" dirty="0">
                <a:cs typeface="Posterama"/>
              </a:rPr>
              <a:t> </a:t>
            </a:r>
          </a:p>
        </p:txBody>
      </p:sp>
      <p:pic>
        <p:nvPicPr>
          <p:cNvPr id="4" name="Gambar 4" descr="Sebuah gambar berisi meja&#10;&#10;Deskripsi dibuat secara otomatis">
            <a:extLst>
              <a:ext uri="{FF2B5EF4-FFF2-40B4-BE49-F238E27FC236}">
                <a16:creationId xmlns:a16="http://schemas.microsoft.com/office/drawing/2014/main" id="{DBC01CA5-1BF2-BD4D-38C5-DC307626DBF6}"/>
              </a:ext>
            </a:extLst>
          </p:cNvPr>
          <p:cNvPicPr>
            <a:picLocks noChangeAspect="1"/>
          </p:cNvPicPr>
          <p:nvPr/>
        </p:nvPicPr>
        <p:blipFill>
          <a:blip r:embed="rId2"/>
          <a:stretch>
            <a:fillRect/>
          </a:stretch>
        </p:blipFill>
        <p:spPr>
          <a:xfrm>
            <a:off x="267419" y="1520736"/>
            <a:ext cx="7027653" cy="4880454"/>
          </a:xfrm>
          <a:prstGeom prst="rect">
            <a:avLst/>
          </a:prstGeom>
        </p:spPr>
      </p:pic>
      <p:pic>
        <p:nvPicPr>
          <p:cNvPr id="7" name="Gambar 7" descr="Sebuah gambar berisi meja&#10;&#10;Deskripsi dibuat secara otomatis">
            <a:extLst>
              <a:ext uri="{FF2B5EF4-FFF2-40B4-BE49-F238E27FC236}">
                <a16:creationId xmlns:a16="http://schemas.microsoft.com/office/drawing/2014/main" id="{114F57C5-82A0-8E96-7E83-4A96BB1F1495}"/>
              </a:ext>
            </a:extLst>
          </p:cNvPr>
          <p:cNvPicPr>
            <a:picLocks noChangeAspect="1"/>
          </p:cNvPicPr>
          <p:nvPr/>
        </p:nvPicPr>
        <p:blipFill>
          <a:blip r:embed="rId3"/>
          <a:stretch>
            <a:fillRect/>
          </a:stretch>
        </p:blipFill>
        <p:spPr>
          <a:xfrm>
            <a:off x="7712824" y="2689914"/>
            <a:ext cx="3782503" cy="2153908"/>
          </a:xfrm>
          <a:prstGeom prst="rect">
            <a:avLst/>
          </a:prstGeom>
        </p:spPr>
      </p:pic>
    </p:spTree>
    <p:extLst>
      <p:ext uri="{BB962C8B-B14F-4D97-AF65-F5344CB8AC3E}">
        <p14:creationId xmlns:p14="http://schemas.microsoft.com/office/powerpoint/2010/main" val="18060741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27678614-FD1C-8C6E-BC09-B9F507824AA0}"/>
              </a:ext>
            </a:extLst>
          </p:cNvPr>
          <p:cNvSpPr>
            <a:spLocks noGrp="1"/>
          </p:cNvSpPr>
          <p:nvPr>
            <p:ph type="title"/>
          </p:nvPr>
        </p:nvSpPr>
        <p:spPr>
          <a:xfrm>
            <a:off x="609600" y="557784"/>
            <a:ext cx="10972800" cy="1009262"/>
          </a:xfrm>
        </p:spPr>
        <p:txBody>
          <a:bodyPr>
            <a:normAutofit fontScale="90000"/>
          </a:bodyPr>
          <a:lstStyle/>
          <a:p>
            <a:r>
              <a:rPr lang="id-ID" sz="4900" dirty="0">
                <a:ea typeface="+mj-lt"/>
                <a:cs typeface="+mj-lt"/>
              </a:rPr>
              <a:t>XG-BOOST DENGAN OVERSAMPLING</a:t>
            </a:r>
          </a:p>
        </p:txBody>
      </p:sp>
      <p:pic>
        <p:nvPicPr>
          <p:cNvPr id="3" name="Gambar 4">
            <a:extLst>
              <a:ext uri="{FF2B5EF4-FFF2-40B4-BE49-F238E27FC236}">
                <a16:creationId xmlns:a16="http://schemas.microsoft.com/office/drawing/2014/main" id="{4E898B6F-E442-9688-2D74-3B6438D41CE0}"/>
              </a:ext>
            </a:extLst>
          </p:cNvPr>
          <p:cNvPicPr>
            <a:picLocks noChangeAspect="1"/>
          </p:cNvPicPr>
          <p:nvPr/>
        </p:nvPicPr>
        <p:blipFill>
          <a:blip r:embed="rId2"/>
          <a:stretch>
            <a:fillRect/>
          </a:stretch>
        </p:blipFill>
        <p:spPr>
          <a:xfrm>
            <a:off x="856891" y="2724667"/>
            <a:ext cx="4569124" cy="876702"/>
          </a:xfrm>
          <a:prstGeom prst="rect">
            <a:avLst/>
          </a:prstGeom>
        </p:spPr>
      </p:pic>
      <p:graphicFrame>
        <p:nvGraphicFramePr>
          <p:cNvPr id="8" name="Content Placeholder 2">
            <a:extLst>
              <a:ext uri="{FF2B5EF4-FFF2-40B4-BE49-F238E27FC236}">
                <a16:creationId xmlns:a16="http://schemas.microsoft.com/office/drawing/2014/main" id="{E9F336D2-795A-12B0-8DBE-636EE4E8F94D}"/>
              </a:ext>
            </a:extLst>
          </p:cNvPr>
          <p:cNvGraphicFramePr/>
          <p:nvPr/>
        </p:nvGraphicFramePr>
        <p:xfrm>
          <a:off x="5745083" y="1543731"/>
          <a:ext cx="5860924" cy="5072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75534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ambar 8" descr="Sebuah gambar berisi meja, kalender&#10;&#10;Deskripsi dibuat secara otomatis">
            <a:extLst>
              <a:ext uri="{FF2B5EF4-FFF2-40B4-BE49-F238E27FC236}">
                <a16:creationId xmlns:a16="http://schemas.microsoft.com/office/drawing/2014/main" id="{DA215C1E-90DD-51FE-C005-472D0A451B32}"/>
              </a:ext>
            </a:extLst>
          </p:cNvPr>
          <p:cNvPicPr>
            <a:picLocks noChangeAspect="1"/>
          </p:cNvPicPr>
          <p:nvPr/>
        </p:nvPicPr>
        <p:blipFill>
          <a:blip r:embed="rId2"/>
          <a:stretch>
            <a:fillRect/>
          </a:stretch>
        </p:blipFill>
        <p:spPr>
          <a:xfrm>
            <a:off x="842513" y="2146353"/>
            <a:ext cx="4669766" cy="1573256"/>
          </a:xfrm>
          <a:prstGeom prst="rect">
            <a:avLst/>
          </a:prstGeom>
        </p:spPr>
      </p:pic>
      <p:graphicFrame>
        <p:nvGraphicFramePr>
          <p:cNvPr id="10" name="Content Placeholder 2">
            <a:extLst>
              <a:ext uri="{FF2B5EF4-FFF2-40B4-BE49-F238E27FC236}">
                <a16:creationId xmlns:a16="http://schemas.microsoft.com/office/drawing/2014/main" id="{C0AB25C2-982B-F7EA-4A34-8048509FBB1E}"/>
              </a:ext>
            </a:extLst>
          </p:cNvPr>
          <p:cNvGraphicFramePr/>
          <p:nvPr/>
        </p:nvGraphicFramePr>
        <p:xfrm>
          <a:off x="5745083" y="508562"/>
          <a:ext cx="5860924" cy="6021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960174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89AC75F0-F2ED-5DED-A049-99CD3B96E464}"/>
              </a:ext>
            </a:extLst>
          </p:cNvPr>
          <p:cNvSpPr>
            <a:spLocks noGrp="1"/>
          </p:cNvSpPr>
          <p:nvPr>
            <p:ph type="title"/>
          </p:nvPr>
        </p:nvSpPr>
        <p:spPr/>
        <p:txBody>
          <a:bodyPr/>
          <a:lstStyle/>
          <a:p>
            <a:r>
              <a:rPr lang="id-ID" sz="1600" dirty="0">
                <a:cs typeface="Posterama"/>
              </a:rPr>
              <a:t>Top 5 </a:t>
            </a:r>
            <a:r>
              <a:rPr lang="id-ID" sz="1600" dirty="0" err="1">
                <a:cs typeface="Posterama"/>
              </a:rPr>
              <a:t>Importance</a:t>
            </a:r>
            <a:r>
              <a:rPr lang="id-ID" sz="1600" dirty="0">
                <a:cs typeface="Posterama"/>
              </a:rPr>
              <a:t> </a:t>
            </a:r>
            <a:r>
              <a:rPr lang="id-ID" sz="1600" dirty="0" err="1">
                <a:cs typeface="Posterama"/>
              </a:rPr>
              <a:t>Feature</a:t>
            </a:r>
            <a:endParaRPr lang="id-ID" sz="1600" dirty="0">
              <a:cs typeface="Posterama"/>
            </a:endParaRPr>
          </a:p>
        </p:txBody>
      </p:sp>
      <p:pic>
        <p:nvPicPr>
          <p:cNvPr id="4" name="Gambar 4" descr="Sebuah gambar berisi meja&#10;&#10;Deskripsi dibuat secara otomatis">
            <a:extLst>
              <a:ext uri="{FF2B5EF4-FFF2-40B4-BE49-F238E27FC236}">
                <a16:creationId xmlns:a16="http://schemas.microsoft.com/office/drawing/2014/main" id="{3398EEA5-8718-F6D7-FCD1-48E00912FE65}"/>
              </a:ext>
            </a:extLst>
          </p:cNvPr>
          <p:cNvPicPr>
            <a:picLocks noChangeAspect="1"/>
          </p:cNvPicPr>
          <p:nvPr/>
        </p:nvPicPr>
        <p:blipFill>
          <a:blip r:embed="rId2"/>
          <a:stretch>
            <a:fillRect/>
          </a:stretch>
        </p:blipFill>
        <p:spPr>
          <a:xfrm>
            <a:off x="612475" y="2282735"/>
            <a:ext cx="8163461" cy="3730265"/>
          </a:xfrm>
          <a:prstGeom prst="rect">
            <a:avLst/>
          </a:prstGeom>
        </p:spPr>
      </p:pic>
      <p:pic>
        <p:nvPicPr>
          <p:cNvPr id="5" name="Gambar 5" descr="Sebuah gambar berisi meja&#10;&#10;Deskripsi dibuat secara otomatis">
            <a:extLst>
              <a:ext uri="{FF2B5EF4-FFF2-40B4-BE49-F238E27FC236}">
                <a16:creationId xmlns:a16="http://schemas.microsoft.com/office/drawing/2014/main" id="{6E395916-FCCC-8525-25DD-3CF5284319E5}"/>
              </a:ext>
            </a:extLst>
          </p:cNvPr>
          <p:cNvPicPr>
            <a:picLocks noChangeAspect="1"/>
          </p:cNvPicPr>
          <p:nvPr/>
        </p:nvPicPr>
        <p:blipFill>
          <a:blip r:embed="rId3"/>
          <a:stretch>
            <a:fillRect/>
          </a:stretch>
        </p:blipFill>
        <p:spPr>
          <a:xfrm>
            <a:off x="9073821" y="3010978"/>
            <a:ext cx="2181944" cy="1252987"/>
          </a:xfrm>
          <a:prstGeom prst="rect">
            <a:avLst/>
          </a:prstGeom>
        </p:spPr>
      </p:pic>
    </p:spTree>
    <p:extLst>
      <p:ext uri="{BB962C8B-B14F-4D97-AF65-F5344CB8AC3E}">
        <p14:creationId xmlns:p14="http://schemas.microsoft.com/office/powerpoint/2010/main" val="10030978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27678614-FD1C-8C6E-BC09-B9F507824AA0}"/>
              </a:ext>
            </a:extLst>
          </p:cNvPr>
          <p:cNvSpPr>
            <a:spLocks noGrp="1"/>
          </p:cNvSpPr>
          <p:nvPr>
            <p:ph type="title"/>
          </p:nvPr>
        </p:nvSpPr>
        <p:spPr>
          <a:xfrm>
            <a:off x="609600" y="557784"/>
            <a:ext cx="10972800" cy="1009262"/>
          </a:xfrm>
        </p:spPr>
        <p:txBody>
          <a:bodyPr>
            <a:normAutofit fontScale="90000"/>
          </a:bodyPr>
          <a:lstStyle/>
          <a:p>
            <a:r>
              <a:rPr lang="id-ID" dirty="0">
                <a:ea typeface="+mj-lt"/>
                <a:cs typeface="+mj-lt"/>
              </a:rPr>
              <a:t>XG-BOOST DENGAN PEMBOBOTAN DATA</a:t>
            </a:r>
          </a:p>
        </p:txBody>
      </p:sp>
      <p:sp>
        <p:nvSpPr>
          <p:cNvPr id="6" name="Content Placeholder 2">
            <a:extLst>
              <a:ext uri="{FF2B5EF4-FFF2-40B4-BE49-F238E27FC236}">
                <a16:creationId xmlns:a16="http://schemas.microsoft.com/office/drawing/2014/main" id="{FEA2FAAD-92B4-0343-66E5-59CF9B5ADFF4}"/>
              </a:ext>
            </a:extLst>
          </p:cNvPr>
          <p:cNvSpPr txBox="1">
            <a:spLocks/>
          </p:cNvSpPr>
          <p:nvPr/>
        </p:nvSpPr>
        <p:spPr>
          <a:xfrm>
            <a:off x="5745083" y="1716259"/>
            <a:ext cx="5860924" cy="4181204"/>
          </a:xfrm>
          <a:prstGeom prst="rect">
            <a:avLst/>
          </a:prstGeom>
          <a:noFill/>
        </p:spPr>
        <p:txBody>
          <a:bodyPr vert="horz" lIns="91440" tIns="45720" rIns="91440" bIns="45720" rtlCol="0" anchor="t">
            <a:noAutofit/>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504020202020204" pitchFamily="34" charset="0"/>
              <a:buChar char="•"/>
            </a:pPr>
            <a:r>
              <a:rPr lang="en-US" dirty="0">
                <a:solidFill>
                  <a:srgbClr val="374151"/>
                </a:solidFill>
                <a:highlight>
                  <a:srgbClr val="F7F7F8"/>
                </a:highlight>
                <a:ea typeface="+mn-lt"/>
                <a:cs typeface="+mn-lt"/>
              </a:rPr>
              <a:t>Pada </a:t>
            </a:r>
            <a:r>
              <a:rPr lang="en-US" dirty="0" err="1">
                <a:solidFill>
                  <a:srgbClr val="374151"/>
                </a:solidFill>
                <a:highlight>
                  <a:srgbClr val="F7F7F8"/>
                </a:highlight>
                <a:ea typeface="+mn-lt"/>
                <a:cs typeface="+mn-lt"/>
              </a:rPr>
              <a:t>iterasi</a:t>
            </a:r>
            <a:r>
              <a:rPr lang="en-US" dirty="0">
                <a:solidFill>
                  <a:srgbClr val="374151"/>
                </a:solidFill>
                <a:highlight>
                  <a:srgbClr val="F7F7F8"/>
                </a:highlight>
                <a:ea typeface="+mn-lt"/>
                <a:cs typeface="+mn-lt"/>
              </a:rPr>
              <a:t> ke-0, model </a:t>
            </a:r>
            <a:r>
              <a:rPr lang="en-US" dirty="0" err="1">
                <a:solidFill>
                  <a:srgbClr val="374151"/>
                </a:solidFill>
                <a:highlight>
                  <a:srgbClr val="F7F7F8"/>
                </a:highlight>
                <a:ea typeface="+mn-lt"/>
                <a:cs typeface="+mn-lt"/>
              </a:rPr>
              <a:t>memiliki</a:t>
            </a:r>
            <a:r>
              <a:rPr lang="en-US" dirty="0">
                <a:solidFill>
                  <a:srgbClr val="374151"/>
                </a:solidFill>
                <a:highlight>
                  <a:srgbClr val="F7F7F8"/>
                </a:highlight>
                <a:ea typeface="+mn-lt"/>
                <a:cs typeface="+mn-lt"/>
              </a:rPr>
              <a:t> AUC </a:t>
            </a:r>
            <a:r>
              <a:rPr lang="en-US" dirty="0" err="1">
                <a:solidFill>
                  <a:srgbClr val="374151"/>
                </a:solidFill>
                <a:highlight>
                  <a:srgbClr val="F7F7F8"/>
                </a:highlight>
                <a:ea typeface="+mn-lt"/>
                <a:cs typeface="+mn-lt"/>
              </a:rPr>
              <a:t>sebesar</a:t>
            </a:r>
            <a:r>
              <a:rPr lang="en-US" dirty="0">
                <a:solidFill>
                  <a:srgbClr val="374151"/>
                </a:solidFill>
                <a:highlight>
                  <a:srgbClr val="F7F7F8"/>
                </a:highlight>
                <a:ea typeface="+mn-lt"/>
                <a:cs typeface="+mn-lt"/>
              </a:rPr>
              <a:t> 0.88106 pada data </a:t>
            </a:r>
            <a:r>
              <a:rPr lang="en-US" dirty="0" err="1">
                <a:solidFill>
                  <a:srgbClr val="374151"/>
                </a:solidFill>
                <a:highlight>
                  <a:srgbClr val="F7F7F8"/>
                </a:highlight>
                <a:ea typeface="+mn-lt"/>
                <a:cs typeface="+mn-lt"/>
              </a:rPr>
              <a:t>validasi</a:t>
            </a:r>
            <a:r>
              <a:rPr lang="en-US" dirty="0">
                <a:solidFill>
                  <a:srgbClr val="374151"/>
                </a:solidFill>
                <a:highlight>
                  <a:srgbClr val="F7F7F8"/>
                </a:highlight>
                <a:ea typeface="+mn-lt"/>
                <a:cs typeface="+mn-lt"/>
              </a:rPr>
              <a:t> 0 dan AUC </a:t>
            </a:r>
            <a:r>
              <a:rPr lang="en-US" dirty="0" err="1">
                <a:solidFill>
                  <a:srgbClr val="374151"/>
                </a:solidFill>
                <a:highlight>
                  <a:srgbClr val="F7F7F8"/>
                </a:highlight>
                <a:ea typeface="+mn-lt"/>
                <a:cs typeface="+mn-lt"/>
              </a:rPr>
              <a:t>sebesar</a:t>
            </a:r>
            <a:r>
              <a:rPr lang="en-US" dirty="0">
                <a:solidFill>
                  <a:srgbClr val="374151"/>
                </a:solidFill>
                <a:highlight>
                  <a:srgbClr val="F7F7F8"/>
                </a:highlight>
                <a:ea typeface="+mn-lt"/>
                <a:cs typeface="+mn-lt"/>
              </a:rPr>
              <a:t> 0.82625 pada data </a:t>
            </a:r>
            <a:r>
              <a:rPr lang="en-US" dirty="0" err="1">
                <a:solidFill>
                  <a:srgbClr val="374151"/>
                </a:solidFill>
                <a:highlight>
                  <a:srgbClr val="F7F7F8"/>
                </a:highlight>
                <a:ea typeface="+mn-lt"/>
                <a:cs typeface="+mn-lt"/>
              </a:rPr>
              <a:t>validasi</a:t>
            </a:r>
            <a:r>
              <a:rPr lang="en-US" dirty="0">
                <a:solidFill>
                  <a:srgbClr val="374151"/>
                </a:solidFill>
                <a:highlight>
                  <a:srgbClr val="F7F7F8"/>
                </a:highlight>
                <a:ea typeface="+mn-lt"/>
                <a:cs typeface="+mn-lt"/>
              </a:rPr>
              <a:t> 1.</a:t>
            </a:r>
          </a:p>
          <a:p>
            <a:pPr marL="342900" indent="-342900">
              <a:buFont typeface="Arial" panose="020B0504020202020204" pitchFamily="34" charset="0"/>
              <a:buChar char="•"/>
            </a:pPr>
            <a:r>
              <a:rPr lang="en-US" dirty="0">
                <a:solidFill>
                  <a:srgbClr val="374151"/>
                </a:solidFill>
                <a:highlight>
                  <a:srgbClr val="F7F7F8"/>
                </a:highlight>
                <a:ea typeface="+mn-lt"/>
                <a:cs typeface="+mn-lt"/>
              </a:rPr>
              <a:t>Pada </a:t>
            </a:r>
            <a:r>
              <a:rPr lang="en-US" dirty="0" err="1">
                <a:solidFill>
                  <a:srgbClr val="374151"/>
                </a:solidFill>
                <a:highlight>
                  <a:srgbClr val="F7F7F8"/>
                </a:highlight>
                <a:ea typeface="+mn-lt"/>
                <a:cs typeface="+mn-lt"/>
              </a:rPr>
              <a:t>iterasi</a:t>
            </a:r>
            <a:r>
              <a:rPr lang="en-US" dirty="0">
                <a:solidFill>
                  <a:srgbClr val="374151"/>
                </a:solidFill>
                <a:highlight>
                  <a:srgbClr val="F7F7F8"/>
                </a:highlight>
                <a:ea typeface="+mn-lt"/>
                <a:cs typeface="+mn-lt"/>
              </a:rPr>
              <a:t> ke-1, model </a:t>
            </a:r>
            <a:r>
              <a:rPr lang="en-US" dirty="0" err="1">
                <a:solidFill>
                  <a:srgbClr val="374151"/>
                </a:solidFill>
                <a:highlight>
                  <a:srgbClr val="F7F7F8"/>
                </a:highlight>
                <a:ea typeface="+mn-lt"/>
                <a:cs typeface="+mn-lt"/>
              </a:rPr>
              <a:t>memiliki</a:t>
            </a:r>
            <a:r>
              <a:rPr lang="en-US" dirty="0">
                <a:solidFill>
                  <a:srgbClr val="374151"/>
                </a:solidFill>
                <a:highlight>
                  <a:srgbClr val="F7F7F8"/>
                </a:highlight>
                <a:ea typeface="+mn-lt"/>
                <a:cs typeface="+mn-lt"/>
              </a:rPr>
              <a:t> AUC </a:t>
            </a:r>
            <a:r>
              <a:rPr lang="en-US" dirty="0" err="1">
                <a:solidFill>
                  <a:srgbClr val="374151"/>
                </a:solidFill>
                <a:highlight>
                  <a:srgbClr val="F7F7F8"/>
                </a:highlight>
                <a:ea typeface="+mn-lt"/>
                <a:cs typeface="+mn-lt"/>
              </a:rPr>
              <a:t>sebesar</a:t>
            </a:r>
            <a:r>
              <a:rPr lang="en-US" dirty="0">
                <a:solidFill>
                  <a:srgbClr val="374151"/>
                </a:solidFill>
                <a:highlight>
                  <a:srgbClr val="F7F7F8"/>
                </a:highlight>
                <a:ea typeface="+mn-lt"/>
                <a:cs typeface="+mn-lt"/>
              </a:rPr>
              <a:t> 0.89488 pada data </a:t>
            </a:r>
            <a:r>
              <a:rPr lang="en-US" dirty="0" err="1">
                <a:solidFill>
                  <a:srgbClr val="374151"/>
                </a:solidFill>
                <a:highlight>
                  <a:srgbClr val="F7F7F8"/>
                </a:highlight>
                <a:ea typeface="+mn-lt"/>
                <a:cs typeface="+mn-lt"/>
              </a:rPr>
              <a:t>validasi</a:t>
            </a:r>
            <a:r>
              <a:rPr lang="en-US" dirty="0">
                <a:solidFill>
                  <a:srgbClr val="374151"/>
                </a:solidFill>
                <a:highlight>
                  <a:srgbClr val="F7F7F8"/>
                </a:highlight>
                <a:ea typeface="+mn-lt"/>
                <a:cs typeface="+mn-lt"/>
              </a:rPr>
              <a:t> 0 dan AUC </a:t>
            </a:r>
            <a:r>
              <a:rPr lang="en-US" dirty="0" err="1">
                <a:solidFill>
                  <a:srgbClr val="374151"/>
                </a:solidFill>
                <a:highlight>
                  <a:srgbClr val="F7F7F8"/>
                </a:highlight>
                <a:ea typeface="+mn-lt"/>
                <a:cs typeface="+mn-lt"/>
              </a:rPr>
              <a:t>sebesar</a:t>
            </a:r>
            <a:r>
              <a:rPr lang="en-US" dirty="0">
                <a:solidFill>
                  <a:srgbClr val="374151"/>
                </a:solidFill>
                <a:highlight>
                  <a:srgbClr val="F7F7F8"/>
                </a:highlight>
                <a:ea typeface="+mn-lt"/>
                <a:cs typeface="+mn-lt"/>
              </a:rPr>
              <a:t> 0.83069 pada data </a:t>
            </a:r>
            <a:r>
              <a:rPr lang="en-US" dirty="0" err="1">
                <a:solidFill>
                  <a:srgbClr val="374151"/>
                </a:solidFill>
                <a:highlight>
                  <a:srgbClr val="F7F7F8"/>
                </a:highlight>
                <a:ea typeface="+mn-lt"/>
                <a:cs typeface="+mn-lt"/>
              </a:rPr>
              <a:t>validasi</a:t>
            </a:r>
            <a:r>
              <a:rPr lang="en-US" dirty="0">
                <a:solidFill>
                  <a:srgbClr val="374151"/>
                </a:solidFill>
                <a:highlight>
                  <a:srgbClr val="F7F7F8"/>
                </a:highlight>
                <a:ea typeface="+mn-lt"/>
                <a:cs typeface="+mn-lt"/>
              </a:rPr>
              <a:t> 1.</a:t>
            </a:r>
          </a:p>
          <a:p>
            <a:pPr marL="342900" indent="-342900">
              <a:buFont typeface="Arial" panose="020B0504020202020204" pitchFamily="34" charset="0"/>
              <a:buChar char="•"/>
            </a:pPr>
            <a:r>
              <a:rPr lang="en-US" dirty="0">
                <a:solidFill>
                  <a:srgbClr val="374151"/>
                </a:solidFill>
                <a:highlight>
                  <a:srgbClr val="F7F7F8"/>
                </a:highlight>
                <a:ea typeface="+mn-lt"/>
                <a:cs typeface="+mn-lt"/>
              </a:rPr>
              <a:t>Pada </a:t>
            </a:r>
            <a:r>
              <a:rPr lang="en-US" dirty="0" err="1">
                <a:solidFill>
                  <a:srgbClr val="374151"/>
                </a:solidFill>
                <a:highlight>
                  <a:srgbClr val="F7F7F8"/>
                </a:highlight>
                <a:ea typeface="+mn-lt"/>
                <a:cs typeface="+mn-lt"/>
              </a:rPr>
              <a:t>iterasi</a:t>
            </a:r>
            <a:r>
              <a:rPr lang="en-US" dirty="0">
                <a:solidFill>
                  <a:srgbClr val="374151"/>
                </a:solidFill>
                <a:highlight>
                  <a:srgbClr val="F7F7F8"/>
                </a:highlight>
                <a:ea typeface="+mn-lt"/>
                <a:cs typeface="+mn-lt"/>
              </a:rPr>
              <a:t> ke-2, model </a:t>
            </a:r>
            <a:r>
              <a:rPr lang="en-US" dirty="0" err="1">
                <a:solidFill>
                  <a:srgbClr val="374151"/>
                </a:solidFill>
                <a:highlight>
                  <a:srgbClr val="F7F7F8"/>
                </a:highlight>
                <a:ea typeface="+mn-lt"/>
                <a:cs typeface="+mn-lt"/>
              </a:rPr>
              <a:t>memiliki</a:t>
            </a:r>
            <a:r>
              <a:rPr lang="en-US" dirty="0">
                <a:solidFill>
                  <a:srgbClr val="374151"/>
                </a:solidFill>
                <a:highlight>
                  <a:srgbClr val="F7F7F8"/>
                </a:highlight>
                <a:ea typeface="+mn-lt"/>
                <a:cs typeface="+mn-lt"/>
              </a:rPr>
              <a:t> AUC </a:t>
            </a:r>
            <a:r>
              <a:rPr lang="en-US" dirty="0" err="1">
                <a:solidFill>
                  <a:srgbClr val="374151"/>
                </a:solidFill>
                <a:highlight>
                  <a:srgbClr val="F7F7F8"/>
                </a:highlight>
                <a:ea typeface="+mn-lt"/>
                <a:cs typeface="+mn-lt"/>
              </a:rPr>
              <a:t>sebesar</a:t>
            </a:r>
            <a:r>
              <a:rPr lang="en-US" dirty="0">
                <a:solidFill>
                  <a:srgbClr val="374151"/>
                </a:solidFill>
                <a:highlight>
                  <a:srgbClr val="F7F7F8"/>
                </a:highlight>
                <a:ea typeface="+mn-lt"/>
                <a:cs typeface="+mn-lt"/>
              </a:rPr>
              <a:t> 0.89699 pada data </a:t>
            </a:r>
            <a:r>
              <a:rPr lang="en-US" dirty="0" err="1">
                <a:solidFill>
                  <a:srgbClr val="374151"/>
                </a:solidFill>
                <a:highlight>
                  <a:srgbClr val="F7F7F8"/>
                </a:highlight>
                <a:ea typeface="+mn-lt"/>
                <a:cs typeface="+mn-lt"/>
              </a:rPr>
              <a:t>validasi</a:t>
            </a:r>
            <a:r>
              <a:rPr lang="en-US" dirty="0">
                <a:solidFill>
                  <a:srgbClr val="374151"/>
                </a:solidFill>
                <a:highlight>
                  <a:srgbClr val="F7F7F8"/>
                </a:highlight>
                <a:ea typeface="+mn-lt"/>
                <a:cs typeface="+mn-lt"/>
              </a:rPr>
              <a:t> 0 dan AUC </a:t>
            </a:r>
            <a:r>
              <a:rPr lang="en-US" dirty="0" err="1">
                <a:solidFill>
                  <a:srgbClr val="374151"/>
                </a:solidFill>
                <a:highlight>
                  <a:srgbClr val="F7F7F8"/>
                </a:highlight>
                <a:ea typeface="+mn-lt"/>
                <a:cs typeface="+mn-lt"/>
              </a:rPr>
              <a:t>sebesar</a:t>
            </a:r>
            <a:r>
              <a:rPr lang="en-US" dirty="0">
                <a:solidFill>
                  <a:srgbClr val="374151"/>
                </a:solidFill>
                <a:highlight>
                  <a:srgbClr val="F7F7F8"/>
                </a:highlight>
                <a:ea typeface="+mn-lt"/>
                <a:cs typeface="+mn-lt"/>
              </a:rPr>
              <a:t> 0.83138 pada data </a:t>
            </a:r>
            <a:r>
              <a:rPr lang="en-US" dirty="0" err="1">
                <a:solidFill>
                  <a:srgbClr val="374151"/>
                </a:solidFill>
                <a:highlight>
                  <a:srgbClr val="F7F7F8"/>
                </a:highlight>
                <a:ea typeface="+mn-lt"/>
                <a:cs typeface="+mn-lt"/>
              </a:rPr>
              <a:t>validasi</a:t>
            </a:r>
            <a:r>
              <a:rPr lang="en-US" dirty="0">
                <a:solidFill>
                  <a:srgbClr val="374151"/>
                </a:solidFill>
                <a:highlight>
                  <a:srgbClr val="F7F7F8"/>
                </a:highlight>
                <a:ea typeface="+mn-lt"/>
                <a:cs typeface="+mn-lt"/>
              </a:rPr>
              <a:t> 1.</a:t>
            </a:r>
            <a:endParaRPr lang="en-US" dirty="0">
              <a:solidFill>
                <a:srgbClr val="374151"/>
              </a:solidFill>
              <a:highlight>
                <a:srgbClr val="F7F7F8"/>
              </a:highlight>
            </a:endParaRPr>
          </a:p>
        </p:txBody>
      </p:sp>
      <p:pic>
        <p:nvPicPr>
          <p:cNvPr id="4" name="Gambar 4" descr="Sebuah gambar berisi teks&#10;&#10;Deskripsi dibuat secara otomatis">
            <a:extLst>
              <a:ext uri="{FF2B5EF4-FFF2-40B4-BE49-F238E27FC236}">
                <a16:creationId xmlns:a16="http://schemas.microsoft.com/office/drawing/2014/main" id="{2ED32029-EA8F-C045-B6C8-FC9C79CB2635}"/>
              </a:ext>
            </a:extLst>
          </p:cNvPr>
          <p:cNvPicPr>
            <a:picLocks noChangeAspect="1"/>
          </p:cNvPicPr>
          <p:nvPr/>
        </p:nvPicPr>
        <p:blipFill>
          <a:blip r:embed="rId2"/>
          <a:stretch>
            <a:fillRect/>
          </a:stretch>
        </p:blipFill>
        <p:spPr>
          <a:xfrm>
            <a:off x="339306" y="2577192"/>
            <a:ext cx="5417389" cy="1689239"/>
          </a:xfrm>
          <a:prstGeom prst="rect">
            <a:avLst/>
          </a:prstGeom>
        </p:spPr>
      </p:pic>
    </p:spTree>
    <p:extLst>
      <p:ext uri="{BB962C8B-B14F-4D97-AF65-F5344CB8AC3E}">
        <p14:creationId xmlns:p14="http://schemas.microsoft.com/office/powerpoint/2010/main" val="3429316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5"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FF975DA-2F73-4697-B7A9-A2E834712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C734A340-6EFD-6688-6DC8-A72449784AD7}"/>
              </a:ext>
            </a:extLst>
          </p:cNvPr>
          <p:cNvSpPr>
            <a:spLocks noGrp="1"/>
          </p:cNvSpPr>
          <p:nvPr>
            <p:ph type="title"/>
          </p:nvPr>
        </p:nvSpPr>
        <p:spPr>
          <a:xfrm>
            <a:off x="609600" y="557784"/>
            <a:ext cx="10972800" cy="1325563"/>
          </a:xfrm>
        </p:spPr>
        <p:txBody>
          <a:bodyPr>
            <a:normAutofit/>
          </a:bodyPr>
          <a:lstStyle/>
          <a:p>
            <a:r>
              <a:rPr lang="id-ID">
                <a:cs typeface="Posterama"/>
              </a:rPr>
              <a:t>TUJUAN</a:t>
            </a:r>
          </a:p>
        </p:txBody>
      </p:sp>
      <p:graphicFrame>
        <p:nvGraphicFramePr>
          <p:cNvPr id="5" name="Tampungan Konten 2">
            <a:extLst>
              <a:ext uri="{FF2B5EF4-FFF2-40B4-BE49-F238E27FC236}">
                <a16:creationId xmlns:a16="http://schemas.microsoft.com/office/drawing/2014/main" id="{7ACC08EF-8B8B-8B7F-8615-83DCDD481C69}"/>
              </a:ext>
            </a:extLst>
          </p:cNvPr>
          <p:cNvGraphicFramePr>
            <a:graphicFrameLocks noGrp="1"/>
          </p:cNvGraphicFramePr>
          <p:nvPr>
            <p:ph idx="1"/>
            <p:extLst>
              <p:ext uri="{D42A27DB-BD31-4B8C-83A1-F6EECF244321}">
                <p14:modId xmlns:p14="http://schemas.microsoft.com/office/powerpoint/2010/main" val="1141726321"/>
              </p:ext>
            </p:extLst>
          </p:nvPr>
        </p:nvGraphicFramePr>
        <p:xfrm>
          <a:off x="609600" y="2106613"/>
          <a:ext cx="10972800" cy="4035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55821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ambar 2" descr="Sebuah gambar berisi meja, kalender&#10;&#10;Deskripsi dibuat secara otomatis">
            <a:extLst>
              <a:ext uri="{FF2B5EF4-FFF2-40B4-BE49-F238E27FC236}">
                <a16:creationId xmlns:a16="http://schemas.microsoft.com/office/drawing/2014/main" id="{459303B6-422B-3C6F-A796-B1560BCA1F12}"/>
              </a:ext>
            </a:extLst>
          </p:cNvPr>
          <p:cNvPicPr>
            <a:picLocks noChangeAspect="1"/>
          </p:cNvPicPr>
          <p:nvPr/>
        </p:nvPicPr>
        <p:blipFill>
          <a:blip r:embed="rId2"/>
          <a:stretch>
            <a:fillRect/>
          </a:stretch>
        </p:blipFill>
        <p:spPr>
          <a:xfrm>
            <a:off x="598098" y="2103280"/>
            <a:ext cx="4756030" cy="2220117"/>
          </a:xfrm>
          <a:prstGeom prst="rect">
            <a:avLst/>
          </a:prstGeom>
        </p:spPr>
      </p:pic>
      <p:graphicFrame>
        <p:nvGraphicFramePr>
          <p:cNvPr id="9" name="Content Placeholder 2">
            <a:extLst>
              <a:ext uri="{FF2B5EF4-FFF2-40B4-BE49-F238E27FC236}">
                <a16:creationId xmlns:a16="http://schemas.microsoft.com/office/drawing/2014/main" id="{5410BB8C-2370-32C3-171A-10DA2869C06B}"/>
              </a:ext>
            </a:extLst>
          </p:cNvPr>
          <p:cNvGraphicFramePr/>
          <p:nvPr/>
        </p:nvGraphicFramePr>
        <p:xfrm>
          <a:off x="5745083" y="508562"/>
          <a:ext cx="5860924" cy="6021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18931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A6E3F70F-1951-3E49-7DE4-24ADE1F380A9}"/>
              </a:ext>
            </a:extLst>
          </p:cNvPr>
          <p:cNvSpPr>
            <a:spLocks noGrp="1"/>
          </p:cNvSpPr>
          <p:nvPr>
            <p:ph type="title"/>
          </p:nvPr>
        </p:nvSpPr>
        <p:spPr/>
        <p:txBody>
          <a:bodyPr/>
          <a:lstStyle/>
          <a:p>
            <a:r>
              <a:rPr lang="id-ID" dirty="0">
                <a:cs typeface="Posterama"/>
              </a:rPr>
              <a:t>Top 5 </a:t>
            </a:r>
            <a:r>
              <a:rPr lang="id-ID" dirty="0" err="1">
                <a:cs typeface="Posterama"/>
              </a:rPr>
              <a:t>Importance</a:t>
            </a:r>
            <a:r>
              <a:rPr lang="id-ID" dirty="0">
                <a:cs typeface="Posterama"/>
              </a:rPr>
              <a:t> </a:t>
            </a:r>
            <a:r>
              <a:rPr lang="id-ID" dirty="0" err="1">
                <a:cs typeface="Posterama"/>
              </a:rPr>
              <a:t>Features</a:t>
            </a:r>
          </a:p>
        </p:txBody>
      </p:sp>
      <p:pic>
        <p:nvPicPr>
          <p:cNvPr id="4" name="Gambar 4" descr="Sebuah gambar berisi meja&#10;&#10;Deskripsi dibuat secara otomatis">
            <a:extLst>
              <a:ext uri="{FF2B5EF4-FFF2-40B4-BE49-F238E27FC236}">
                <a16:creationId xmlns:a16="http://schemas.microsoft.com/office/drawing/2014/main" id="{DB47C2BD-BBD5-714A-59B1-7B9D91AE2B8B}"/>
              </a:ext>
            </a:extLst>
          </p:cNvPr>
          <p:cNvPicPr>
            <a:picLocks noChangeAspect="1"/>
          </p:cNvPicPr>
          <p:nvPr/>
        </p:nvPicPr>
        <p:blipFill>
          <a:blip r:embed="rId2"/>
          <a:stretch>
            <a:fillRect/>
          </a:stretch>
        </p:blipFill>
        <p:spPr>
          <a:xfrm>
            <a:off x="612475" y="2382728"/>
            <a:ext cx="7760897" cy="3645298"/>
          </a:xfrm>
          <a:prstGeom prst="rect">
            <a:avLst/>
          </a:prstGeom>
        </p:spPr>
      </p:pic>
      <p:pic>
        <p:nvPicPr>
          <p:cNvPr id="5" name="Gambar 5" descr="Sebuah gambar berisi meja&#10;&#10;Deskripsi dibuat secara otomatis">
            <a:extLst>
              <a:ext uri="{FF2B5EF4-FFF2-40B4-BE49-F238E27FC236}">
                <a16:creationId xmlns:a16="http://schemas.microsoft.com/office/drawing/2014/main" id="{B359C4B9-80D3-EE5E-FC5F-37EB2DB6544B}"/>
              </a:ext>
            </a:extLst>
          </p:cNvPr>
          <p:cNvPicPr>
            <a:picLocks noChangeAspect="1"/>
          </p:cNvPicPr>
          <p:nvPr/>
        </p:nvPicPr>
        <p:blipFill>
          <a:blip r:embed="rId3"/>
          <a:stretch>
            <a:fillRect/>
          </a:stretch>
        </p:blipFill>
        <p:spPr>
          <a:xfrm>
            <a:off x="8964104" y="3126088"/>
            <a:ext cx="2228850" cy="1209675"/>
          </a:xfrm>
          <a:prstGeom prst="rect">
            <a:avLst/>
          </a:prstGeom>
        </p:spPr>
      </p:pic>
    </p:spTree>
    <p:extLst>
      <p:ext uri="{BB962C8B-B14F-4D97-AF65-F5344CB8AC3E}">
        <p14:creationId xmlns:p14="http://schemas.microsoft.com/office/powerpoint/2010/main" val="34239756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2">
            <a:extLst>
              <a:ext uri="{FF2B5EF4-FFF2-40B4-BE49-F238E27FC236}">
                <a16:creationId xmlns:a16="http://schemas.microsoft.com/office/drawing/2014/main" id="{5410BB8C-2370-32C3-171A-10DA2869C06B}"/>
              </a:ext>
            </a:extLst>
          </p:cNvPr>
          <p:cNvGraphicFramePr/>
          <p:nvPr>
            <p:extLst>
              <p:ext uri="{D42A27DB-BD31-4B8C-83A1-F6EECF244321}">
                <p14:modId xmlns:p14="http://schemas.microsoft.com/office/powerpoint/2010/main" val="2626416415"/>
              </p:ext>
            </p:extLst>
          </p:nvPr>
        </p:nvGraphicFramePr>
        <p:xfrm>
          <a:off x="5745083" y="1141165"/>
          <a:ext cx="5860924" cy="53889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7" name="Gambar 37" descr="Sebuah gambar berisi teks, struk&#10;&#10;Deskripsi dibuat secara otomatis">
            <a:extLst>
              <a:ext uri="{FF2B5EF4-FFF2-40B4-BE49-F238E27FC236}">
                <a16:creationId xmlns:a16="http://schemas.microsoft.com/office/drawing/2014/main" id="{60FEEDC7-16AE-FBE8-3A00-DC8BFB38D7EC}"/>
              </a:ext>
            </a:extLst>
          </p:cNvPr>
          <p:cNvPicPr>
            <a:picLocks noChangeAspect="1"/>
          </p:cNvPicPr>
          <p:nvPr/>
        </p:nvPicPr>
        <p:blipFill>
          <a:blip r:embed="rId7"/>
          <a:stretch>
            <a:fillRect/>
          </a:stretch>
        </p:blipFill>
        <p:spPr>
          <a:xfrm>
            <a:off x="785004" y="1973492"/>
            <a:ext cx="4525992" cy="2637845"/>
          </a:xfrm>
          <a:prstGeom prst="rect">
            <a:avLst/>
          </a:prstGeom>
        </p:spPr>
      </p:pic>
      <p:sp>
        <p:nvSpPr>
          <p:cNvPr id="39" name="Judul 1">
            <a:extLst>
              <a:ext uri="{FF2B5EF4-FFF2-40B4-BE49-F238E27FC236}">
                <a16:creationId xmlns:a16="http://schemas.microsoft.com/office/drawing/2014/main" id="{BB6B332C-5128-B647-9886-C44AAABCA8A0}"/>
              </a:ext>
            </a:extLst>
          </p:cNvPr>
          <p:cNvSpPr>
            <a:spLocks noGrp="1"/>
          </p:cNvSpPr>
          <p:nvPr>
            <p:ph type="title"/>
          </p:nvPr>
        </p:nvSpPr>
        <p:spPr>
          <a:xfrm>
            <a:off x="609600" y="557784"/>
            <a:ext cx="10972800" cy="592319"/>
          </a:xfrm>
        </p:spPr>
        <p:txBody>
          <a:bodyPr>
            <a:normAutofit fontScale="90000"/>
          </a:bodyPr>
          <a:lstStyle/>
          <a:p>
            <a:r>
              <a:rPr lang="id-ID" dirty="0">
                <a:solidFill>
                  <a:srgbClr val="262626"/>
                </a:solidFill>
                <a:cs typeface="Posterama"/>
              </a:rPr>
              <a:t>IMBALANCE-XGBOOST WEIGHTED</a:t>
            </a:r>
            <a:endParaRPr lang="id-ID" dirty="0"/>
          </a:p>
        </p:txBody>
      </p:sp>
    </p:spTree>
    <p:extLst>
      <p:ext uri="{BB962C8B-B14F-4D97-AF65-F5344CB8AC3E}">
        <p14:creationId xmlns:p14="http://schemas.microsoft.com/office/powerpoint/2010/main" val="25289507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A6E3F70F-1951-3E49-7DE4-24ADE1F380A9}"/>
              </a:ext>
            </a:extLst>
          </p:cNvPr>
          <p:cNvSpPr>
            <a:spLocks noGrp="1"/>
          </p:cNvSpPr>
          <p:nvPr>
            <p:ph type="title"/>
          </p:nvPr>
        </p:nvSpPr>
        <p:spPr/>
        <p:txBody>
          <a:bodyPr/>
          <a:lstStyle/>
          <a:p>
            <a:r>
              <a:rPr lang="id-ID" dirty="0">
                <a:cs typeface="Posterama"/>
              </a:rPr>
              <a:t>Top 5 </a:t>
            </a:r>
            <a:r>
              <a:rPr lang="id-ID" dirty="0" err="1">
                <a:cs typeface="Posterama"/>
              </a:rPr>
              <a:t>Importance</a:t>
            </a:r>
            <a:r>
              <a:rPr lang="id-ID" dirty="0">
                <a:cs typeface="Posterama"/>
              </a:rPr>
              <a:t> </a:t>
            </a:r>
            <a:r>
              <a:rPr lang="id-ID" dirty="0" err="1">
                <a:cs typeface="Posterama"/>
              </a:rPr>
              <a:t>Features</a:t>
            </a:r>
          </a:p>
        </p:txBody>
      </p:sp>
      <p:pic>
        <p:nvPicPr>
          <p:cNvPr id="3" name="Gambar 5" descr="Sebuah gambar berisi meja&#10;&#10;Deskripsi dibuat secara otomatis">
            <a:extLst>
              <a:ext uri="{FF2B5EF4-FFF2-40B4-BE49-F238E27FC236}">
                <a16:creationId xmlns:a16="http://schemas.microsoft.com/office/drawing/2014/main" id="{A516BDE3-C2E6-5922-D5CB-48FB986BC379}"/>
              </a:ext>
            </a:extLst>
          </p:cNvPr>
          <p:cNvPicPr>
            <a:picLocks noChangeAspect="1"/>
          </p:cNvPicPr>
          <p:nvPr/>
        </p:nvPicPr>
        <p:blipFill>
          <a:blip r:embed="rId2"/>
          <a:stretch>
            <a:fillRect/>
          </a:stretch>
        </p:blipFill>
        <p:spPr>
          <a:xfrm>
            <a:off x="526211" y="2095181"/>
            <a:ext cx="8465387" cy="3961600"/>
          </a:xfrm>
          <a:prstGeom prst="rect">
            <a:avLst/>
          </a:prstGeom>
        </p:spPr>
      </p:pic>
      <p:pic>
        <p:nvPicPr>
          <p:cNvPr id="6" name="Gambar 6" descr="Sebuah gambar berisi meja&#10;&#10;Deskripsi dibuat secara otomatis">
            <a:extLst>
              <a:ext uri="{FF2B5EF4-FFF2-40B4-BE49-F238E27FC236}">
                <a16:creationId xmlns:a16="http://schemas.microsoft.com/office/drawing/2014/main" id="{4C53BFE8-76FA-45B5-972C-A1F8CBE56FF2}"/>
              </a:ext>
            </a:extLst>
          </p:cNvPr>
          <p:cNvPicPr>
            <a:picLocks noChangeAspect="1"/>
          </p:cNvPicPr>
          <p:nvPr/>
        </p:nvPicPr>
        <p:blipFill>
          <a:blip r:embed="rId3"/>
          <a:stretch>
            <a:fillRect/>
          </a:stretch>
        </p:blipFill>
        <p:spPr>
          <a:xfrm>
            <a:off x="9328300" y="3121235"/>
            <a:ext cx="2219325" cy="1190625"/>
          </a:xfrm>
          <a:prstGeom prst="rect">
            <a:avLst/>
          </a:prstGeom>
        </p:spPr>
      </p:pic>
    </p:spTree>
    <p:extLst>
      <p:ext uri="{BB962C8B-B14F-4D97-AF65-F5344CB8AC3E}">
        <p14:creationId xmlns:p14="http://schemas.microsoft.com/office/powerpoint/2010/main" val="38591293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2">
            <a:extLst>
              <a:ext uri="{FF2B5EF4-FFF2-40B4-BE49-F238E27FC236}">
                <a16:creationId xmlns:a16="http://schemas.microsoft.com/office/drawing/2014/main" id="{5410BB8C-2370-32C3-171A-10DA2869C06B}"/>
              </a:ext>
            </a:extLst>
          </p:cNvPr>
          <p:cNvGraphicFramePr/>
          <p:nvPr>
            <p:extLst>
              <p:ext uri="{D42A27DB-BD31-4B8C-83A1-F6EECF244321}">
                <p14:modId xmlns:p14="http://schemas.microsoft.com/office/powerpoint/2010/main" val="2935849298"/>
              </p:ext>
            </p:extLst>
          </p:nvPr>
        </p:nvGraphicFramePr>
        <p:xfrm>
          <a:off x="5745083" y="1141165"/>
          <a:ext cx="5860924" cy="53889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9" name="Judul 1">
            <a:extLst>
              <a:ext uri="{FF2B5EF4-FFF2-40B4-BE49-F238E27FC236}">
                <a16:creationId xmlns:a16="http://schemas.microsoft.com/office/drawing/2014/main" id="{BB6B332C-5128-B647-9886-C44AAABCA8A0}"/>
              </a:ext>
            </a:extLst>
          </p:cNvPr>
          <p:cNvSpPr>
            <a:spLocks noGrp="1"/>
          </p:cNvSpPr>
          <p:nvPr>
            <p:ph type="title"/>
          </p:nvPr>
        </p:nvSpPr>
        <p:spPr>
          <a:xfrm>
            <a:off x="609600" y="557784"/>
            <a:ext cx="10972800" cy="592319"/>
          </a:xfrm>
        </p:spPr>
        <p:txBody>
          <a:bodyPr>
            <a:normAutofit fontScale="90000"/>
          </a:bodyPr>
          <a:lstStyle/>
          <a:p>
            <a:r>
              <a:rPr lang="id-ID" dirty="0">
                <a:solidFill>
                  <a:srgbClr val="262626"/>
                </a:solidFill>
                <a:cs typeface="Posterama"/>
              </a:rPr>
              <a:t>IMBALANCE-XGBOOST FOCAL</a:t>
            </a:r>
            <a:endParaRPr lang="id-ID" dirty="0"/>
          </a:p>
        </p:txBody>
      </p:sp>
      <p:pic>
        <p:nvPicPr>
          <p:cNvPr id="36" name="Gambar 37" descr="Sebuah gambar berisi meja, kalender&#10;&#10;Deskripsi dibuat secara otomatis">
            <a:extLst>
              <a:ext uri="{FF2B5EF4-FFF2-40B4-BE49-F238E27FC236}">
                <a16:creationId xmlns:a16="http://schemas.microsoft.com/office/drawing/2014/main" id="{B8C60D06-8432-8BDF-D8CE-7D99E3F805C3}"/>
              </a:ext>
            </a:extLst>
          </p:cNvPr>
          <p:cNvPicPr>
            <a:picLocks noChangeAspect="1"/>
          </p:cNvPicPr>
          <p:nvPr/>
        </p:nvPicPr>
        <p:blipFill>
          <a:blip r:embed="rId7"/>
          <a:stretch>
            <a:fillRect/>
          </a:stretch>
        </p:blipFill>
        <p:spPr>
          <a:xfrm>
            <a:off x="986287" y="2203315"/>
            <a:ext cx="4123426" cy="2235708"/>
          </a:xfrm>
          <a:prstGeom prst="rect">
            <a:avLst/>
          </a:prstGeom>
        </p:spPr>
      </p:pic>
    </p:spTree>
    <p:extLst>
      <p:ext uri="{BB962C8B-B14F-4D97-AF65-F5344CB8AC3E}">
        <p14:creationId xmlns:p14="http://schemas.microsoft.com/office/powerpoint/2010/main" val="40320765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A6E3F70F-1951-3E49-7DE4-24ADE1F380A9}"/>
              </a:ext>
            </a:extLst>
          </p:cNvPr>
          <p:cNvSpPr>
            <a:spLocks noGrp="1"/>
          </p:cNvSpPr>
          <p:nvPr>
            <p:ph type="title"/>
          </p:nvPr>
        </p:nvSpPr>
        <p:spPr/>
        <p:txBody>
          <a:bodyPr/>
          <a:lstStyle/>
          <a:p>
            <a:r>
              <a:rPr lang="id-ID" dirty="0">
                <a:cs typeface="Posterama"/>
              </a:rPr>
              <a:t>Top 5 </a:t>
            </a:r>
            <a:r>
              <a:rPr lang="id-ID" dirty="0" err="1">
                <a:cs typeface="Posterama"/>
              </a:rPr>
              <a:t>Importance</a:t>
            </a:r>
            <a:r>
              <a:rPr lang="id-ID" dirty="0">
                <a:cs typeface="Posterama"/>
              </a:rPr>
              <a:t> </a:t>
            </a:r>
            <a:r>
              <a:rPr lang="id-ID" dirty="0" err="1">
                <a:cs typeface="Posterama"/>
              </a:rPr>
              <a:t>Features</a:t>
            </a:r>
          </a:p>
        </p:txBody>
      </p:sp>
      <p:pic>
        <p:nvPicPr>
          <p:cNvPr id="4" name="Gambar 4" descr="Sebuah gambar berisi meja&#10;&#10;Deskripsi dibuat secara otomatis">
            <a:extLst>
              <a:ext uri="{FF2B5EF4-FFF2-40B4-BE49-F238E27FC236}">
                <a16:creationId xmlns:a16="http://schemas.microsoft.com/office/drawing/2014/main" id="{CA52F3E6-E4F6-0469-9F1D-8D47FFED63CB}"/>
              </a:ext>
            </a:extLst>
          </p:cNvPr>
          <p:cNvPicPr>
            <a:picLocks noChangeAspect="1"/>
          </p:cNvPicPr>
          <p:nvPr/>
        </p:nvPicPr>
        <p:blipFill>
          <a:blip r:embed="rId2"/>
          <a:stretch>
            <a:fillRect/>
          </a:stretch>
        </p:blipFill>
        <p:spPr>
          <a:xfrm>
            <a:off x="612475" y="2037671"/>
            <a:ext cx="8925463" cy="4191637"/>
          </a:xfrm>
          <a:prstGeom prst="rect">
            <a:avLst/>
          </a:prstGeom>
        </p:spPr>
      </p:pic>
      <p:pic>
        <p:nvPicPr>
          <p:cNvPr id="5" name="Gambar 6" descr="Sebuah gambar berisi meja&#10;&#10;Deskripsi dibuat secara otomatis">
            <a:extLst>
              <a:ext uri="{FF2B5EF4-FFF2-40B4-BE49-F238E27FC236}">
                <a16:creationId xmlns:a16="http://schemas.microsoft.com/office/drawing/2014/main" id="{491B82DA-6FFC-7922-26A6-24DDA5C64D51}"/>
              </a:ext>
            </a:extLst>
          </p:cNvPr>
          <p:cNvPicPr>
            <a:picLocks noChangeAspect="1"/>
          </p:cNvPicPr>
          <p:nvPr/>
        </p:nvPicPr>
        <p:blipFill>
          <a:blip r:embed="rId3"/>
          <a:stretch>
            <a:fillRect/>
          </a:stretch>
        </p:blipFill>
        <p:spPr>
          <a:xfrm>
            <a:off x="9625372" y="3595777"/>
            <a:ext cx="2200275" cy="1219200"/>
          </a:xfrm>
          <a:prstGeom prst="rect">
            <a:avLst/>
          </a:prstGeom>
        </p:spPr>
      </p:pic>
    </p:spTree>
    <p:extLst>
      <p:ext uri="{BB962C8B-B14F-4D97-AF65-F5344CB8AC3E}">
        <p14:creationId xmlns:p14="http://schemas.microsoft.com/office/powerpoint/2010/main" val="15081176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8A0CD-1797-8CDE-CF3F-2C94CFAE8E74}"/>
              </a:ext>
            </a:extLst>
          </p:cNvPr>
          <p:cNvSpPr>
            <a:spLocks noGrp="1"/>
          </p:cNvSpPr>
          <p:nvPr>
            <p:ph type="title"/>
          </p:nvPr>
        </p:nvSpPr>
        <p:spPr>
          <a:xfrm>
            <a:off x="609600" y="557784"/>
            <a:ext cx="10972800" cy="692960"/>
          </a:xfrm>
        </p:spPr>
        <p:txBody>
          <a:bodyPr>
            <a:normAutofit fontScale="90000"/>
          </a:bodyPr>
          <a:lstStyle/>
          <a:p>
            <a:r>
              <a:rPr lang="en-US" dirty="0">
                <a:cs typeface="Posterama"/>
              </a:rPr>
              <a:t>Conjunction Set- Model 1 - XGBOOST</a:t>
            </a:r>
            <a:endParaRPr lang="en-US" dirty="0"/>
          </a:p>
        </p:txBody>
      </p:sp>
      <p:pic>
        <p:nvPicPr>
          <p:cNvPr id="3" name="Picture 3">
            <a:extLst>
              <a:ext uri="{FF2B5EF4-FFF2-40B4-BE49-F238E27FC236}">
                <a16:creationId xmlns:a16="http://schemas.microsoft.com/office/drawing/2014/main" id="{0B8CBEDF-E76A-6AE3-85C5-F01C4E0454C1}"/>
              </a:ext>
            </a:extLst>
          </p:cNvPr>
          <p:cNvPicPr>
            <a:picLocks noChangeAspect="1"/>
          </p:cNvPicPr>
          <p:nvPr/>
        </p:nvPicPr>
        <p:blipFill>
          <a:blip r:embed="rId2"/>
          <a:stretch>
            <a:fillRect/>
          </a:stretch>
        </p:blipFill>
        <p:spPr>
          <a:xfrm>
            <a:off x="460416" y="2081555"/>
            <a:ext cx="7820025" cy="3481011"/>
          </a:xfrm>
          <a:prstGeom prst="rect">
            <a:avLst/>
          </a:prstGeom>
        </p:spPr>
      </p:pic>
      <p:sp>
        <p:nvSpPr>
          <p:cNvPr id="4" name="TextBox 3">
            <a:extLst>
              <a:ext uri="{FF2B5EF4-FFF2-40B4-BE49-F238E27FC236}">
                <a16:creationId xmlns:a16="http://schemas.microsoft.com/office/drawing/2014/main" id="{0454135C-3391-4704-9D9E-70E72262D1C0}"/>
              </a:ext>
            </a:extLst>
          </p:cNvPr>
          <p:cNvSpPr txBox="1"/>
          <p:nvPr/>
        </p:nvSpPr>
        <p:spPr>
          <a:xfrm>
            <a:off x="8869383" y="1929739"/>
            <a:ext cx="3080162"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1200"/>
          </a:p>
          <a:p>
            <a:r>
              <a:rPr lang="en-US" sz="1200" dirty="0" err="1">
                <a:ea typeface="+mn-lt"/>
                <a:cs typeface="+mn-lt"/>
              </a:rPr>
              <a:t>Setiap</a:t>
            </a:r>
            <a:r>
              <a:rPr lang="en-US" sz="1200" dirty="0">
                <a:ea typeface="+mn-lt"/>
                <a:cs typeface="+mn-lt"/>
              </a:rPr>
              <a:t> </a:t>
            </a:r>
            <a:r>
              <a:rPr lang="en-US" sz="1200" dirty="0" err="1">
                <a:ea typeface="+mn-lt"/>
                <a:cs typeface="+mn-lt"/>
              </a:rPr>
              <a:t>konjungsi</a:t>
            </a:r>
            <a:r>
              <a:rPr lang="en-US" sz="1200" dirty="0">
                <a:ea typeface="+mn-lt"/>
                <a:cs typeface="+mn-lt"/>
              </a:rPr>
              <a:t> pada </a:t>
            </a:r>
            <a:r>
              <a:rPr lang="en-US" sz="1200" dirty="0" err="1">
                <a:ea typeface="+mn-lt"/>
                <a:cs typeface="+mn-lt"/>
              </a:rPr>
              <a:t>himpunan</a:t>
            </a:r>
            <a:r>
              <a:rPr lang="en-US" sz="1200" dirty="0">
                <a:ea typeface="+mn-lt"/>
                <a:cs typeface="+mn-lt"/>
              </a:rPr>
              <a:t> yang </a:t>
            </a:r>
            <a:r>
              <a:rPr lang="en-US" sz="1200" dirty="0" err="1">
                <a:ea typeface="+mn-lt"/>
                <a:cs typeface="+mn-lt"/>
              </a:rPr>
              <a:t>diberikan</a:t>
            </a:r>
            <a:r>
              <a:rPr lang="en-US" sz="1200" dirty="0">
                <a:ea typeface="+mn-lt"/>
                <a:cs typeface="+mn-lt"/>
              </a:rPr>
              <a:t> </a:t>
            </a:r>
            <a:r>
              <a:rPr lang="en-US" sz="1200" dirty="0" err="1">
                <a:ea typeface="+mn-lt"/>
                <a:cs typeface="+mn-lt"/>
              </a:rPr>
              <a:t>merepresentasikan</a:t>
            </a:r>
            <a:r>
              <a:rPr lang="en-US" sz="1200" dirty="0">
                <a:ea typeface="+mn-lt"/>
                <a:cs typeface="+mn-lt"/>
              </a:rPr>
              <a:t> </a:t>
            </a:r>
            <a:r>
              <a:rPr lang="en-US" sz="1200" dirty="0" err="1">
                <a:ea typeface="+mn-lt"/>
                <a:cs typeface="+mn-lt"/>
              </a:rPr>
              <a:t>kombinasi</a:t>
            </a:r>
            <a:r>
              <a:rPr lang="en-US" sz="1200" dirty="0">
                <a:ea typeface="+mn-lt"/>
                <a:cs typeface="+mn-lt"/>
              </a:rPr>
              <a:t> </a:t>
            </a:r>
            <a:r>
              <a:rPr lang="en-US" sz="1200" dirty="0" err="1">
                <a:ea typeface="+mn-lt"/>
                <a:cs typeface="+mn-lt"/>
              </a:rPr>
              <a:t>dari</a:t>
            </a:r>
            <a:r>
              <a:rPr lang="en-US" sz="1200" dirty="0">
                <a:ea typeface="+mn-lt"/>
                <a:cs typeface="+mn-lt"/>
              </a:rPr>
              <a:t> leaves yang </a:t>
            </a:r>
            <a:r>
              <a:rPr lang="en-US" sz="1200" dirty="0" err="1">
                <a:ea typeface="+mn-lt"/>
                <a:cs typeface="+mn-lt"/>
              </a:rPr>
              <a:t>berasal</a:t>
            </a:r>
            <a:r>
              <a:rPr lang="en-US" sz="1200" dirty="0">
                <a:ea typeface="+mn-lt"/>
                <a:cs typeface="+mn-lt"/>
              </a:rPr>
              <a:t> </a:t>
            </a:r>
            <a:r>
              <a:rPr lang="en-US" sz="1200" dirty="0" err="1">
                <a:ea typeface="+mn-lt"/>
                <a:cs typeface="+mn-lt"/>
              </a:rPr>
              <a:t>dari</a:t>
            </a:r>
            <a:r>
              <a:rPr lang="en-US" sz="1200" dirty="0">
                <a:ea typeface="+mn-lt"/>
                <a:cs typeface="+mn-lt"/>
              </a:rPr>
              <a:t> </a:t>
            </a:r>
            <a:r>
              <a:rPr lang="en-US" sz="1200" dirty="0" err="1">
                <a:ea typeface="+mn-lt"/>
                <a:cs typeface="+mn-lt"/>
              </a:rPr>
              <a:t>sumber</a:t>
            </a:r>
            <a:r>
              <a:rPr lang="en-US" sz="1200" dirty="0">
                <a:ea typeface="+mn-lt"/>
                <a:cs typeface="+mn-lt"/>
              </a:rPr>
              <a:t> decision forest.</a:t>
            </a:r>
            <a:endParaRPr lang="en-US" sz="1200"/>
          </a:p>
          <a:p>
            <a:endParaRPr lang="en-US" sz="1200"/>
          </a:p>
          <a:p>
            <a:r>
              <a:rPr lang="en-US" sz="1200" dirty="0" err="1">
                <a:ea typeface="+mn-lt"/>
                <a:cs typeface="+mn-lt"/>
              </a:rPr>
              <a:t>months_as_customer</a:t>
            </a:r>
            <a:r>
              <a:rPr lang="en-US" sz="1200" dirty="0">
                <a:ea typeface="+mn-lt"/>
                <a:cs typeface="+mn-lt"/>
              </a:rPr>
              <a:t> &gt;= 0.449, age &gt;= 0.4, </a:t>
            </a:r>
            <a:r>
              <a:rPr lang="en-US" sz="1200" dirty="0" err="1">
                <a:ea typeface="+mn-lt"/>
                <a:cs typeface="+mn-lt"/>
              </a:rPr>
              <a:t>policy_annual_premium</a:t>
            </a:r>
            <a:r>
              <a:rPr lang="en-US" sz="1200" dirty="0">
                <a:ea typeface="+mn-lt"/>
                <a:cs typeface="+mn-lt"/>
              </a:rPr>
              <a:t> &gt;= 0.677, capital-loss &gt;= 0.923, </a:t>
            </a:r>
            <a:r>
              <a:rPr lang="en-US" sz="1200" dirty="0" err="1">
                <a:ea typeface="+mn-lt"/>
                <a:cs typeface="+mn-lt"/>
              </a:rPr>
              <a:t>incident_hour_of_the_day</a:t>
            </a:r>
            <a:r>
              <a:rPr lang="en-US" sz="1200" dirty="0">
                <a:ea typeface="+mn-lt"/>
                <a:cs typeface="+mn-lt"/>
              </a:rPr>
              <a:t> &gt;= 0.435, </a:t>
            </a:r>
            <a:r>
              <a:rPr lang="en-US" sz="1200" dirty="0" err="1">
                <a:ea typeface="+mn-lt"/>
                <a:cs typeface="+mn-lt"/>
              </a:rPr>
              <a:t>injury_claim</a:t>
            </a:r>
            <a:r>
              <a:rPr lang="en-US" sz="1200" dirty="0">
                <a:ea typeface="+mn-lt"/>
                <a:cs typeface="+mn-lt"/>
              </a:rPr>
              <a:t> &gt;= 0.26, </a:t>
            </a:r>
            <a:r>
              <a:rPr lang="en-US" sz="1200" dirty="0" err="1">
                <a:ea typeface="+mn-lt"/>
                <a:cs typeface="+mn-lt"/>
              </a:rPr>
              <a:t>vehicle_claim</a:t>
            </a:r>
            <a:r>
              <a:rPr lang="en-US" sz="1200" dirty="0">
                <a:ea typeface="+mn-lt"/>
                <a:cs typeface="+mn-lt"/>
              </a:rPr>
              <a:t> &gt;= 0.053, </a:t>
            </a:r>
            <a:r>
              <a:rPr lang="en-US" sz="1200" dirty="0" err="1">
                <a:ea typeface="+mn-lt"/>
                <a:cs typeface="+mn-lt"/>
              </a:rPr>
              <a:t>auto_year</a:t>
            </a:r>
            <a:r>
              <a:rPr lang="en-US" sz="1200" dirty="0">
                <a:ea typeface="+mn-lt"/>
                <a:cs typeface="+mn-lt"/>
              </a:rPr>
              <a:t> &gt;= 0.8, </a:t>
            </a:r>
            <a:r>
              <a:rPr lang="en-US" sz="1200" dirty="0" err="1">
                <a:ea typeface="+mn-lt"/>
                <a:cs typeface="+mn-lt"/>
              </a:rPr>
              <a:t>policy_duration</a:t>
            </a:r>
            <a:r>
              <a:rPr lang="en-US" sz="1200" dirty="0">
                <a:ea typeface="+mn-lt"/>
                <a:cs typeface="+mn-lt"/>
              </a:rPr>
              <a:t> &gt;= 0.266, </a:t>
            </a:r>
            <a:r>
              <a:rPr lang="en-US" sz="1200" dirty="0" err="1">
                <a:ea typeface="+mn-lt"/>
                <a:cs typeface="+mn-lt"/>
              </a:rPr>
              <a:t>propdamage_YES</a:t>
            </a:r>
            <a:r>
              <a:rPr lang="en-US" sz="1200" dirty="0">
                <a:ea typeface="+mn-lt"/>
                <a:cs typeface="+mn-lt"/>
              </a:rPr>
              <a:t> &gt;= -0.0, </a:t>
            </a:r>
            <a:r>
              <a:rPr lang="en-US" sz="1200" dirty="0" err="1">
                <a:ea typeface="+mn-lt"/>
                <a:cs typeface="+mn-lt"/>
              </a:rPr>
              <a:t>police_report_YES</a:t>
            </a:r>
            <a:r>
              <a:rPr lang="en-US" sz="1200" dirty="0">
                <a:ea typeface="+mn-lt"/>
                <a:cs typeface="+mn-lt"/>
              </a:rPr>
              <a:t> &gt;= -0.0, </a:t>
            </a:r>
            <a:r>
              <a:rPr lang="en-US" sz="1200" dirty="0" err="1">
                <a:ea typeface="+mn-lt"/>
                <a:cs typeface="+mn-lt"/>
              </a:rPr>
              <a:t>months_as_customer</a:t>
            </a:r>
            <a:r>
              <a:rPr lang="en-US" sz="1200" dirty="0">
                <a:ea typeface="+mn-lt"/>
                <a:cs typeface="+mn-lt"/>
              </a:rPr>
              <a:t> &lt; 0.486, age &lt; 0.444, </a:t>
            </a:r>
            <a:r>
              <a:rPr lang="en-US" sz="1200" dirty="0" err="1">
                <a:ea typeface="+mn-lt"/>
                <a:cs typeface="+mn-lt"/>
              </a:rPr>
              <a:t>policy_deductable</a:t>
            </a:r>
            <a:r>
              <a:rPr lang="en-US" sz="1200" dirty="0">
                <a:ea typeface="+mn-lt"/>
                <a:cs typeface="+mn-lt"/>
              </a:rPr>
              <a:t> &lt; 0.333, </a:t>
            </a:r>
            <a:r>
              <a:rPr lang="en-US" sz="1200" dirty="0" err="1">
                <a:ea typeface="+mn-lt"/>
                <a:cs typeface="+mn-lt"/>
              </a:rPr>
              <a:t>policy_annual_premium</a:t>
            </a:r>
            <a:r>
              <a:rPr lang="en-US" sz="1200" dirty="0">
                <a:ea typeface="+mn-lt"/>
                <a:cs typeface="+mn-lt"/>
              </a:rPr>
              <a:t> &lt; 1.024, </a:t>
            </a:r>
            <a:r>
              <a:rPr lang="en-US" sz="1200" dirty="0" err="1">
                <a:ea typeface="+mn-lt"/>
                <a:cs typeface="+mn-lt"/>
              </a:rPr>
              <a:t>umbrella_limit</a:t>
            </a:r>
            <a:r>
              <a:rPr lang="en-US" sz="1200" dirty="0">
                <a:ea typeface="+mn-lt"/>
                <a:cs typeface="+mn-lt"/>
              </a:rPr>
              <a:t> &lt; 4000000.0, </a:t>
            </a:r>
            <a:r>
              <a:rPr lang="en-US" sz="1200" dirty="0" err="1">
                <a:ea typeface="+mn-lt"/>
                <a:cs typeface="+mn-lt"/>
              </a:rPr>
              <a:t>insured_zip</a:t>
            </a:r>
            <a:r>
              <a:rPr lang="en-US" sz="1200" dirty="0">
                <a:ea typeface="+mn-lt"/>
                <a:cs typeface="+mn-lt"/>
              </a:rPr>
              <a:t> &lt; 0.072, capital-gains &lt; 0.109, capital-loss &lt; 1.0, </a:t>
            </a:r>
            <a:r>
              <a:rPr lang="en-US" sz="1200" dirty="0" err="1">
                <a:ea typeface="+mn-lt"/>
                <a:cs typeface="+mn-lt"/>
              </a:rPr>
              <a:t>incident_hour_of_the_day</a:t>
            </a:r>
            <a:r>
              <a:rPr lang="en-US" sz="1200" dirty="0">
                <a:ea typeface="+mn-lt"/>
                <a:cs typeface="+mn-lt"/>
              </a:rPr>
              <a:t> &lt; 0.522,</a:t>
            </a:r>
            <a:endParaRPr lang="en-US" sz="1200" dirty="0"/>
          </a:p>
          <a:p>
            <a:endParaRPr lang="en-US" sz="1200"/>
          </a:p>
          <a:p>
            <a:endParaRPr lang="en-US" sz="1200"/>
          </a:p>
        </p:txBody>
      </p:sp>
    </p:spTree>
    <p:extLst>
      <p:ext uri="{BB962C8B-B14F-4D97-AF65-F5344CB8AC3E}">
        <p14:creationId xmlns:p14="http://schemas.microsoft.com/office/powerpoint/2010/main" val="37676647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081ED-146B-72BB-AC80-A60811AEE2EC}"/>
              </a:ext>
            </a:extLst>
          </p:cNvPr>
          <p:cNvSpPr>
            <a:spLocks noGrp="1"/>
          </p:cNvSpPr>
          <p:nvPr>
            <p:ph type="title"/>
          </p:nvPr>
        </p:nvSpPr>
        <p:spPr/>
        <p:txBody>
          <a:bodyPr/>
          <a:lstStyle/>
          <a:p>
            <a:r>
              <a:rPr lang="en-US" dirty="0">
                <a:cs typeface="Posterama"/>
              </a:rPr>
              <a:t>Decision Path-Model 1 - XGBOOST</a:t>
            </a:r>
          </a:p>
        </p:txBody>
      </p:sp>
      <p:pic>
        <p:nvPicPr>
          <p:cNvPr id="3" name="Picture 3" descr="Text&#10;&#10;Description automatically generated">
            <a:extLst>
              <a:ext uri="{FF2B5EF4-FFF2-40B4-BE49-F238E27FC236}">
                <a16:creationId xmlns:a16="http://schemas.microsoft.com/office/drawing/2014/main" id="{3970D194-F52A-63D0-2D1C-B1B3A3C24889}"/>
              </a:ext>
            </a:extLst>
          </p:cNvPr>
          <p:cNvPicPr>
            <a:picLocks noChangeAspect="1"/>
          </p:cNvPicPr>
          <p:nvPr/>
        </p:nvPicPr>
        <p:blipFill>
          <a:blip r:embed="rId2"/>
          <a:stretch>
            <a:fillRect/>
          </a:stretch>
        </p:blipFill>
        <p:spPr>
          <a:xfrm>
            <a:off x="681859" y="2130481"/>
            <a:ext cx="6013559" cy="3124854"/>
          </a:xfrm>
          <a:prstGeom prst="rect">
            <a:avLst/>
          </a:prstGeom>
        </p:spPr>
      </p:pic>
      <p:sp>
        <p:nvSpPr>
          <p:cNvPr id="4" name="TextBox 3">
            <a:extLst>
              <a:ext uri="{FF2B5EF4-FFF2-40B4-BE49-F238E27FC236}">
                <a16:creationId xmlns:a16="http://schemas.microsoft.com/office/drawing/2014/main" id="{9B1DB9FF-8102-668D-0EFC-2A6F0C68739F}"/>
              </a:ext>
            </a:extLst>
          </p:cNvPr>
          <p:cNvSpPr txBox="1"/>
          <p:nvPr/>
        </p:nvSpPr>
        <p:spPr>
          <a:xfrm>
            <a:off x="7209440" y="2052801"/>
            <a:ext cx="463112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err="1"/>
              <a:t>Sebagai</a:t>
            </a:r>
            <a:r>
              <a:rPr lang="en-US" sz="1400" dirty="0"/>
              <a:t> List Decision path, </a:t>
            </a:r>
            <a:r>
              <a:rPr lang="en-US" sz="1400" dirty="0" err="1"/>
              <a:t>dimana</a:t>
            </a:r>
            <a:r>
              <a:rPr lang="en-US" sz="1400" dirty="0"/>
              <a:t> </a:t>
            </a:r>
            <a:r>
              <a:rPr lang="en-US" sz="1400" dirty="0" err="1"/>
              <a:t>setiap</a:t>
            </a:r>
            <a:r>
              <a:rPr lang="en-US" sz="1400" dirty="0"/>
              <a:t> decision path </a:t>
            </a:r>
            <a:r>
              <a:rPr lang="en-US" sz="1400" dirty="0" err="1"/>
              <a:t>direpresenetasikan</a:t>
            </a:r>
            <a:r>
              <a:rPr lang="en-US" sz="1400" dirty="0"/>
              <a:t> </a:t>
            </a:r>
            <a:r>
              <a:rPr lang="en-US" sz="1400" dirty="0" err="1"/>
              <a:t>sebagai</a:t>
            </a:r>
            <a:r>
              <a:rPr lang="en-US" sz="1400" dirty="0"/>
              <a:t> string </a:t>
            </a:r>
            <a:r>
              <a:rPr lang="en-US" sz="1400" dirty="0" err="1"/>
              <a:t>dari</a:t>
            </a:r>
            <a:r>
              <a:rPr lang="en-US" sz="1400" dirty="0"/>
              <a:t> nodes yang </a:t>
            </a:r>
            <a:r>
              <a:rPr lang="en-US" sz="1400" dirty="0" err="1"/>
              <a:t>ada</a:t>
            </a:r>
            <a:r>
              <a:rPr lang="en-US" sz="1400" dirty="0"/>
              <a:t>. Satu </a:t>
            </a:r>
            <a:r>
              <a:rPr lang="en-US" sz="1400" dirty="0" err="1"/>
              <a:t>simpul</a:t>
            </a:r>
            <a:r>
              <a:rPr lang="en-US" sz="1400" dirty="0"/>
              <a:t> </a:t>
            </a:r>
            <a:r>
              <a:rPr lang="en-US" sz="1400" dirty="0" err="1"/>
              <a:t>untuk</a:t>
            </a:r>
            <a:r>
              <a:rPr lang="en-US" sz="1400" dirty="0"/>
              <a:t> leaf dan yang </a:t>
            </a:r>
            <a:r>
              <a:rPr lang="en-US" sz="1400" dirty="0" err="1"/>
              <a:t>lainnya</a:t>
            </a:r>
            <a:r>
              <a:rPr lang="en-US" sz="1400" dirty="0"/>
              <a:t> </a:t>
            </a:r>
            <a:r>
              <a:rPr lang="en-US" sz="1400" dirty="0" err="1"/>
              <a:t>sebagai</a:t>
            </a:r>
            <a:r>
              <a:rPr lang="en-US" sz="1400" dirty="0"/>
              <a:t> decision nodes.</a:t>
            </a:r>
          </a:p>
          <a:p>
            <a:endParaRPr lang="en-US" sz="1400"/>
          </a:p>
          <a:p>
            <a:r>
              <a:rPr lang="en-US" sz="1400" dirty="0">
                <a:ea typeface="+mn-lt"/>
                <a:cs typeface="+mn-lt"/>
              </a:rPr>
              <a:t>[['</a:t>
            </a:r>
            <a:r>
              <a:rPr lang="en-US" sz="1400" dirty="0" err="1">
                <a:ea typeface="+mn-lt"/>
                <a:cs typeface="+mn-lt"/>
              </a:rPr>
              <a:t>severity_Major</a:t>
            </a:r>
            <a:r>
              <a:rPr lang="en-US" sz="1400" dirty="0">
                <a:ea typeface="+mn-lt"/>
                <a:cs typeface="+mn-lt"/>
              </a:rPr>
              <a:t> Damage &lt; 1.0', '</a:t>
            </a:r>
            <a:r>
              <a:rPr lang="en-US" sz="1400" dirty="0" err="1">
                <a:ea typeface="+mn-lt"/>
                <a:cs typeface="+mn-lt"/>
              </a:rPr>
              <a:t>hobby_chess</a:t>
            </a:r>
            <a:r>
              <a:rPr lang="en-US" sz="1400" dirty="0">
                <a:ea typeface="+mn-lt"/>
                <a:cs typeface="+mn-lt"/>
              </a:rPr>
              <a:t> &lt; 1.0', '</a:t>
            </a:r>
            <a:r>
              <a:rPr lang="en-US" sz="1400" dirty="0" err="1">
                <a:ea typeface="+mn-lt"/>
                <a:cs typeface="+mn-lt"/>
              </a:rPr>
              <a:t>hobby_cross</a:t>
            </a:r>
            <a:r>
              <a:rPr lang="en-US" sz="1400" dirty="0">
                <a:ea typeface="+mn-lt"/>
                <a:cs typeface="+mn-lt"/>
              </a:rPr>
              <a:t>-fit &lt; 1.0', '</a:t>
            </a:r>
            <a:r>
              <a:rPr lang="en-US" sz="1400" dirty="0" err="1">
                <a:ea typeface="+mn-lt"/>
                <a:cs typeface="+mn-lt"/>
              </a:rPr>
              <a:t>auto_year</a:t>
            </a:r>
            <a:r>
              <a:rPr lang="en-US" sz="1400" dirty="0">
                <a:ea typeface="+mn-lt"/>
                <a:cs typeface="+mn-lt"/>
              </a:rPr>
              <a:t> &gt;= 0.800000012', '</a:t>
            </a:r>
            <a:r>
              <a:rPr lang="en-US" sz="1400" dirty="0" err="1">
                <a:ea typeface="+mn-lt"/>
                <a:cs typeface="+mn-lt"/>
              </a:rPr>
              <a:t>vehicle_claim</a:t>
            </a:r>
            <a:r>
              <a:rPr lang="en-US" sz="1400" dirty="0">
                <a:ea typeface="+mn-lt"/>
                <a:cs typeface="+mn-lt"/>
              </a:rPr>
              <a:t> &gt;= 0.372499675', '</a:t>
            </a:r>
            <a:r>
              <a:rPr lang="en-US" sz="1400" dirty="0" err="1">
                <a:ea typeface="+mn-lt"/>
                <a:cs typeface="+mn-lt"/>
              </a:rPr>
              <a:t>insured_zip</a:t>
            </a:r>
            <a:r>
              <a:rPr lang="en-US" sz="1400" dirty="0">
                <a:ea typeface="+mn-lt"/>
                <a:cs typeface="+mn-lt"/>
              </a:rPr>
              <a:t> &lt; 0.254634321', '</a:t>
            </a:r>
            <a:r>
              <a:rPr lang="en-US" sz="1400" dirty="0" err="1">
                <a:ea typeface="+mn-lt"/>
                <a:cs typeface="+mn-lt"/>
              </a:rPr>
              <a:t>policy_duration</a:t>
            </a:r>
            <a:r>
              <a:rPr lang="en-US" sz="1400" dirty="0">
                <a:ea typeface="+mn-lt"/>
                <a:cs typeface="+mn-lt"/>
              </a:rPr>
              <a:t> &gt;= 0.260427684', 'age &lt; 0.533333361', 'labels: [0.97942833 0.02057167]']</a:t>
            </a:r>
          </a:p>
          <a:p>
            <a:endParaRPr lang="en-US" sz="1400"/>
          </a:p>
          <a:p>
            <a:r>
              <a:rPr lang="en-US" sz="1400" dirty="0">
                <a:solidFill>
                  <a:srgbClr val="374151"/>
                </a:solidFill>
                <a:highlight>
                  <a:srgbClr val="F7F7F8"/>
                </a:highlight>
                <a:ea typeface="+mn-lt"/>
                <a:cs typeface="+mn-lt"/>
              </a:rPr>
              <a:t>Jika </a:t>
            </a:r>
            <a:r>
              <a:rPr lang="en-US" sz="1400" dirty="0" err="1">
                <a:solidFill>
                  <a:srgbClr val="374151"/>
                </a:solidFill>
                <a:highlight>
                  <a:srgbClr val="F7F7F8"/>
                </a:highlight>
                <a:ea typeface="+mn-lt"/>
                <a:cs typeface="+mn-lt"/>
              </a:rPr>
              <a:t>sebuah</a:t>
            </a:r>
            <a:r>
              <a:rPr lang="en-US" sz="1400" dirty="0">
                <a:solidFill>
                  <a:srgbClr val="374151"/>
                </a:solidFill>
                <a:highlight>
                  <a:srgbClr val="F7F7F8"/>
                </a:highlight>
                <a:ea typeface="+mn-lt"/>
                <a:cs typeface="+mn-lt"/>
              </a:rPr>
              <a:t> instance data </a:t>
            </a:r>
            <a:r>
              <a:rPr lang="en-US" sz="1400" dirty="0" err="1">
                <a:solidFill>
                  <a:srgbClr val="374151"/>
                </a:solidFill>
                <a:highlight>
                  <a:srgbClr val="F7F7F8"/>
                </a:highlight>
                <a:ea typeface="+mn-lt"/>
                <a:cs typeface="+mn-lt"/>
              </a:rPr>
              <a:t>memenuhi</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semua</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aturan</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tersebut</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maka</a:t>
            </a:r>
            <a:r>
              <a:rPr lang="en-US" sz="1400" dirty="0">
                <a:solidFill>
                  <a:srgbClr val="374151"/>
                </a:solidFill>
                <a:highlight>
                  <a:srgbClr val="F7F7F8"/>
                </a:highlight>
                <a:ea typeface="+mn-lt"/>
                <a:cs typeface="+mn-lt"/>
              </a:rPr>
              <a:t> instance data </a:t>
            </a:r>
            <a:r>
              <a:rPr lang="en-US" sz="1400" dirty="0" err="1">
                <a:solidFill>
                  <a:srgbClr val="374151"/>
                </a:solidFill>
                <a:highlight>
                  <a:srgbClr val="F7F7F8"/>
                </a:highlight>
                <a:ea typeface="+mn-lt"/>
                <a:cs typeface="+mn-lt"/>
              </a:rPr>
              <a:t>tersebut</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akan</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diberi</a:t>
            </a:r>
            <a:r>
              <a:rPr lang="en-US" sz="1400" dirty="0">
                <a:solidFill>
                  <a:srgbClr val="374151"/>
                </a:solidFill>
                <a:highlight>
                  <a:srgbClr val="F7F7F8"/>
                </a:highlight>
                <a:ea typeface="+mn-lt"/>
                <a:cs typeface="+mn-lt"/>
              </a:rPr>
              <a:t> label </a:t>
            </a:r>
            <a:r>
              <a:rPr lang="en-US" sz="1400" dirty="0" err="1">
                <a:solidFill>
                  <a:srgbClr val="374151"/>
                </a:solidFill>
                <a:highlight>
                  <a:srgbClr val="F7F7F8"/>
                </a:highlight>
                <a:ea typeface="+mn-lt"/>
                <a:cs typeface="+mn-lt"/>
              </a:rPr>
              <a:t>kelas</a:t>
            </a:r>
            <a:r>
              <a:rPr lang="en-US" sz="1400" dirty="0">
                <a:solidFill>
                  <a:srgbClr val="374151"/>
                </a:solidFill>
                <a:highlight>
                  <a:srgbClr val="F7F7F8"/>
                </a:highlight>
                <a:ea typeface="+mn-lt"/>
                <a:cs typeface="+mn-lt"/>
              </a:rPr>
              <a:t>. Dalam </a:t>
            </a:r>
            <a:r>
              <a:rPr lang="en-US" sz="1400" dirty="0" err="1">
                <a:solidFill>
                  <a:srgbClr val="374151"/>
                </a:solidFill>
                <a:highlight>
                  <a:srgbClr val="F7F7F8"/>
                </a:highlight>
                <a:ea typeface="+mn-lt"/>
                <a:cs typeface="+mn-lt"/>
              </a:rPr>
              <a:t>notasi</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tersebut</a:t>
            </a:r>
            <a:r>
              <a:rPr lang="en-US" sz="1400" dirty="0">
                <a:solidFill>
                  <a:srgbClr val="374151"/>
                </a:solidFill>
                <a:highlight>
                  <a:srgbClr val="F7F7F8"/>
                </a:highlight>
                <a:ea typeface="+mn-lt"/>
                <a:cs typeface="+mn-lt"/>
              </a:rPr>
              <a:t>, label </a:t>
            </a:r>
            <a:r>
              <a:rPr lang="en-US" sz="1400" dirty="0" err="1">
                <a:solidFill>
                  <a:srgbClr val="374151"/>
                </a:solidFill>
                <a:highlight>
                  <a:srgbClr val="F7F7F8"/>
                </a:highlight>
                <a:ea typeface="+mn-lt"/>
                <a:cs typeface="+mn-lt"/>
              </a:rPr>
              <a:t>kelas</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direpresentasikan</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sebagai</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sebuah</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vektor</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dengan</a:t>
            </a:r>
            <a:r>
              <a:rPr lang="en-US" sz="1400" dirty="0">
                <a:solidFill>
                  <a:srgbClr val="374151"/>
                </a:solidFill>
                <a:highlight>
                  <a:srgbClr val="F7F7F8"/>
                </a:highlight>
                <a:ea typeface="+mn-lt"/>
                <a:cs typeface="+mn-lt"/>
              </a:rPr>
              <a:t> dua </a:t>
            </a:r>
            <a:r>
              <a:rPr lang="en-US" sz="1400" dirty="0" err="1">
                <a:solidFill>
                  <a:srgbClr val="374151"/>
                </a:solidFill>
                <a:highlight>
                  <a:srgbClr val="F7F7F8"/>
                </a:highlight>
                <a:ea typeface="+mn-lt"/>
                <a:cs typeface="+mn-lt"/>
              </a:rPr>
              <a:t>elemen</a:t>
            </a:r>
            <a:r>
              <a:rPr lang="en-US" sz="1400" dirty="0">
                <a:solidFill>
                  <a:srgbClr val="374151"/>
                </a:solidFill>
                <a:highlight>
                  <a:srgbClr val="F7F7F8"/>
                </a:highlight>
                <a:ea typeface="+mn-lt"/>
                <a:cs typeface="+mn-lt"/>
              </a:rPr>
              <a:t> [0.97942833 0.02057167]. Vektor </a:t>
            </a:r>
            <a:r>
              <a:rPr lang="en-US" sz="1400" dirty="0" err="1">
                <a:solidFill>
                  <a:srgbClr val="374151"/>
                </a:solidFill>
                <a:highlight>
                  <a:srgbClr val="F7F7F8"/>
                </a:highlight>
                <a:ea typeface="+mn-lt"/>
                <a:cs typeface="+mn-lt"/>
              </a:rPr>
              <a:t>tersebut</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dapat</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diinterpretasikan</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sebagai</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probabilitas</a:t>
            </a:r>
            <a:r>
              <a:rPr lang="en-US" sz="1400" dirty="0">
                <a:solidFill>
                  <a:srgbClr val="374151"/>
                </a:solidFill>
                <a:highlight>
                  <a:srgbClr val="F7F7F8"/>
                </a:highlight>
                <a:ea typeface="+mn-lt"/>
                <a:cs typeface="+mn-lt"/>
              </a:rPr>
              <a:t> instance data </a:t>
            </a:r>
            <a:r>
              <a:rPr lang="en-US" sz="1400" dirty="0" err="1">
                <a:solidFill>
                  <a:srgbClr val="374151"/>
                </a:solidFill>
                <a:highlight>
                  <a:srgbClr val="F7F7F8"/>
                </a:highlight>
                <a:ea typeface="+mn-lt"/>
                <a:cs typeface="+mn-lt"/>
              </a:rPr>
              <a:t>tersebut</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termasuk</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ke</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dalam</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kelas</a:t>
            </a:r>
            <a:r>
              <a:rPr lang="en-US" sz="1400" dirty="0">
                <a:solidFill>
                  <a:srgbClr val="374151"/>
                </a:solidFill>
                <a:highlight>
                  <a:srgbClr val="F7F7F8"/>
                </a:highlight>
                <a:ea typeface="+mn-lt"/>
                <a:cs typeface="+mn-lt"/>
              </a:rPr>
              <a:t> 0 </a:t>
            </a:r>
            <a:r>
              <a:rPr lang="en-US" sz="1400" dirty="0" err="1">
                <a:solidFill>
                  <a:srgbClr val="374151"/>
                </a:solidFill>
                <a:highlight>
                  <a:srgbClr val="F7F7F8"/>
                </a:highlight>
                <a:ea typeface="+mn-lt"/>
                <a:cs typeface="+mn-lt"/>
              </a:rPr>
              <a:t>atau</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kelas</a:t>
            </a:r>
            <a:r>
              <a:rPr lang="en-US" sz="1400" dirty="0">
                <a:solidFill>
                  <a:srgbClr val="374151"/>
                </a:solidFill>
                <a:highlight>
                  <a:srgbClr val="F7F7F8"/>
                </a:highlight>
                <a:ea typeface="+mn-lt"/>
                <a:cs typeface="+mn-lt"/>
              </a:rPr>
              <a:t> 1.</a:t>
            </a:r>
            <a:endParaRPr lang="en-US" sz="1400" dirty="0"/>
          </a:p>
        </p:txBody>
      </p:sp>
    </p:spTree>
    <p:extLst>
      <p:ext uri="{BB962C8B-B14F-4D97-AF65-F5344CB8AC3E}">
        <p14:creationId xmlns:p14="http://schemas.microsoft.com/office/powerpoint/2010/main" val="15551578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3D451-FDA9-94E9-490B-212F738A6B10}"/>
              </a:ext>
            </a:extLst>
          </p:cNvPr>
          <p:cNvSpPr>
            <a:spLocks noGrp="1"/>
          </p:cNvSpPr>
          <p:nvPr>
            <p:ph type="title"/>
          </p:nvPr>
        </p:nvSpPr>
        <p:spPr/>
        <p:txBody>
          <a:bodyPr/>
          <a:lstStyle/>
          <a:p>
            <a:r>
              <a:rPr lang="en-US" dirty="0">
                <a:cs typeface="Posterama"/>
              </a:rPr>
              <a:t>Classification Tree - Model 1 - XGBOOST</a:t>
            </a:r>
            <a:endParaRPr lang="en-US" dirty="0"/>
          </a:p>
        </p:txBody>
      </p:sp>
      <p:pic>
        <p:nvPicPr>
          <p:cNvPr id="4" name="Gambar 4" descr="Sebuah gambar berisi diagram&#10;&#10;Deskripsi dibuat secara otomatis">
            <a:extLst>
              <a:ext uri="{FF2B5EF4-FFF2-40B4-BE49-F238E27FC236}">
                <a16:creationId xmlns:a16="http://schemas.microsoft.com/office/drawing/2014/main" id="{9E90C0D6-3E58-B374-B87E-083EAF89A616}"/>
              </a:ext>
            </a:extLst>
          </p:cNvPr>
          <p:cNvPicPr>
            <a:picLocks noChangeAspect="1"/>
          </p:cNvPicPr>
          <p:nvPr/>
        </p:nvPicPr>
        <p:blipFill>
          <a:blip r:embed="rId2"/>
          <a:stretch>
            <a:fillRect/>
          </a:stretch>
        </p:blipFill>
        <p:spPr>
          <a:xfrm>
            <a:off x="339305" y="2070737"/>
            <a:ext cx="11527765" cy="4298033"/>
          </a:xfrm>
          <a:prstGeom prst="rect">
            <a:avLst/>
          </a:prstGeom>
        </p:spPr>
      </p:pic>
    </p:spTree>
    <p:extLst>
      <p:ext uri="{BB962C8B-B14F-4D97-AF65-F5344CB8AC3E}">
        <p14:creationId xmlns:p14="http://schemas.microsoft.com/office/powerpoint/2010/main" val="23546450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C520E-21F0-23AE-6BB2-A46C6266670D}"/>
              </a:ext>
            </a:extLst>
          </p:cNvPr>
          <p:cNvSpPr>
            <a:spLocks noGrp="1"/>
          </p:cNvSpPr>
          <p:nvPr>
            <p:ph type="title"/>
          </p:nvPr>
        </p:nvSpPr>
        <p:spPr/>
        <p:txBody>
          <a:bodyPr/>
          <a:lstStyle/>
          <a:p>
            <a:r>
              <a:rPr lang="en-US" dirty="0">
                <a:cs typeface="Posterama"/>
              </a:rPr>
              <a:t>Decision Rule - Model 1 - XGBOOST</a:t>
            </a:r>
            <a:endParaRPr lang="en-US" dirty="0"/>
          </a:p>
        </p:txBody>
      </p:sp>
      <p:pic>
        <p:nvPicPr>
          <p:cNvPr id="4" name="Gambar 4" descr="Sebuah gambar berisi teks&#10;&#10;Deskripsi dibuat secara otomatis">
            <a:extLst>
              <a:ext uri="{FF2B5EF4-FFF2-40B4-BE49-F238E27FC236}">
                <a16:creationId xmlns:a16="http://schemas.microsoft.com/office/drawing/2014/main" id="{A8600C07-79CA-6EEE-1376-11C5191ADC5B}"/>
              </a:ext>
            </a:extLst>
          </p:cNvPr>
          <p:cNvPicPr>
            <a:picLocks noChangeAspect="1"/>
          </p:cNvPicPr>
          <p:nvPr/>
        </p:nvPicPr>
        <p:blipFill>
          <a:blip r:embed="rId2"/>
          <a:stretch>
            <a:fillRect/>
          </a:stretch>
        </p:blipFill>
        <p:spPr>
          <a:xfrm>
            <a:off x="612475" y="2004365"/>
            <a:ext cx="5690559" cy="4215118"/>
          </a:xfrm>
          <a:prstGeom prst="rect">
            <a:avLst/>
          </a:prstGeom>
        </p:spPr>
      </p:pic>
      <p:sp>
        <p:nvSpPr>
          <p:cNvPr id="6" name="TextBox 3">
            <a:extLst>
              <a:ext uri="{FF2B5EF4-FFF2-40B4-BE49-F238E27FC236}">
                <a16:creationId xmlns:a16="http://schemas.microsoft.com/office/drawing/2014/main" id="{B95833D1-6A55-D0AD-878E-3CE2EAEC3CCA}"/>
              </a:ext>
            </a:extLst>
          </p:cNvPr>
          <p:cNvSpPr txBox="1"/>
          <p:nvPr/>
        </p:nvSpPr>
        <p:spPr>
          <a:xfrm>
            <a:off x="7511364" y="2052801"/>
            <a:ext cx="43291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11" name="Gambar 11" descr="Sebuah gambar berisi teks&#10;&#10;Deskripsi dibuat secara otomatis">
            <a:extLst>
              <a:ext uri="{FF2B5EF4-FFF2-40B4-BE49-F238E27FC236}">
                <a16:creationId xmlns:a16="http://schemas.microsoft.com/office/drawing/2014/main" id="{0DC70DA2-D4A6-BDBF-1E1B-854E6E7431EA}"/>
              </a:ext>
            </a:extLst>
          </p:cNvPr>
          <p:cNvPicPr>
            <a:picLocks noChangeAspect="1"/>
          </p:cNvPicPr>
          <p:nvPr/>
        </p:nvPicPr>
        <p:blipFill>
          <a:blip r:embed="rId3"/>
          <a:stretch>
            <a:fillRect/>
          </a:stretch>
        </p:blipFill>
        <p:spPr>
          <a:xfrm>
            <a:off x="6593456" y="2906627"/>
            <a:ext cx="5374256" cy="2252444"/>
          </a:xfrm>
          <a:prstGeom prst="rect">
            <a:avLst/>
          </a:prstGeom>
          <a:ln>
            <a:solidFill>
              <a:schemeClr val="tx1"/>
            </a:solidFill>
          </a:ln>
        </p:spPr>
      </p:pic>
    </p:spTree>
    <p:extLst>
      <p:ext uri="{BB962C8B-B14F-4D97-AF65-F5344CB8AC3E}">
        <p14:creationId xmlns:p14="http://schemas.microsoft.com/office/powerpoint/2010/main" val="3333076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FF975DA-2F73-4697-B7A9-A2E834712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C734A340-6EFD-6688-6DC8-A72449784AD7}"/>
              </a:ext>
            </a:extLst>
          </p:cNvPr>
          <p:cNvSpPr>
            <a:spLocks noGrp="1"/>
          </p:cNvSpPr>
          <p:nvPr>
            <p:ph type="title"/>
          </p:nvPr>
        </p:nvSpPr>
        <p:spPr>
          <a:xfrm>
            <a:off x="609600" y="557784"/>
            <a:ext cx="10972800" cy="1325563"/>
          </a:xfrm>
        </p:spPr>
        <p:txBody>
          <a:bodyPr>
            <a:normAutofit/>
          </a:bodyPr>
          <a:lstStyle/>
          <a:p>
            <a:r>
              <a:rPr lang="id-ID">
                <a:cs typeface="Posterama"/>
              </a:rPr>
              <a:t>BATASAN MASALAH</a:t>
            </a:r>
          </a:p>
        </p:txBody>
      </p:sp>
      <p:graphicFrame>
        <p:nvGraphicFramePr>
          <p:cNvPr id="5" name="Tampungan Konten 2">
            <a:extLst>
              <a:ext uri="{FF2B5EF4-FFF2-40B4-BE49-F238E27FC236}">
                <a16:creationId xmlns:a16="http://schemas.microsoft.com/office/drawing/2014/main" id="{7ACC08EF-8B8B-8B7F-8615-83DCDD481C69}"/>
              </a:ext>
            </a:extLst>
          </p:cNvPr>
          <p:cNvGraphicFramePr>
            <a:graphicFrameLocks noGrp="1"/>
          </p:cNvGraphicFramePr>
          <p:nvPr>
            <p:ph idx="1"/>
            <p:extLst>
              <p:ext uri="{D42A27DB-BD31-4B8C-83A1-F6EECF244321}">
                <p14:modId xmlns:p14="http://schemas.microsoft.com/office/powerpoint/2010/main" val="2498640073"/>
              </p:ext>
            </p:extLst>
          </p:nvPr>
        </p:nvGraphicFramePr>
        <p:xfrm>
          <a:off x="609600" y="2106613"/>
          <a:ext cx="10972800" cy="4035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6574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3AEE6-DD1A-F423-A1E2-2517103A1371}"/>
              </a:ext>
            </a:extLst>
          </p:cNvPr>
          <p:cNvSpPr>
            <a:spLocks noGrp="1"/>
          </p:cNvSpPr>
          <p:nvPr>
            <p:ph type="title"/>
          </p:nvPr>
        </p:nvSpPr>
        <p:spPr/>
        <p:txBody>
          <a:bodyPr>
            <a:normAutofit fontScale="90000"/>
          </a:bodyPr>
          <a:lstStyle/>
          <a:p>
            <a:r>
              <a:rPr lang="en-US" dirty="0">
                <a:cs typeface="Posterama"/>
              </a:rPr>
              <a:t>Conjunction Set-Model 2-XGBOOST Oversampling</a:t>
            </a:r>
            <a:endParaRPr lang="en-US" dirty="0"/>
          </a:p>
        </p:txBody>
      </p:sp>
      <p:pic>
        <p:nvPicPr>
          <p:cNvPr id="3" name="Picture 3" descr="A picture containing text, plaque&#10;&#10;Description automatically generated">
            <a:extLst>
              <a:ext uri="{FF2B5EF4-FFF2-40B4-BE49-F238E27FC236}">
                <a16:creationId xmlns:a16="http://schemas.microsoft.com/office/drawing/2014/main" id="{0127F83C-2635-D66B-9621-8F102247578A}"/>
              </a:ext>
            </a:extLst>
          </p:cNvPr>
          <p:cNvPicPr>
            <a:picLocks noChangeAspect="1"/>
          </p:cNvPicPr>
          <p:nvPr/>
        </p:nvPicPr>
        <p:blipFill>
          <a:blip r:embed="rId2"/>
          <a:stretch>
            <a:fillRect/>
          </a:stretch>
        </p:blipFill>
        <p:spPr>
          <a:xfrm>
            <a:off x="609780" y="2269901"/>
            <a:ext cx="7121824" cy="3655111"/>
          </a:xfrm>
          <a:prstGeom prst="rect">
            <a:avLst/>
          </a:prstGeom>
        </p:spPr>
      </p:pic>
      <p:sp>
        <p:nvSpPr>
          <p:cNvPr id="5" name="TextBox 3">
            <a:extLst>
              <a:ext uri="{FF2B5EF4-FFF2-40B4-BE49-F238E27FC236}">
                <a16:creationId xmlns:a16="http://schemas.microsoft.com/office/drawing/2014/main" id="{F2E3722F-AD7B-0A27-9ED3-6607A12EF7F4}"/>
              </a:ext>
            </a:extLst>
          </p:cNvPr>
          <p:cNvSpPr txBox="1"/>
          <p:nvPr/>
        </p:nvSpPr>
        <p:spPr>
          <a:xfrm>
            <a:off x="8078629" y="1929739"/>
            <a:ext cx="3870916"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1400"/>
          </a:p>
          <a:p>
            <a:r>
              <a:rPr lang="en-US" sz="1400" dirty="0" err="1">
                <a:ea typeface="+mn-lt"/>
                <a:cs typeface="+mn-lt"/>
              </a:rPr>
              <a:t>Setiap</a:t>
            </a:r>
            <a:r>
              <a:rPr lang="en-US" sz="1400" dirty="0">
                <a:ea typeface="+mn-lt"/>
                <a:cs typeface="+mn-lt"/>
              </a:rPr>
              <a:t> </a:t>
            </a:r>
            <a:r>
              <a:rPr lang="en-US" sz="1400" dirty="0" err="1">
                <a:ea typeface="+mn-lt"/>
                <a:cs typeface="+mn-lt"/>
              </a:rPr>
              <a:t>konjungsi</a:t>
            </a:r>
            <a:r>
              <a:rPr lang="en-US" sz="1400" dirty="0">
                <a:ea typeface="+mn-lt"/>
                <a:cs typeface="+mn-lt"/>
              </a:rPr>
              <a:t> pada </a:t>
            </a:r>
            <a:r>
              <a:rPr lang="en-US" sz="1400" dirty="0" err="1">
                <a:ea typeface="+mn-lt"/>
                <a:cs typeface="+mn-lt"/>
              </a:rPr>
              <a:t>himpunan</a:t>
            </a:r>
            <a:r>
              <a:rPr lang="en-US" sz="1400" dirty="0">
                <a:ea typeface="+mn-lt"/>
                <a:cs typeface="+mn-lt"/>
              </a:rPr>
              <a:t> yang </a:t>
            </a:r>
            <a:r>
              <a:rPr lang="en-US" sz="1400" dirty="0" err="1">
                <a:ea typeface="+mn-lt"/>
                <a:cs typeface="+mn-lt"/>
              </a:rPr>
              <a:t>diberikan</a:t>
            </a:r>
            <a:r>
              <a:rPr lang="en-US" sz="1400" dirty="0">
                <a:ea typeface="+mn-lt"/>
                <a:cs typeface="+mn-lt"/>
              </a:rPr>
              <a:t> </a:t>
            </a:r>
            <a:r>
              <a:rPr lang="en-US" sz="1400" dirty="0" err="1">
                <a:ea typeface="+mn-lt"/>
                <a:cs typeface="+mn-lt"/>
              </a:rPr>
              <a:t>merepresentasikan</a:t>
            </a:r>
            <a:r>
              <a:rPr lang="en-US" sz="1400" dirty="0">
                <a:ea typeface="+mn-lt"/>
                <a:cs typeface="+mn-lt"/>
              </a:rPr>
              <a:t> </a:t>
            </a:r>
            <a:r>
              <a:rPr lang="en-US" sz="1400" dirty="0" err="1">
                <a:ea typeface="+mn-lt"/>
                <a:cs typeface="+mn-lt"/>
              </a:rPr>
              <a:t>kombinasi</a:t>
            </a:r>
            <a:r>
              <a:rPr lang="en-US" sz="1400" dirty="0">
                <a:ea typeface="+mn-lt"/>
                <a:cs typeface="+mn-lt"/>
              </a:rPr>
              <a:t> </a:t>
            </a:r>
            <a:r>
              <a:rPr lang="en-US" sz="1400" dirty="0" err="1">
                <a:ea typeface="+mn-lt"/>
                <a:cs typeface="+mn-lt"/>
              </a:rPr>
              <a:t>dari</a:t>
            </a:r>
            <a:r>
              <a:rPr lang="en-US" sz="1400" dirty="0">
                <a:ea typeface="+mn-lt"/>
                <a:cs typeface="+mn-lt"/>
              </a:rPr>
              <a:t> leaves yang </a:t>
            </a:r>
            <a:r>
              <a:rPr lang="en-US" sz="1400" dirty="0" err="1">
                <a:ea typeface="+mn-lt"/>
                <a:cs typeface="+mn-lt"/>
              </a:rPr>
              <a:t>berasal</a:t>
            </a:r>
            <a:r>
              <a:rPr lang="en-US" sz="1400" dirty="0">
                <a:ea typeface="+mn-lt"/>
                <a:cs typeface="+mn-lt"/>
              </a:rPr>
              <a:t> </a:t>
            </a:r>
            <a:r>
              <a:rPr lang="en-US" sz="1400" dirty="0" err="1">
                <a:ea typeface="+mn-lt"/>
                <a:cs typeface="+mn-lt"/>
              </a:rPr>
              <a:t>dari</a:t>
            </a:r>
            <a:r>
              <a:rPr lang="en-US" sz="1400" dirty="0">
                <a:ea typeface="+mn-lt"/>
                <a:cs typeface="+mn-lt"/>
              </a:rPr>
              <a:t> </a:t>
            </a:r>
            <a:r>
              <a:rPr lang="en-US" sz="1400" dirty="0" err="1">
                <a:ea typeface="+mn-lt"/>
                <a:cs typeface="+mn-lt"/>
              </a:rPr>
              <a:t>sumber</a:t>
            </a:r>
            <a:r>
              <a:rPr lang="en-US" sz="1400" dirty="0">
                <a:ea typeface="+mn-lt"/>
                <a:cs typeface="+mn-lt"/>
              </a:rPr>
              <a:t> decision forest.</a:t>
            </a:r>
            <a:endParaRPr lang="en-US" sz="1400" dirty="0"/>
          </a:p>
          <a:p>
            <a:endParaRPr lang="en-US" sz="1400"/>
          </a:p>
          <a:p>
            <a:r>
              <a:rPr lang="en-US" sz="1400" dirty="0" err="1">
                <a:ea typeface="+mn-lt"/>
                <a:cs typeface="+mn-lt"/>
              </a:rPr>
              <a:t>months_as_customer</a:t>
            </a:r>
            <a:r>
              <a:rPr lang="en-US" sz="1400" dirty="0">
                <a:ea typeface="+mn-lt"/>
                <a:cs typeface="+mn-lt"/>
              </a:rPr>
              <a:t> &gt;= 0.449, age &gt;= 0.4, </a:t>
            </a:r>
            <a:r>
              <a:rPr lang="en-US" sz="1400" dirty="0" err="1">
                <a:ea typeface="+mn-lt"/>
                <a:cs typeface="+mn-lt"/>
              </a:rPr>
              <a:t>policy_annual_premium</a:t>
            </a:r>
            <a:r>
              <a:rPr lang="en-US" sz="1400" dirty="0">
                <a:ea typeface="+mn-lt"/>
                <a:cs typeface="+mn-lt"/>
              </a:rPr>
              <a:t> &gt;= 0.677, capital-loss &gt;= 0.923, </a:t>
            </a:r>
            <a:r>
              <a:rPr lang="en-US" sz="1400" dirty="0" err="1">
                <a:ea typeface="+mn-lt"/>
                <a:cs typeface="+mn-lt"/>
              </a:rPr>
              <a:t>incident_hour_of_the_day</a:t>
            </a:r>
            <a:r>
              <a:rPr lang="en-US" sz="1400" dirty="0">
                <a:ea typeface="+mn-lt"/>
                <a:cs typeface="+mn-lt"/>
              </a:rPr>
              <a:t> &gt;= 0.435, </a:t>
            </a:r>
            <a:r>
              <a:rPr lang="en-US" sz="1400" dirty="0" err="1">
                <a:ea typeface="+mn-lt"/>
                <a:cs typeface="+mn-lt"/>
              </a:rPr>
              <a:t>injury_claim</a:t>
            </a:r>
            <a:r>
              <a:rPr lang="en-US" sz="1400" dirty="0">
                <a:ea typeface="+mn-lt"/>
                <a:cs typeface="+mn-lt"/>
              </a:rPr>
              <a:t> &gt;= 0.26, </a:t>
            </a:r>
            <a:r>
              <a:rPr lang="en-US" sz="1400" dirty="0" err="1">
                <a:ea typeface="+mn-lt"/>
                <a:cs typeface="+mn-lt"/>
              </a:rPr>
              <a:t>vehicle_claim</a:t>
            </a:r>
            <a:r>
              <a:rPr lang="en-US" sz="1400" dirty="0">
                <a:ea typeface="+mn-lt"/>
                <a:cs typeface="+mn-lt"/>
              </a:rPr>
              <a:t> &gt;= 0.053, </a:t>
            </a:r>
            <a:r>
              <a:rPr lang="en-US" sz="1400" dirty="0" err="1">
                <a:ea typeface="+mn-lt"/>
                <a:cs typeface="+mn-lt"/>
              </a:rPr>
              <a:t>auto_year</a:t>
            </a:r>
            <a:r>
              <a:rPr lang="en-US" sz="1400" dirty="0">
                <a:ea typeface="+mn-lt"/>
                <a:cs typeface="+mn-lt"/>
              </a:rPr>
              <a:t> &gt;= 0.8, </a:t>
            </a:r>
            <a:r>
              <a:rPr lang="en-US" sz="1400" dirty="0" err="1">
                <a:ea typeface="+mn-lt"/>
                <a:cs typeface="+mn-lt"/>
              </a:rPr>
              <a:t>policy_duration</a:t>
            </a:r>
            <a:r>
              <a:rPr lang="en-US" sz="1400" dirty="0">
                <a:ea typeface="+mn-lt"/>
                <a:cs typeface="+mn-lt"/>
              </a:rPr>
              <a:t> &gt;= 0.266, </a:t>
            </a:r>
            <a:r>
              <a:rPr lang="en-US" sz="1400" dirty="0" err="1">
                <a:ea typeface="+mn-lt"/>
                <a:cs typeface="+mn-lt"/>
              </a:rPr>
              <a:t>propdamage_YES</a:t>
            </a:r>
            <a:r>
              <a:rPr lang="en-US" sz="1400" dirty="0">
                <a:ea typeface="+mn-lt"/>
                <a:cs typeface="+mn-lt"/>
              </a:rPr>
              <a:t> &gt;= -0.0, </a:t>
            </a:r>
            <a:r>
              <a:rPr lang="en-US" sz="1400" dirty="0" err="1">
                <a:ea typeface="+mn-lt"/>
                <a:cs typeface="+mn-lt"/>
              </a:rPr>
              <a:t>police_report_YES</a:t>
            </a:r>
            <a:r>
              <a:rPr lang="en-US" sz="1400" dirty="0">
                <a:ea typeface="+mn-lt"/>
                <a:cs typeface="+mn-lt"/>
              </a:rPr>
              <a:t> &gt;= -0.0, </a:t>
            </a:r>
            <a:r>
              <a:rPr lang="en-US" sz="1400" dirty="0" err="1">
                <a:ea typeface="+mn-lt"/>
                <a:cs typeface="+mn-lt"/>
              </a:rPr>
              <a:t>months_as_customer</a:t>
            </a:r>
            <a:r>
              <a:rPr lang="en-US" sz="1400" dirty="0">
                <a:ea typeface="+mn-lt"/>
                <a:cs typeface="+mn-lt"/>
              </a:rPr>
              <a:t> &lt; 0.486, age &lt; 0.444, </a:t>
            </a:r>
            <a:r>
              <a:rPr lang="en-US" sz="1400" dirty="0" err="1">
                <a:ea typeface="+mn-lt"/>
                <a:cs typeface="+mn-lt"/>
              </a:rPr>
              <a:t>policy_deductable</a:t>
            </a:r>
            <a:r>
              <a:rPr lang="en-US" sz="1400" dirty="0">
                <a:ea typeface="+mn-lt"/>
                <a:cs typeface="+mn-lt"/>
              </a:rPr>
              <a:t> &lt; 0.333, </a:t>
            </a:r>
            <a:r>
              <a:rPr lang="en-US" sz="1400" dirty="0" err="1">
                <a:ea typeface="+mn-lt"/>
                <a:cs typeface="+mn-lt"/>
              </a:rPr>
              <a:t>policy_annual_premium</a:t>
            </a:r>
            <a:r>
              <a:rPr lang="en-US" sz="1400" dirty="0">
                <a:ea typeface="+mn-lt"/>
                <a:cs typeface="+mn-lt"/>
              </a:rPr>
              <a:t> &lt; 1.024, </a:t>
            </a:r>
            <a:r>
              <a:rPr lang="en-US" sz="1400" dirty="0" err="1">
                <a:ea typeface="+mn-lt"/>
                <a:cs typeface="+mn-lt"/>
              </a:rPr>
              <a:t>umbrella_limit</a:t>
            </a:r>
            <a:r>
              <a:rPr lang="en-US" sz="1400" dirty="0">
                <a:ea typeface="+mn-lt"/>
                <a:cs typeface="+mn-lt"/>
              </a:rPr>
              <a:t> &lt; 4000000.0, </a:t>
            </a:r>
            <a:r>
              <a:rPr lang="en-US" sz="1400" dirty="0" err="1">
                <a:ea typeface="+mn-lt"/>
                <a:cs typeface="+mn-lt"/>
              </a:rPr>
              <a:t>insured_zip</a:t>
            </a:r>
            <a:r>
              <a:rPr lang="en-US" sz="1400" dirty="0">
                <a:ea typeface="+mn-lt"/>
                <a:cs typeface="+mn-lt"/>
              </a:rPr>
              <a:t> &lt; 0.072, capital-gains &lt; 0.109, capital-loss &lt; 1.0, </a:t>
            </a:r>
            <a:r>
              <a:rPr lang="en-US" sz="1400" dirty="0" err="1">
                <a:ea typeface="+mn-lt"/>
                <a:cs typeface="+mn-lt"/>
              </a:rPr>
              <a:t>incident_hour_of_the_day</a:t>
            </a:r>
            <a:r>
              <a:rPr lang="en-US" sz="1400" dirty="0">
                <a:ea typeface="+mn-lt"/>
                <a:cs typeface="+mn-lt"/>
              </a:rPr>
              <a:t> &lt; 0.522,</a:t>
            </a:r>
          </a:p>
        </p:txBody>
      </p:sp>
    </p:spTree>
    <p:extLst>
      <p:ext uri="{BB962C8B-B14F-4D97-AF65-F5344CB8AC3E}">
        <p14:creationId xmlns:p14="http://schemas.microsoft.com/office/powerpoint/2010/main" val="25099083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7283C-3468-1F9B-2E9F-D2F508FAEF82}"/>
              </a:ext>
            </a:extLst>
          </p:cNvPr>
          <p:cNvSpPr>
            <a:spLocks noGrp="1"/>
          </p:cNvSpPr>
          <p:nvPr>
            <p:ph type="title"/>
          </p:nvPr>
        </p:nvSpPr>
        <p:spPr/>
        <p:txBody>
          <a:bodyPr>
            <a:normAutofit fontScale="90000"/>
          </a:bodyPr>
          <a:lstStyle/>
          <a:p>
            <a:r>
              <a:rPr lang="en-US" dirty="0">
                <a:cs typeface="Posterama"/>
              </a:rPr>
              <a:t>Decision Path-Model 2 – XGBOOST Oversampling</a:t>
            </a:r>
            <a:endParaRPr lang="en-US" dirty="0"/>
          </a:p>
        </p:txBody>
      </p:sp>
      <p:pic>
        <p:nvPicPr>
          <p:cNvPr id="3" name="Picture 3">
            <a:extLst>
              <a:ext uri="{FF2B5EF4-FFF2-40B4-BE49-F238E27FC236}">
                <a16:creationId xmlns:a16="http://schemas.microsoft.com/office/drawing/2014/main" id="{64CDF2FA-48E3-7DEC-7649-E77A05F656E4}"/>
              </a:ext>
            </a:extLst>
          </p:cNvPr>
          <p:cNvPicPr>
            <a:picLocks noChangeAspect="1"/>
          </p:cNvPicPr>
          <p:nvPr/>
        </p:nvPicPr>
        <p:blipFill>
          <a:blip r:embed="rId2"/>
          <a:stretch>
            <a:fillRect/>
          </a:stretch>
        </p:blipFill>
        <p:spPr>
          <a:xfrm>
            <a:off x="706288" y="2055688"/>
            <a:ext cx="6288118" cy="3002903"/>
          </a:xfrm>
          <a:prstGeom prst="rect">
            <a:avLst/>
          </a:prstGeom>
        </p:spPr>
      </p:pic>
      <p:sp>
        <p:nvSpPr>
          <p:cNvPr id="7" name="TextBox 3">
            <a:extLst>
              <a:ext uri="{FF2B5EF4-FFF2-40B4-BE49-F238E27FC236}">
                <a16:creationId xmlns:a16="http://schemas.microsoft.com/office/drawing/2014/main" id="{05C2B068-2176-0E10-A33A-B02D49276A09}"/>
              </a:ext>
            </a:extLst>
          </p:cNvPr>
          <p:cNvSpPr txBox="1"/>
          <p:nvPr/>
        </p:nvSpPr>
        <p:spPr>
          <a:xfrm>
            <a:off x="7209440" y="2052801"/>
            <a:ext cx="463112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err="1"/>
              <a:t>Sebagai</a:t>
            </a:r>
            <a:r>
              <a:rPr lang="en-US" sz="1400" dirty="0"/>
              <a:t> List Decision path, </a:t>
            </a:r>
            <a:r>
              <a:rPr lang="en-US" sz="1400" dirty="0" err="1"/>
              <a:t>dimana</a:t>
            </a:r>
            <a:r>
              <a:rPr lang="en-US" sz="1400" dirty="0"/>
              <a:t> </a:t>
            </a:r>
            <a:r>
              <a:rPr lang="en-US" sz="1400" dirty="0" err="1"/>
              <a:t>setiap</a:t>
            </a:r>
            <a:r>
              <a:rPr lang="en-US" sz="1400" dirty="0"/>
              <a:t> decision path </a:t>
            </a:r>
            <a:r>
              <a:rPr lang="en-US" sz="1400" dirty="0" err="1"/>
              <a:t>direpresenetasikan</a:t>
            </a:r>
            <a:r>
              <a:rPr lang="en-US" sz="1400" dirty="0"/>
              <a:t> </a:t>
            </a:r>
            <a:r>
              <a:rPr lang="en-US" sz="1400" dirty="0" err="1"/>
              <a:t>sebagai</a:t>
            </a:r>
            <a:r>
              <a:rPr lang="en-US" sz="1400" dirty="0"/>
              <a:t> string </a:t>
            </a:r>
            <a:r>
              <a:rPr lang="en-US" sz="1400" dirty="0" err="1"/>
              <a:t>dari</a:t>
            </a:r>
            <a:r>
              <a:rPr lang="en-US" sz="1400" dirty="0"/>
              <a:t> nodes yang </a:t>
            </a:r>
            <a:r>
              <a:rPr lang="en-US" sz="1400" dirty="0" err="1"/>
              <a:t>ada</a:t>
            </a:r>
            <a:r>
              <a:rPr lang="en-US" sz="1400" dirty="0"/>
              <a:t>. Satu </a:t>
            </a:r>
            <a:r>
              <a:rPr lang="en-US" sz="1400" dirty="0" err="1"/>
              <a:t>simpul</a:t>
            </a:r>
            <a:r>
              <a:rPr lang="en-US" sz="1400" dirty="0"/>
              <a:t> </a:t>
            </a:r>
            <a:r>
              <a:rPr lang="en-US" sz="1400" dirty="0" err="1"/>
              <a:t>untuk</a:t>
            </a:r>
            <a:r>
              <a:rPr lang="en-US" sz="1400" dirty="0"/>
              <a:t> leaf dan yang </a:t>
            </a:r>
            <a:r>
              <a:rPr lang="en-US" sz="1400" dirty="0" err="1"/>
              <a:t>lainnya</a:t>
            </a:r>
            <a:r>
              <a:rPr lang="en-US" sz="1400" dirty="0"/>
              <a:t> </a:t>
            </a:r>
            <a:r>
              <a:rPr lang="en-US" sz="1400" dirty="0" err="1"/>
              <a:t>sebagai</a:t>
            </a:r>
            <a:r>
              <a:rPr lang="en-US" sz="1400" dirty="0"/>
              <a:t> decision nodes.</a:t>
            </a:r>
          </a:p>
          <a:p>
            <a:endParaRPr lang="en-US" sz="1400"/>
          </a:p>
          <a:p>
            <a:r>
              <a:rPr lang="en-US" sz="1400" dirty="0">
                <a:ea typeface="+mn-lt"/>
                <a:cs typeface="+mn-lt"/>
              </a:rPr>
              <a:t>['</a:t>
            </a:r>
            <a:r>
              <a:rPr lang="en-US" sz="1400" dirty="0" err="1">
                <a:ea typeface="+mn-lt"/>
                <a:cs typeface="+mn-lt"/>
              </a:rPr>
              <a:t>severity_Major</a:t>
            </a:r>
            <a:r>
              <a:rPr lang="en-US" sz="1400" dirty="0">
                <a:ea typeface="+mn-lt"/>
                <a:cs typeface="+mn-lt"/>
              </a:rPr>
              <a:t> Damage &lt; 1.0', '</a:t>
            </a:r>
            <a:r>
              <a:rPr lang="en-US" sz="1400" dirty="0" err="1">
                <a:ea typeface="+mn-lt"/>
                <a:cs typeface="+mn-lt"/>
              </a:rPr>
              <a:t>hobby_chess</a:t>
            </a:r>
            <a:r>
              <a:rPr lang="en-US" sz="1400" dirty="0">
                <a:ea typeface="+mn-lt"/>
                <a:cs typeface="+mn-lt"/>
              </a:rPr>
              <a:t> &lt; 1.0', '</a:t>
            </a:r>
            <a:r>
              <a:rPr lang="en-US" sz="1400" dirty="0" err="1">
                <a:ea typeface="+mn-lt"/>
                <a:cs typeface="+mn-lt"/>
              </a:rPr>
              <a:t>hobby_cross</a:t>
            </a:r>
            <a:r>
              <a:rPr lang="en-US" sz="1400" dirty="0">
                <a:ea typeface="+mn-lt"/>
                <a:cs typeface="+mn-lt"/>
              </a:rPr>
              <a:t>-fit &lt; 1.0', '</a:t>
            </a:r>
            <a:r>
              <a:rPr lang="en-US" sz="1400" dirty="0" err="1">
                <a:ea typeface="+mn-lt"/>
                <a:cs typeface="+mn-lt"/>
              </a:rPr>
              <a:t>vehicle_claim</a:t>
            </a:r>
            <a:r>
              <a:rPr lang="en-US" sz="1400" dirty="0">
                <a:ea typeface="+mn-lt"/>
                <a:cs typeface="+mn-lt"/>
              </a:rPr>
              <a:t> &gt;= 0.688640058', '</a:t>
            </a:r>
            <a:r>
              <a:rPr lang="en-US" sz="1400" dirty="0" err="1">
                <a:ea typeface="+mn-lt"/>
                <a:cs typeface="+mn-lt"/>
              </a:rPr>
              <a:t>incstate_NC</a:t>
            </a:r>
            <a:r>
              <a:rPr lang="en-US" sz="1400" dirty="0">
                <a:ea typeface="+mn-lt"/>
                <a:cs typeface="+mn-lt"/>
              </a:rPr>
              <a:t> &lt; 1.0', '</a:t>
            </a:r>
            <a:r>
              <a:rPr lang="en-US" sz="1400" dirty="0" err="1">
                <a:ea typeface="+mn-lt"/>
                <a:cs typeface="+mn-lt"/>
              </a:rPr>
              <a:t>policy_duration</a:t>
            </a:r>
            <a:r>
              <a:rPr lang="en-US" sz="1400" dirty="0">
                <a:ea typeface="+mn-lt"/>
                <a:cs typeface="+mn-lt"/>
              </a:rPr>
              <a:t> &lt; 0.477768362', '</a:t>
            </a:r>
            <a:r>
              <a:rPr lang="en-US" sz="1400" dirty="0" err="1">
                <a:ea typeface="+mn-lt"/>
                <a:cs typeface="+mn-lt"/>
              </a:rPr>
              <a:t>insured_zip</a:t>
            </a:r>
            <a:r>
              <a:rPr lang="en-US" sz="1400" dirty="0">
                <a:ea typeface="+mn-lt"/>
                <a:cs typeface="+mn-lt"/>
              </a:rPr>
              <a:t> &gt;= 0.189591214', '</a:t>
            </a:r>
            <a:r>
              <a:rPr lang="en-US" sz="1400" dirty="0" err="1">
                <a:ea typeface="+mn-lt"/>
                <a:cs typeface="+mn-lt"/>
              </a:rPr>
              <a:t>insured_zip</a:t>
            </a:r>
            <a:r>
              <a:rPr lang="en-US" sz="1400" dirty="0">
                <a:ea typeface="+mn-lt"/>
                <a:cs typeface="+mn-lt"/>
              </a:rPr>
              <a:t> &gt;= 0.204455674', 'labels: [0.97864965 0.02135035]</a:t>
            </a:r>
            <a:endParaRPr lang="en-US" sz="1400"/>
          </a:p>
          <a:p>
            <a:endParaRPr lang="en-US" sz="1400"/>
          </a:p>
          <a:p>
            <a:r>
              <a:rPr lang="en-US" sz="1400" dirty="0">
                <a:solidFill>
                  <a:srgbClr val="374151"/>
                </a:solidFill>
                <a:highlight>
                  <a:srgbClr val="F7F7F8"/>
                </a:highlight>
                <a:ea typeface="+mn-lt"/>
                <a:cs typeface="+mn-lt"/>
              </a:rPr>
              <a:t>Jika </a:t>
            </a:r>
            <a:r>
              <a:rPr lang="en-US" sz="1400" dirty="0" err="1">
                <a:solidFill>
                  <a:srgbClr val="374151"/>
                </a:solidFill>
                <a:highlight>
                  <a:srgbClr val="F7F7F8"/>
                </a:highlight>
                <a:ea typeface="+mn-lt"/>
                <a:cs typeface="+mn-lt"/>
              </a:rPr>
              <a:t>sebuah</a:t>
            </a:r>
            <a:r>
              <a:rPr lang="en-US" sz="1400" dirty="0">
                <a:solidFill>
                  <a:srgbClr val="374151"/>
                </a:solidFill>
                <a:highlight>
                  <a:srgbClr val="F7F7F8"/>
                </a:highlight>
                <a:ea typeface="+mn-lt"/>
                <a:cs typeface="+mn-lt"/>
              </a:rPr>
              <a:t> instance data </a:t>
            </a:r>
            <a:r>
              <a:rPr lang="en-US" sz="1400" dirty="0" err="1">
                <a:solidFill>
                  <a:srgbClr val="374151"/>
                </a:solidFill>
                <a:highlight>
                  <a:srgbClr val="F7F7F8"/>
                </a:highlight>
                <a:ea typeface="+mn-lt"/>
                <a:cs typeface="+mn-lt"/>
              </a:rPr>
              <a:t>memenuhi</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semua</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aturan</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tersebut</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maka</a:t>
            </a:r>
            <a:r>
              <a:rPr lang="en-US" sz="1400" dirty="0">
                <a:solidFill>
                  <a:srgbClr val="374151"/>
                </a:solidFill>
                <a:highlight>
                  <a:srgbClr val="F7F7F8"/>
                </a:highlight>
                <a:ea typeface="+mn-lt"/>
                <a:cs typeface="+mn-lt"/>
              </a:rPr>
              <a:t> instance data </a:t>
            </a:r>
            <a:r>
              <a:rPr lang="en-US" sz="1400" dirty="0" err="1">
                <a:solidFill>
                  <a:srgbClr val="374151"/>
                </a:solidFill>
                <a:highlight>
                  <a:srgbClr val="F7F7F8"/>
                </a:highlight>
                <a:ea typeface="+mn-lt"/>
                <a:cs typeface="+mn-lt"/>
              </a:rPr>
              <a:t>tersebut</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akan</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diberi</a:t>
            </a:r>
            <a:r>
              <a:rPr lang="en-US" sz="1400" dirty="0">
                <a:solidFill>
                  <a:srgbClr val="374151"/>
                </a:solidFill>
                <a:highlight>
                  <a:srgbClr val="F7F7F8"/>
                </a:highlight>
                <a:ea typeface="+mn-lt"/>
                <a:cs typeface="+mn-lt"/>
              </a:rPr>
              <a:t> label </a:t>
            </a:r>
            <a:r>
              <a:rPr lang="en-US" sz="1400" dirty="0" err="1">
                <a:solidFill>
                  <a:srgbClr val="374151"/>
                </a:solidFill>
                <a:highlight>
                  <a:srgbClr val="F7F7F8"/>
                </a:highlight>
                <a:ea typeface="+mn-lt"/>
                <a:cs typeface="+mn-lt"/>
              </a:rPr>
              <a:t>kelas</a:t>
            </a:r>
            <a:r>
              <a:rPr lang="en-US" sz="1400" dirty="0">
                <a:solidFill>
                  <a:srgbClr val="374151"/>
                </a:solidFill>
                <a:highlight>
                  <a:srgbClr val="F7F7F8"/>
                </a:highlight>
                <a:ea typeface="+mn-lt"/>
                <a:cs typeface="+mn-lt"/>
              </a:rPr>
              <a:t>. Dalam </a:t>
            </a:r>
            <a:r>
              <a:rPr lang="en-US" sz="1400" dirty="0" err="1">
                <a:solidFill>
                  <a:srgbClr val="374151"/>
                </a:solidFill>
                <a:highlight>
                  <a:srgbClr val="F7F7F8"/>
                </a:highlight>
                <a:ea typeface="+mn-lt"/>
                <a:cs typeface="+mn-lt"/>
              </a:rPr>
              <a:t>notasi</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tersebut</a:t>
            </a:r>
            <a:r>
              <a:rPr lang="en-US" sz="1400" dirty="0">
                <a:solidFill>
                  <a:srgbClr val="374151"/>
                </a:solidFill>
                <a:highlight>
                  <a:srgbClr val="F7F7F8"/>
                </a:highlight>
                <a:ea typeface="+mn-lt"/>
                <a:cs typeface="+mn-lt"/>
              </a:rPr>
              <a:t>, label </a:t>
            </a:r>
            <a:r>
              <a:rPr lang="en-US" sz="1400" dirty="0" err="1">
                <a:solidFill>
                  <a:srgbClr val="374151"/>
                </a:solidFill>
                <a:highlight>
                  <a:srgbClr val="F7F7F8"/>
                </a:highlight>
                <a:ea typeface="+mn-lt"/>
                <a:cs typeface="+mn-lt"/>
              </a:rPr>
              <a:t>kelas</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direpresentasikan</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sebagai</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sebuah</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vektor</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dengan</a:t>
            </a:r>
            <a:r>
              <a:rPr lang="en-US" sz="1400" dirty="0">
                <a:solidFill>
                  <a:srgbClr val="374151"/>
                </a:solidFill>
                <a:highlight>
                  <a:srgbClr val="F7F7F8"/>
                </a:highlight>
                <a:ea typeface="+mn-lt"/>
                <a:cs typeface="+mn-lt"/>
              </a:rPr>
              <a:t> dua </a:t>
            </a:r>
            <a:r>
              <a:rPr lang="en-US" sz="1400" dirty="0" err="1">
                <a:solidFill>
                  <a:srgbClr val="374151"/>
                </a:solidFill>
                <a:highlight>
                  <a:srgbClr val="F7F7F8"/>
                </a:highlight>
                <a:ea typeface="+mn-lt"/>
                <a:cs typeface="+mn-lt"/>
              </a:rPr>
              <a:t>elemen</a:t>
            </a:r>
            <a:r>
              <a:rPr lang="en-US" sz="1400" dirty="0">
                <a:solidFill>
                  <a:srgbClr val="374151"/>
                </a:solidFill>
                <a:highlight>
                  <a:srgbClr val="F7F7F8"/>
                </a:highlight>
                <a:ea typeface="+mn-lt"/>
                <a:cs typeface="+mn-lt"/>
              </a:rPr>
              <a:t> [0.97864965 0.02135035].</a:t>
            </a:r>
            <a:endParaRPr lang="en-US" sz="1400" dirty="0"/>
          </a:p>
          <a:p>
            <a:endParaRPr lang="en-US" sz="1400"/>
          </a:p>
        </p:txBody>
      </p:sp>
    </p:spTree>
    <p:extLst>
      <p:ext uri="{BB962C8B-B14F-4D97-AF65-F5344CB8AC3E}">
        <p14:creationId xmlns:p14="http://schemas.microsoft.com/office/powerpoint/2010/main" val="34897616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FA772-CF76-DE20-53DB-19B0172DF81C}"/>
              </a:ext>
            </a:extLst>
          </p:cNvPr>
          <p:cNvSpPr>
            <a:spLocks noGrp="1"/>
          </p:cNvSpPr>
          <p:nvPr>
            <p:ph type="title"/>
          </p:nvPr>
        </p:nvSpPr>
        <p:spPr/>
        <p:txBody>
          <a:bodyPr>
            <a:normAutofit fontScale="90000"/>
          </a:bodyPr>
          <a:lstStyle/>
          <a:p>
            <a:r>
              <a:rPr lang="en-US" dirty="0">
                <a:cs typeface="Posterama"/>
              </a:rPr>
              <a:t>Classification Tree - Model 2 – XGBOOST Oversampling</a:t>
            </a:r>
            <a:endParaRPr lang="en-US" dirty="0"/>
          </a:p>
        </p:txBody>
      </p:sp>
      <p:pic>
        <p:nvPicPr>
          <p:cNvPr id="4" name="Gambar 4" descr="Sebuah gambar berisi diagram&#10;&#10;Deskripsi dibuat secara otomatis">
            <a:extLst>
              <a:ext uri="{FF2B5EF4-FFF2-40B4-BE49-F238E27FC236}">
                <a16:creationId xmlns:a16="http://schemas.microsoft.com/office/drawing/2014/main" id="{9A1DBFA5-6E8D-507D-999D-8CB93CC7C412}"/>
              </a:ext>
            </a:extLst>
          </p:cNvPr>
          <p:cNvPicPr>
            <a:picLocks noChangeAspect="1"/>
          </p:cNvPicPr>
          <p:nvPr/>
        </p:nvPicPr>
        <p:blipFill>
          <a:blip r:embed="rId2"/>
          <a:stretch>
            <a:fillRect/>
          </a:stretch>
        </p:blipFill>
        <p:spPr>
          <a:xfrm>
            <a:off x="684362" y="1875518"/>
            <a:ext cx="11067689" cy="4616585"/>
          </a:xfrm>
          <a:prstGeom prst="rect">
            <a:avLst/>
          </a:prstGeom>
        </p:spPr>
      </p:pic>
    </p:spTree>
    <p:extLst>
      <p:ext uri="{BB962C8B-B14F-4D97-AF65-F5344CB8AC3E}">
        <p14:creationId xmlns:p14="http://schemas.microsoft.com/office/powerpoint/2010/main" val="23544757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39D35-3CCD-E87F-0770-CBC9A51ACCC3}"/>
              </a:ext>
            </a:extLst>
          </p:cNvPr>
          <p:cNvSpPr>
            <a:spLocks noGrp="1"/>
          </p:cNvSpPr>
          <p:nvPr>
            <p:ph type="title"/>
          </p:nvPr>
        </p:nvSpPr>
        <p:spPr/>
        <p:txBody>
          <a:bodyPr>
            <a:normAutofit fontScale="90000"/>
          </a:bodyPr>
          <a:lstStyle/>
          <a:p>
            <a:r>
              <a:rPr lang="en-US" dirty="0">
                <a:cs typeface="Posterama"/>
              </a:rPr>
              <a:t>Decision Rule - Model 2 – XGBOOST Oversampling</a:t>
            </a:r>
            <a:endParaRPr lang="en-US" dirty="0"/>
          </a:p>
        </p:txBody>
      </p:sp>
      <p:pic>
        <p:nvPicPr>
          <p:cNvPr id="4" name="Gambar 4" descr="Sebuah gambar berisi teks&#10;&#10;Deskripsi dibuat secara otomatis">
            <a:extLst>
              <a:ext uri="{FF2B5EF4-FFF2-40B4-BE49-F238E27FC236}">
                <a16:creationId xmlns:a16="http://schemas.microsoft.com/office/drawing/2014/main" id="{C414223B-4F9D-521B-8241-E33BB939E3E5}"/>
              </a:ext>
            </a:extLst>
          </p:cNvPr>
          <p:cNvPicPr>
            <a:picLocks noChangeAspect="1"/>
          </p:cNvPicPr>
          <p:nvPr/>
        </p:nvPicPr>
        <p:blipFill>
          <a:blip r:embed="rId2"/>
          <a:stretch>
            <a:fillRect/>
          </a:stretch>
        </p:blipFill>
        <p:spPr>
          <a:xfrm>
            <a:off x="698740" y="2063352"/>
            <a:ext cx="6495691" cy="4255296"/>
          </a:xfrm>
          <a:prstGeom prst="rect">
            <a:avLst/>
          </a:prstGeom>
        </p:spPr>
      </p:pic>
      <p:pic>
        <p:nvPicPr>
          <p:cNvPr id="5" name="Gambar 5" descr="Sebuah gambar berisi teks, surat&#10;&#10;Deskripsi dibuat secara otomatis">
            <a:extLst>
              <a:ext uri="{FF2B5EF4-FFF2-40B4-BE49-F238E27FC236}">
                <a16:creationId xmlns:a16="http://schemas.microsoft.com/office/drawing/2014/main" id="{54B14947-A60C-5A3B-792B-F225ACF0E28B}"/>
              </a:ext>
            </a:extLst>
          </p:cNvPr>
          <p:cNvPicPr>
            <a:picLocks noChangeAspect="1"/>
          </p:cNvPicPr>
          <p:nvPr/>
        </p:nvPicPr>
        <p:blipFill>
          <a:blip r:embed="rId3"/>
          <a:stretch>
            <a:fillRect/>
          </a:stretch>
        </p:blipFill>
        <p:spPr>
          <a:xfrm>
            <a:off x="7326701" y="2898475"/>
            <a:ext cx="4712898" cy="1923690"/>
          </a:xfrm>
          <a:prstGeom prst="rect">
            <a:avLst/>
          </a:prstGeom>
          <a:ln>
            <a:solidFill>
              <a:schemeClr val="tx1"/>
            </a:solidFill>
          </a:ln>
        </p:spPr>
      </p:pic>
    </p:spTree>
    <p:extLst>
      <p:ext uri="{BB962C8B-B14F-4D97-AF65-F5344CB8AC3E}">
        <p14:creationId xmlns:p14="http://schemas.microsoft.com/office/powerpoint/2010/main" val="40914127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34E21-BDD5-C73B-ACE6-20C39E1CF09D}"/>
              </a:ext>
            </a:extLst>
          </p:cNvPr>
          <p:cNvSpPr>
            <a:spLocks noGrp="1"/>
          </p:cNvSpPr>
          <p:nvPr>
            <p:ph type="title"/>
          </p:nvPr>
        </p:nvSpPr>
        <p:spPr/>
        <p:txBody>
          <a:bodyPr>
            <a:normAutofit fontScale="90000"/>
          </a:bodyPr>
          <a:lstStyle/>
          <a:p>
            <a:r>
              <a:rPr lang="en-US" dirty="0">
                <a:cs typeface="Posterama"/>
              </a:rPr>
              <a:t>Conjunction Set- Model 3 – XGBOOST </a:t>
            </a:r>
            <a:r>
              <a:rPr lang="en-US" dirty="0" err="1">
                <a:cs typeface="Posterama"/>
              </a:rPr>
              <a:t>Pembobotan</a:t>
            </a:r>
          </a:p>
        </p:txBody>
      </p:sp>
      <p:pic>
        <p:nvPicPr>
          <p:cNvPr id="3" name="Picture 3" descr="Text&#10;&#10;Description automatically generated">
            <a:extLst>
              <a:ext uri="{FF2B5EF4-FFF2-40B4-BE49-F238E27FC236}">
                <a16:creationId xmlns:a16="http://schemas.microsoft.com/office/drawing/2014/main" id="{A6C2B3AF-711B-41AD-86A7-50C9672EAF08}"/>
              </a:ext>
            </a:extLst>
          </p:cNvPr>
          <p:cNvPicPr>
            <a:picLocks noChangeAspect="1"/>
          </p:cNvPicPr>
          <p:nvPr/>
        </p:nvPicPr>
        <p:blipFill>
          <a:blip r:embed="rId2"/>
          <a:stretch>
            <a:fillRect/>
          </a:stretch>
        </p:blipFill>
        <p:spPr>
          <a:xfrm>
            <a:off x="678072" y="2233842"/>
            <a:ext cx="6938872" cy="3475986"/>
          </a:xfrm>
          <a:prstGeom prst="rect">
            <a:avLst/>
          </a:prstGeom>
        </p:spPr>
      </p:pic>
      <p:sp>
        <p:nvSpPr>
          <p:cNvPr id="5" name="TextBox 3">
            <a:extLst>
              <a:ext uri="{FF2B5EF4-FFF2-40B4-BE49-F238E27FC236}">
                <a16:creationId xmlns:a16="http://schemas.microsoft.com/office/drawing/2014/main" id="{0B6F81F2-AEDE-CA13-992F-5E87D18DF525}"/>
              </a:ext>
            </a:extLst>
          </p:cNvPr>
          <p:cNvSpPr txBox="1"/>
          <p:nvPr/>
        </p:nvSpPr>
        <p:spPr>
          <a:xfrm>
            <a:off x="8078629" y="1929739"/>
            <a:ext cx="3870916" cy="46166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1400"/>
          </a:p>
          <a:p>
            <a:r>
              <a:rPr lang="en-US" sz="1400" dirty="0" err="1">
                <a:ea typeface="+mn-lt"/>
                <a:cs typeface="+mn-lt"/>
              </a:rPr>
              <a:t>Setiap</a:t>
            </a:r>
            <a:r>
              <a:rPr lang="en-US" sz="1400" dirty="0">
                <a:ea typeface="+mn-lt"/>
                <a:cs typeface="+mn-lt"/>
              </a:rPr>
              <a:t> </a:t>
            </a:r>
            <a:r>
              <a:rPr lang="en-US" sz="1400" dirty="0" err="1">
                <a:ea typeface="+mn-lt"/>
                <a:cs typeface="+mn-lt"/>
              </a:rPr>
              <a:t>konjungsi</a:t>
            </a:r>
            <a:r>
              <a:rPr lang="en-US" sz="1400" dirty="0">
                <a:ea typeface="+mn-lt"/>
                <a:cs typeface="+mn-lt"/>
              </a:rPr>
              <a:t> pada </a:t>
            </a:r>
            <a:r>
              <a:rPr lang="en-US" sz="1400" dirty="0" err="1">
                <a:ea typeface="+mn-lt"/>
                <a:cs typeface="+mn-lt"/>
              </a:rPr>
              <a:t>himpunan</a:t>
            </a:r>
            <a:r>
              <a:rPr lang="en-US" sz="1400" dirty="0">
                <a:ea typeface="+mn-lt"/>
                <a:cs typeface="+mn-lt"/>
              </a:rPr>
              <a:t> yang </a:t>
            </a:r>
            <a:r>
              <a:rPr lang="en-US" sz="1400" dirty="0" err="1">
                <a:ea typeface="+mn-lt"/>
                <a:cs typeface="+mn-lt"/>
              </a:rPr>
              <a:t>diberikan</a:t>
            </a:r>
            <a:r>
              <a:rPr lang="en-US" sz="1400" dirty="0">
                <a:ea typeface="+mn-lt"/>
                <a:cs typeface="+mn-lt"/>
              </a:rPr>
              <a:t> </a:t>
            </a:r>
            <a:r>
              <a:rPr lang="en-US" sz="1400" dirty="0" err="1">
                <a:ea typeface="+mn-lt"/>
                <a:cs typeface="+mn-lt"/>
              </a:rPr>
              <a:t>merepresentasikan</a:t>
            </a:r>
            <a:r>
              <a:rPr lang="en-US" sz="1400" dirty="0">
                <a:ea typeface="+mn-lt"/>
                <a:cs typeface="+mn-lt"/>
              </a:rPr>
              <a:t> </a:t>
            </a:r>
            <a:r>
              <a:rPr lang="en-US" sz="1400" dirty="0" err="1">
                <a:ea typeface="+mn-lt"/>
                <a:cs typeface="+mn-lt"/>
              </a:rPr>
              <a:t>kombinasi</a:t>
            </a:r>
            <a:r>
              <a:rPr lang="en-US" sz="1400" dirty="0">
                <a:ea typeface="+mn-lt"/>
                <a:cs typeface="+mn-lt"/>
              </a:rPr>
              <a:t> </a:t>
            </a:r>
            <a:r>
              <a:rPr lang="en-US" sz="1400" dirty="0" err="1">
                <a:ea typeface="+mn-lt"/>
                <a:cs typeface="+mn-lt"/>
              </a:rPr>
              <a:t>dari</a:t>
            </a:r>
            <a:r>
              <a:rPr lang="en-US" sz="1400" dirty="0">
                <a:ea typeface="+mn-lt"/>
                <a:cs typeface="+mn-lt"/>
              </a:rPr>
              <a:t> leaves yang </a:t>
            </a:r>
            <a:r>
              <a:rPr lang="en-US" sz="1400" dirty="0" err="1">
                <a:ea typeface="+mn-lt"/>
                <a:cs typeface="+mn-lt"/>
              </a:rPr>
              <a:t>berasal</a:t>
            </a:r>
            <a:r>
              <a:rPr lang="en-US" sz="1400" dirty="0">
                <a:ea typeface="+mn-lt"/>
                <a:cs typeface="+mn-lt"/>
              </a:rPr>
              <a:t> </a:t>
            </a:r>
            <a:r>
              <a:rPr lang="en-US" sz="1400" dirty="0" err="1">
                <a:ea typeface="+mn-lt"/>
                <a:cs typeface="+mn-lt"/>
              </a:rPr>
              <a:t>dari</a:t>
            </a:r>
            <a:r>
              <a:rPr lang="en-US" sz="1400" dirty="0">
                <a:ea typeface="+mn-lt"/>
                <a:cs typeface="+mn-lt"/>
              </a:rPr>
              <a:t> </a:t>
            </a:r>
            <a:r>
              <a:rPr lang="en-US" sz="1400" dirty="0" err="1">
                <a:ea typeface="+mn-lt"/>
                <a:cs typeface="+mn-lt"/>
              </a:rPr>
              <a:t>sumber</a:t>
            </a:r>
            <a:r>
              <a:rPr lang="en-US" sz="1400" dirty="0">
                <a:ea typeface="+mn-lt"/>
                <a:cs typeface="+mn-lt"/>
              </a:rPr>
              <a:t> decision forest.</a:t>
            </a:r>
            <a:endParaRPr lang="en-US" sz="1400" dirty="0"/>
          </a:p>
          <a:p>
            <a:endParaRPr lang="en-US" sz="1400"/>
          </a:p>
          <a:p>
            <a:r>
              <a:rPr lang="en-US" sz="1400" dirty="0" err="1">
                <a:ea typeface="+mn-lt"/>
                <a:cs typeface="+mn-lt"/>
              </a:rPr>
              <a:t>months_as_customer</a:t>
            </a:r>
            <a:r>
              <a:rPr lang="en-US" sz="1400" dirty="0">
                <a:ea typeface="+mn-lt"/>
                <a:cs typeface="+mn-lt"/>
              </a:rPr>
              <a:t> &gt;= 0.499, age &gt;= 0.667, </a:t>
            </a:r>
            <a:r>
              <a:rPr lang="en-US" sz="1400" dirty="0" err="1">
                <a:ea typeface="+mn-lt"/>
                <a:cs typeface="+mn-lt"/>
              </a:rPr>
              <a:t>policy_annual_premium</a:t>
            </a:r>
            <a:r>
              <a:rPr lang="en-US" sz="1400" dirty="0">
                <a:ea typeface="+mn-lt"/>
                <a:cs typeface="+mn-lt"/>
              </a:rPr>
              <a:t> &gt;= 0.892, </a:t>
            </a:r>
            <a:r>
              <a:rPr lang="en-US" sz="1400" dirty="0" err="1">
                <a:ea typeface="+mn-lt"/>
                <a:cs typeface="+mn-lt"/>
              </a:rPr>
              <a:t>insured_zip</a:t>
            </a:r>
            <a:r>
              <a:rPr lang="en-US" sz="1400" dirty="0">
                <a:ea typeface="+mn-lt"/>
                <a:cs typeface="+mn-lt"/>
              </a:rPr>
              <a:t> &gt;= 0.031, capital-loss &gt;= 0.847, </a:t>
            </a:r>
            <a:r>
              <a:rPr lang="en-US" sz="1400" dirty="0" err="1">
                <a:ea typeface="+mn-lt"/>
                <a:cs typeface="+mn-lt"/>
              </a:rPr>
              <a:t>injury_claim</a:t>
            </a:r>
            <a:r>
              <a:rPr lang="en-US" sz="1400" dirty="0">
                <a:ea typeface="+mn-lt"/>
                <a:cs typeface="+mn-lt"/>
              </a:rPr>
              <a:t> &gt;= 0.64, </a:t>
            </a:r>
            <a:r>
              <a:rPr lang="en-US" sz="1400" dirty="0" err="1">
                <a:ea typeface="+mn-lt"/>
                <a:cs typeface="+mn-lt"/>
              </a:rPr>
              <a:t>vehicle_claim</a:t>
            </a:r>
            <a:r>
              <a:rPr lang="en-US" sz="1400" dirty="0">
                <a:ea typeface="+mn-lt"/>
                <a:cs typeface="+mn-lt"/>
              </a:rPr>
              <a:t> &gt;= 0.427, </a:t>
            </a:r>
            <a:r>
              <a:rPr lang="en-US" sz="1400" dirty="0" err="1">
                <a:ea typeface="+mn-lt"/>
                <a:cs typeface="+mn-lt"/>
              </a:rPr>
              <a:t>policy_duration</a:t>
            </a:r>
            <a:r>
              <a:rPr lang="en-US" sz="1400" dirty="0">
                <a:ea typeface="+mn-lt"/>
                <a:cs typeface="+mn-lt"/>
              </a:rPr>
              <a:t> &gt;= 0.714, </a:t>
            </a:r>
            <a:r>
              <a:rPr lang="en-US" sz="1400" dirty="0" err="1">
                <a:ea typeface="+mn-lt"/>
                <a:cs typeface="+mn-lt"/>
              </a:rPr>
              <a:t>months_as_customer</a:t>
            </a:r>
            <a:r>
              <a:rPr lang="en-US" sz="1400" dirty="0">
                <a:ea typeface="+mn-lt"/>
                <a:cs typeface="+mn-lt"/>
              </a:rPr>
              <a:t> &lt; 0.516, </a:t>
            </a:r>
            <a:r>
              <a:rPr lang="en-US" sz="1400" dirty="0" err="1">
                <a:ea typeface="+mn-lt"/>
                <a:cs typeface="+mn-lt"/>
              </a:rPr>
              <a:t>policy_deductable</a:t>
            </a:r>
            <a:r>
              <a:rPr lang="en-US" sz="1400" dirty="0">
                <a:ea typeface="+mn-lt"/>
                <a:cs typeface="+mn-lt"/>
              </a:rPr>
              <a:t> &lt; 0.333, </a:t>
            </a:r>
            <a:r>
              <a:rPr lang="en-US" sz="1400" dirty="0" err="1">
                <a:ea typeface="+mn-lt"/>
                <a:cs typeface="+mn-lt"/>
              </a:rPr>
              <a:t>policy_annual_premium</a:t>
            </a:r>
            <a:r>
              <a:rPr lang="en-US" sz="1400" dirty="0">
                <a:ea typeface="+mn-lt"/>
                <a:cs typeface="+mn-lt"/>
              </a:rPr>
              <a:t> &lt; 1.262, </a:t>
            </a:r>
            <a:r>
              <a:rPr lang="en-US" sz="1400" dirty="0" err="1">
                <a:ea typeface="+mn-lt"/>
                <a:cs typeface="+mn-lt"/>
              </a:rPr>
              <a:t>umbrella_limit</a:t>
            </a:r>
            <a:r>
              <a:rPr lang="en-US" sz="1400" dirty="0">
                <a:ea typeface="+mn-lt"/>
                <a:cs typeface="+mn-lt"/>
              </a:rPr>
              <a:t> &lt; 2000000.0, </a:t>
            </a:r>
            <a:r>
              <a:rPr lang="en-US" sz="1400" dirty="0" err="1">
                <a:ea typeface="+mn-lt"/>
                <a:cs typeface="+mn-lt"/>
              </a:rPr>
              <a:t>insured_zip</a:t>
            </a:r>
            <a:r>
              <a:rPr lang="en-US" sz="1400" dirty="0">
                <a:ea typeface="+mn-lt"/>
                <a:cs typeface="+mn-lt"/>
              </a:rPr>
              <a:t> &lt; 0.054, capital-gains &lt; 0.109, capital-loss &lt; 1.0, </a:t>
            </a:r>
            <a:r>
              <a:rPr lang="en-US" sz="1400" dirty="0" err="1">
                <a:ea typeface="+mn-lt"/>
                <a:cs typeface="+mn-lt"/>
              </a:rPr>
              <a:t>incident_hour_of_the_day</a:t>
            </a:r>
            <a:r>
              <a:rPr lang="en-US" sz="1400" dirty="0">
                <a:ea typeface="+mn-lt"/>
                <a:cs typeface="+mn-lt"/>
              </a:rPr>
              <a:t> &lt; 0.217, </a:t>
            </a:r>
            <a:r>
              <a:rPr lang="en-US" sz="1400" dirty="0" err="1">
                <a:ea typeface="+mn-lt"/>
                <a:cs typeface="+mn-lt"/>
              </a:rPr>
              <a:t>number_of_vehicles_involved</a:t>
            </a:r>
            <a:r>
              <a:rPr lang="en-US" sz="1400" dirty="0">
                <a:ea typeface="+mn-lt"/>
                <a:cs typeface="+mn-lt"/>
              </a:rPr>
              <a:t> &lt; 0.333, </a:t>
            </a:r>
            <a:r>
              <a:rPr lang="en-US" sz="1400" dirty="0" err="1">
                <a:ea typeface="+mn-lt"/>
                <a:cs typeface="+mn-lt"/>
              </a:rPr>
              <a:t>bodily_injuries</a:t>
            </a:r>
            <a:r>
              <a:rPr lang="en-US" sz="1400" dirty="0">
                <a:ea typeface="+mn-lt"/>
                <a:cs typeface="+mn-lt"/>
              </a:rPr>
              <a:t> &lt; 0.5, witnesses &lt; 0.333, </a:t>
            </a:r>
            <a:r>
              <a:rPr lang="en-US" sz="1400" dirty="0" err="1">
                <a:ea typeface="+mn-lt"/>
                <a:cs typeface="+mn-lt"/>
              </a:rPr>
              <a:t>property_claim</a:t>
            </a:r>
            <a:r>
              <a:rPr lang="en-US" sz="1400" dirty="0">
                <a:ea typeface="+mn-lt"/>
                <a:cs typeface="+mn-lt"/>
              </a:rPr>
              <a:t> &lt; -0.362, </a:t>
            </a:r>
            <a:r>
              <a:rPr lang="en-US" sz="1400" dirty="0" err="1">
                <a:ea typeface="+mn-lt"/>
                <a:cs typeface="+mn-lt"/>
              </a:rPr>
              <a:t>vehicle_claim</a:t>
            </a:r>
            <a:r>
              <a:rPr lang="en-US" sz="1400" dirty="0">
                <a:ea typeface="+mn-lt"/>
                <a:cs typeface="+mn-lt"/>
              </a:rPr>
              <a:t> &lt; 0.437, </a:t>
            </a:r>
            <a:r>
              <a:rPr lang="en-US" sz="1400" dirty="0" err="1">
                <a:ea typeface="+mn-lt"/>
                <a:cs typeface="+mn-lt"/>
              </a:rPr>
              <a:t>auto_year</a:t>
            </a:r>
            <a:endParaRPr lang="en-US" dirty="0" err="1"/>
          </a:p>
        </p:txBody>
      </p:sp>
    </p:spTree>
    <p:extLst>
      <p:ext uri="{BB962C8B-B14F-4D97-AF65-F5344CB8AC3E}">
        <p14:creationId xmlns:p14="http://schemas.microsoft.com/office/powerpoint/2010/main" val="6493181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56891-FCC5-58F0-CF55-7D5FA6BB1A3F}"/>
              </a:ext>
            </a:extLst>
          </p:cNvPr>
          <p:cNvSpPr>
            <a:spLocks noGrp="1"/>
          </p:cNvSpPr>
          <p:nvPr>
            <p:ph type="title"/>
          </p:nvPr>
        </p:nvSpPr>
        <p:spPr/>
        <p:txBody>
          <a:bodyPr>
            <a:normAutofit fontScale="90000"/>
          </a:bodyPr>
          <a:lstStyle/>
          <a:p>
            <a:r>
              <a:rPr lang="en-US" dirty="0">
                <a:cs typeface="Posterama"/>
              </a:rPr>
              <a:t>Decision Path- Model 3 – XGBOOST </a:t>
            </a:r>
            <a:r>
              <a:rPr lang="en-US" dirty="0" err="1">
                <a:cs typeface="Posterama"/>
              </a:rPr>
              <a:t>Pembobotan</a:t>
            </a:r>
            <a:endParaRPr lang="en-US" dirty="0" err="1"/>
          </a:p>
        </p:txBody>
      </p:sp>
      <p:pic>
        <p:nvPicPr>
          <p:cNvPr id="3" name="Picture 3" descr="Text&#10;&#10;Description automatically generated">
            <a:extLst>
              <a:ext uri="{FF2B5EF4-FFF2-40B4-BE49-F238E27FC236}">
                <a16:creationId xmlns:a16="http://schemas.microsoft.com/office/drawing/2014/main" id="{E6D8D18F-6CEB-F7E7-78B4-39A0C7A20989}"/>
              </a:ext>
            </a:extLst>
          </p:cNvPr>
          <p:cNvPicPr>
            <a:picLocks noChangeAspect="1"/>
          </p:cNvPicPr>
          <p:nvPr/>
        </p:nvPicPr>
        <p:blipFill>
          <a:blip r:embed="rId2"/>
          <a:stretch>
            <a:fillRect/>
          </a:stretch>
        </p:blipFill>
        <p:spPr>
          <a:xfrm>
            <a:off x="744567" y="2212475"/>
            <a:ext cx="6234742" cy="4233815"/>
          </a:xfrm>
          <a:prstGeom prst="rect">
            <a:avLst/>
          </a:prstGeom>
        </p:spPr>
      </p:pic>
      <p:sp>
        <p:nvSpPr>
          <p:cNvPr id="5" name="TextBox 3">
            <a:extLst>
              <a:ext uri="{FF2B5EF4-FFF2-40B4-BE49-F238E27FC236}">
                <a16:creationId xmlns:a16="http://schemas.microsoft.com/office/drawing/2014/main" id="{734F8926-BB56-B203-8246-F666102FE138}"/>
              </a:ext>
            </a:extLst>
          </p:cNvPr>
          <p:cNvSpPr txBox="1"/>
          <p:nvPr/>
        </p:nvSpPr>
        <p:spPr>
          <a:xfrm>
            <a:off x="7209440" y="2052801"/>
            <a:ext cx="4631120"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err="1"/>
              <a:t>Sebagai</a:t>
            </a:r>
            <a:r>
              <a:rPr lang="en-US" sz="1400" dirty="0"/>
              <a:t> List Decision path, </a:t>
            </a:r>
            <a:r>
              <a:rPr lang="en-US" sz="1400" dirty="0" err="1"/>
              <a:t>dimana</a:t>
            </a:r>
            <a:r>
              <a:rPr lang="en-US" sz="1400" dirty="0"/>
              <a:t> </a:t>
            </a:r>
            <a:r>
              <a:rPr lang="en-US" sz="1400" dirty="0" err="1"/>
              <a:t>setiap</a:t>
            </a:r>
            <a:r>
              <a:rPr lang="en-US" sz="1400" dirty="0"/>
              <a:t> decision path </a:t>
            </a:r>
            <a:r>
              <a:rPr lang="en-US" sz="1400" dirty="0" err="1"/>
              <a:t>direpresenetasikan</a:t>
            </a:r>
            <a:r>
              <a:rPr lang="en-US" sz="1400" dirty="0"/>
              <a:t> </a:t>
            </a:r>
            <a:r>
              <a:rPr lang="en-US" sz="1400" dirty="0" err="1"/>
              <a:t>sebagai</a:t>
            </a:r>
            <a:r>
              <a:rPr lang="en-US" sz="1400" dirty="0"/>
              <a:t> string </a:t>
            </a:r>
            <a:r>
              <a:rPr lang="en-US" sz="1400" dirty="0" err="1"/>
              <a:t>dari</a:t>
            </a:r>
            <a:r>
              <a:rPr lang="en-US" sz="1400" dirty="0"/>
              <a:t> nodes yang </a:t>
            </a:r>
            <a:r>
              <a:rPr lang="en-US" sz="1400" dirty="0" err="1"/>
              <a:t>ada</a:t>
            </a:r>
            <a:r>
              <a:rPr lang="en-US" sz="1400" dirty="0"/>
              <a:t>. Satu </a:t>
            </a:r>
            <a:r>
              <a:rPr lang="en-US" sz="1400" dirty="0" err="1"/>
              <a:t>simpul</a:t>
            </a:r>
            <a:r>
              <a:rPr lang="en-US" sz="1400" dirty="0"/>
              <a:t> </a:t>
            </a:r>
            <a:r>
              <a:rPr lang="en-US" sz="1400" dirty="0" err="1"/>
              <a:t>untuk</a:t>
            </a:r>
            <a:r>
              <a:rPr lang="en-US" sz="1400" dirty="0"/>
              <a:t> leaf dan yang </a:t>
            </a:r>
            <a:r>
              <a:rPr lang="en-US" sz="1400" dirty="0" err="1"/>
              <a:t>lainnya</a:t>
            </a:r>
            <a:r>
              <a:rPr lang="en-US" sz="1400" dirty="0"/>
              <a:t> </a:t>
            </a:r>
            <a:r>
              <a:rPr lang="en-US" sz="1400" dirty="0" err="1"/>
              <a:t>sebagai</a:t>
            </a:r>
            <a:r>
              <a:rPr lang="en-US" sz="1400" dirty="0"/>
              <a:t> decision nodes.</a:t>
            </a:r>
          </a:p>
          <a:p>
            <a:endParaRPr lang="en-US" sz="1400"/>
          </a:p>
          <a:p>
            <a:r>
              <a:rPr lang="en-US" sz="1400" dirty="0">
                <a:ea typeface="+mn-lt"/>
                <a:cs typeface="+mn-lt"/>
              </a:rPr>
              <a:t>['</a:t>
            </a:r>
            <a:r>
              <a:rPr lang="en-US" sz="1400" dirty="0" err="1">
                <a:ea typeface="+mn-lt"/>
                <a:cs typeface="+mn-lt"/>
              </a:rPr>
              <a:t>severity_Major</a:t>
            </a:r>
            <a:r>
              <a:rPr lang="en-US" sz="1400" dirty="0">
                <a:ea typeface="+mn-lt"/>
                <a:cs typeface="+mn-lt"/>
              </a:rPr>
              <a:t> Damage &lt; 1.0', '</a:t>
            </a:r>
            <a:r>
              <a:rPr lang="en-US" sz="1400" dirty="0" err="1">
                <a:ea typeface="+mn-lt"/>
                <a:cs typeface="+mn-lt"/>
              </a:rPr>
              <a:t>hobby_chess</a:t>
            </a:r>
            <a:r>
              <a:rPr lang="en-US" sz="1400" dirty="0">
                <a:ea typeface="+mn-lt"/>
                <a:cs typeface="+mn-lt"/>
              </a:rPr>
              <a:t> &lt; 1.0', '</a:t>
            </a:r>
            <a:r>
              <a:rPr lang="en-US" sz="1400" dirty="0" err="1">
                <a:ea typeface="+mn-lt"/>
                <a:cs typeface="+mn-lt"/>
              </a:rPr>
              <a:t>hobby_cross</a:t>
            </a:r>
            <a:r>
              <a:rPr lang="en-US" sz="1400" dirty="0">
                <a:ea typeface="+mn-lt"/>
                <a:cs typeface="+mn-lt"/>
              </a:rPr>
              <a:t>-fit &lt; 1.0', '</a:t>
            </a:r>
            <a:r>
              <a:rPr lang="en-US" sz="1400" dirty="0" err="1">
                <a:ea typeface="+mn-lt"/>
                <a:cs typeface="+mn-lt"/>
              </a:rPr>
              <a:t>injury_claim</a:t>
            </a:r>
            <a:r>
              <a:rPr lang="en-US" sz="1400" dirty="0">
                <a:ea typeface="+mn-lt"/>
                <a:cs typeface="+mn-lt"/>
              </a:rPr>
              <a:t> &lt; 0.677855492', '</a:t>
            </a:r>
            <a:r>
              <a:rPr lang="en-US" sz="1400" dirty="0" err="1">
                <a:ea typeface="+mn-lt"/>
                <a:cs typeface="+mn-lt"/>
              </a:rPr>
              <a:t>edu_High</a:t>
            </a:r>
            <a:r>
              <a:rPr lang="en-US" sz="1400" dirty="0">
                <a:ea typeface="+mn-lt"/>
                <a:cs typeface="+mn-lt"/>
              </a:rPr>
              <a:t> School &gt;= 1.0', 'capital-loss &gt;= 0.875787556', 'capital-loss &gt;= 0.923492372', 'csl_250/500 &lt; 1.0', 'labels: [0.98363832 0.01636168]</a:t>
            </a:r>
          </a:p>
          <a:p>
            <a:endParaRPr lang="en-US" sz="1400">
              <a:ea typeface="+mn-lt"/>
              <a:cs typeface="+mn-lt"/>
            </a:endParaRPr>
          </a:p>
          <a:p>
            <a:r>
              <a:rPr lang="en-US" sz="1400" dirty="0">
                <a:solidFill>
                  <a:srgbClr val="374151"/>
                </a:solidFill>
                <a:highlight>
                  <a:srgbClr val="F7F7F8"/>
                </a:highlight>
                <a:ea typeface="+mn-lt"/>
                <a:cs typeface="+mn-lt"/>
              </a:rPr>
              <a:t>Jika </a:t>
            </a:r>
            <a:r>
              <a:rPr lang="en-US" sz="1400" dirty="0" err="1">
                <a:solidFill>
                  <a:srgbClr val="374151"/>
                </a:solidFill>
                <a:highlight>
                  <a:srgbClr val="F7F7F8"/>
                </a:highlight>
                <a:ea typeface="+mn-lt"/>
                <a:cs typeface="+mn-lt"/>
              </a:rPr>
              <a:t>sebuah</a:t>
            </a:r>
            <a:r>
              <a:rPr lang="en-US" sz="1400" dirty="0">
                <a:solidFill>
                  <a:srgbClr val="374151"/>
                </a:solidFill>
                <a:highlight>
                  <a:srgbClr val="F7F7F8"/>
                </a:highlight>
                <a:ea typeface="+mn-lt"/>
                <a:cs typeface="+mn-lt"/>
              </a:rPr>
              <a:t> instance data </a:t>
            </a:r>
            <a:r>
              <a:rPr lang="en-US" sz="1400" dirty="0" err="1">
                <a:solidFill>
                  <a:srgbClr val="374151"/>
                </a:solidFill>
                <a:highlight>
                  <a:srgbClr val="F7F7F8"/>
                </a:highlight>
                <a:ea typeface="+mn-lt"/>
                <a:cs typeface="+mn-lt"/>
              </a:rPr>
              <a:t>memenuhi</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semua</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aturan</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tersebut</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maka</a:t>
            </a:r>
            <a:r>
              <a:rPr lang="en-US" sz="1400" dirty="0">
                <a:solidFill>
                  <a:srgbClr val="374151"/>
                </a:solidFill>
                <a:highlight>
                  <a:srgbClr val="F7F7F8"/>
                </a:highlight>
                <a:ea typeface="+mn-lt"/>
                <a:cs typeface="+mn-lt"/>
              </a:rPr>
              <a:t> instance data </a:t>
            </a:r>
            <a:r>
              <a:rPr lang="en-US" sz="1400" dirty="0" err="1">
                <a:solidFill>
                  <a:srgbClr val="374151"/>
                </a:solidFill>
                <a:highlight>
                  <a:srgbClr val="F7F7F8"/>
                </a:highlight>
                <a:ea typeface="+mn-lt"/>
                <a:cs typeface="+mn-lt"/>
              </a:rPr>
              <a:t>tersebut</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akan</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diberi</a:t>
            </a:r>
            <a:r>
              <a:rPr lang="en-US" sz="1400" dirty="0">
                <a:solidFill>
                  <a:srgbClr val="374151"/>
                </a:solidFill>
                <a:highlight>
                  <a:srgbClr val="F7F7F8"/>
                </a:highlight>
                <a:ea typeface="+mn-lt"/>
                <a:cs typeface="+mn-lt"/>
              </a:rPr>
              <a:t> label </a:t>
            </a:r>
            <a:r>
              <a:rPr lang="en-US" sz="1400" dirty="0" err="1">
                <a:solidFill>
                  <a:srgbClr val="374151"/>
                </a:solidFill>
                <a:highlight>
                  <a:srgbClr val="F7F7F8"/>
                </a:highlight>
                <a:ea typeface="+mn-lt"/>
                <a:cs typeface="+mn-lt"/>
              </a:rPr>
              <a:t>kelas</a:t>
            </a:r>
            <a:r>
              <a:rPr lang="en-US" sz="1400" dirty="0">
                <a:solidFill>
                  <a:srgbClr val="374151"/>
                </a:solidFill>
                <a:highlight>
                  <a:srgbClr val="F7F7F8"/>
                </a:highlight>
                <a:ea typeface="+mn-lt"/>
                <a:cs typeface="+mn-lt"/>
              </a:rPr>
              <a:t>. Dalam </a:t>
            </a:r>
            <a:r>
              <a:rPr lang="en-US" sz="1400" dirty="0" err="1">
                <a:solidFill>
                  <a:srgbClr val="374151"/>
                </a:solidFill>
                <a:highlight>
                  <a:srgbClr val="F7F7F8"/>
                </a:highlight>
                <a:ea typeface="+mn-lt"/>
                <a:cs typeface="+mn-lt"/>
              </a:rPr>
              <a:t>notasi</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tersebut</a:t>
            </a:r>
            <a:r>
              <a:rPr lang="en-US" sz="1400" dirty="0">
                <a:solidFill>
                  <a:srgbClr val="374151"/>
                </a:solidFill>
                <a:highlight>
                  <a:srgbClr val="F7F7F8"/>
                </a:highlight>
                <a:ea typeface="+mn-lt"/>
                <a:cs typeface="+mn-lt"/>
              </a:rPr>
              <a:t>, label </a:t>
            </a:r>
            <a:r>
              <a:rPr lang="en-US" sz="1400" dirty="0" err="1">
                <a:solidFill>
                  <a:srgbClr val="374151"/>
                </a:solidFill>
                <a:highlight>
                  <a:srgbClr val="F7F7F8"/>
                </a:highlight>
                <a:ea typeface="+mn-lt"/>
                <a:cs typeface="+mn-lt"/>
              </a:rPr>
              <a:t>kelas</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direpresentasikan</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sebagai</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sebuah</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vektor</a:t>
            </a:r>
            <a:r>
              <a:rPr lang="en-US" sz="1400" dirty="0">
                <a:solidFill>
                  <a:srgbClr val="374151"/>
                </a:solidFill>
                <a:highlight>
                  <a:srgbClr val="F7F7F8"/>
                </a:highlight>
                <a:ea typeface="+mn-lt"/>
                <a:cs typeface="+mn-lt"/>
              </a:rPr>
              <a:t> </a:t>
            </a:r>
            <a:r>
              <a:rPr lang="en-US" sz="1400" dirty="0" err="1">
                <a:solidFill>
                  <a:srgbClr val="374151"/>
                </a:solidFill>
                <a:highlight>
                  <a:srgbClr val="F7F7F8"/>
                </a:highlight>
                <a:ea typeface="+mn-lt"/>
                <a:cs typeface="+mn-lt"/>
              </a:rPr>
              <a:t>dengan</a:t>
            </a:r>
            <a:r>
              <a:rPr lang="en-US" sz="1400" dirty="0">
                <a:solidFill>
                  <a:srgbClr val="374151"/>
                </a:solidFill>
                <a:highlight>
                  <a:srgbClr val="F7F7F8"/>
                </a:highlight>
                <a:ea typeface="+mn-lt"/>
                <a:cs typeface="+mn-lt"/>
              </a:rPr>
              <a:t> dua </a:t>
            </a:r>
            <a:r>
              <a:rPr lang="en-US" sz="1400" dirty="0" err="1">
                <a:solidFill>
                  <a:srgbClr val="374151"/>
                </a:solidFill>
                <a:highlight>
                  <a:srgbClr val="F7F7F8"/>
                </a:highlight>
                <a:ea typeface="+mn-lt"/>
                <a:cs typeface="+mn-lt"/>
              </a:rPr>
              <a:t>elemen</a:t>
            </a:r>
            <a:r>
              <a:rPr lang="en-US" sz="1400" dirty="0">
                <a:solidFill>
                  <a:srgbClr val="374151"/>
                </a:solidFill>
                <a:highlight>
                  <a:srgbClr val="F7F7F8"/>
                </a:highlight>
                <a:ea typeface="+mn-lt"/>
                <a:cs typeface="+mn-lt"/>
              </a:rPr>
              <a:t> [</a:t>
            </a:r>
            <a:r>
              <a:rPr lang="en-US" sz="1400" dirty="0">
                <a:solidFill>
                  <a:srgbClr val="262626"/>
                </a:solidFill>
                <a:highlight>
                  <a:srgbClr val="F7F7F8"/>
                </a:highlight>
                <a:ea typeface="+mn-lt"/>
                <a:cs typeface="+mn-lt"/>
              </a:rPr>
              <a:t>0.98363832 0.01636168</a:t>
            </a:r>
            <a:r>
              <a:rPr lang="en-US" sz="1400" dirty="0">
                <a:solidFill>
                  <a:srgbClr val="374151"/>
                </a:solidFill>
                <a:highlight>
                  <a:srgbClr val="F7F7F8"/>
                </a:highlight>
                <a:ea typeface="+mn-lt"/>
                <a:cs typeface="+mn-lt"/>
              </a:rPr>
              <a:t>].</a:t>
            </a:r>
            <a:endParaRPr lang="en-US" sz="1400" dirty="0"/>
          </a:p>
          <a:p>
            <a:endParaRPr lang="en-US" sz="1400"/>
          </a:p>
        </p:txBody>
      </p:sp>
    </p:spTree>
    <p:extLst>
      <p:ext uri="{BB962C8B-B14F-4D97-AF65-F5344CB8AC3E}">
        <p14:creationId xmlns:p14="http://schemas.microsoft.com/office/powerpoint/2010/main" val="1812456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950C1-42F9-7BEA-F579-25775A5ABA26}"/>
              </a:ext>
            </a:extLst>
          </p:cNvPr>
          <p:cNvSpPr>
            <a:spLocks noGrp="1"/>
          </p:cNvSpPr>
          <p:nvPr>
            <p:ph type="title"/>
          </p:nvPr>
        </p:nvSpPr>
        <p:spPr/>
        <p:txBody>
          <a:bodyPr>
            <a:normAutofit fontScale="90000"/>
          </a:bodyPr>
          <a:lstStyle/>
          <a:p>
            <a:r>
              <a:rPr lang="en-US" dirty="0">
                <a:cs typeface="Posterama"/>
              </a:rPr>
              <a:t>Classification Tree - Model 3 – XGBOOST </a:t>
            </a:r>
            <a:r>
              <a:rPr lang="en-US" dirty="0" err="1">
                <a:cs typeface="Posterama"/>
              </a:rPr>
              <a:t>Pembobotan</a:t>
            </a:r>
            <a:endParaRPr lang="en-US" dirty="0" err="1"/>
          </a:p>
        </p:txBody>
      </p:sp>
      <p:pic>
        <p:nvPicPr>
          <p:cNvPr id="4" name="Gambar 4" descr="Sebuah gambar berisi diagram&#10;&#10;Deskripsi dibuat secara otomatis">
            <a:extLst>
              <a:ext uri="{FF2B5EF4-FFF2-40B4-BE49-F238E27FC236}">
                <a16:creationId xmlns:a16="http://schemas.microsoft.com/office/drawing/2014/main" id="{17032E8C-872A-1971-6695-5339EADF4CD6}"/>
              </a:ext>
            </a:extLst>
          </p:cNvPr>
          <p:cNvPicPr>
            <a:picLocks noChangeAspect="1"/>
          </p:cNvPicPr>
          <p:nvPr/>
        </p:nvPicPr>
        <p:blipFill>
          <a:blip r:embed="rId2"/>
          <a:stretch>
            <a:fillRect/>
          </a:stretch>
        </p:blipFill>
        <p:spPr>
          <a:xfrm>
            <a:off x="2539041" y="2182956"/>
            <a:ext cx="7113916" cy="4116730"/>
          </a:xfrm>
          <a:prstGeom prst="rect">
            <a:avLst/>
          </a:prstGeom>
        </p:spPr>
      </p:pic>
    </p:spTree>
    <p:extLst>
      <p:ext uri="{BB962C8B-B14F-4D97-AF65-F5344CB8AC3E}">
        <p14:creationId xmlns:p14="http://schemas.microsoft.com/office/powerpoint/2010/main" val="34177599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AFC22-E260-9E33-E3AE-91E1A86BC51D}"/>
              </a:ext>
            </a:extLst>
          </p:cNvPr>
          <p:cNvSpPr>
            <a:spLocks noGrp="1"/>
          </p:cNvSpPr>
          <p:nvPr>
            <p:ph type="title"/>
          </p:nvPr>
        </p:nvSpPr>
        <p:spPr/>
        <p:txBody>
          <a:bodyPr>
            <a:normAutofit fontScale="90000"/>
          </a:bodyPr>
          <a:lstStyle/>
          <a:p>
            <a:r>
              <a:rPr lang="en-US" dirty="0">
                <a:cs typeface="Posterama"/>
              </a:rPr>
              <a:t>Decision Rule - Model 3 – XGBOOST </a:t>
            </a:r>
            <a:r>
              <a:rPr lang="en-US" dirty="0" err="1">
                <a:cs typeface="Posterama"/>
              </a:rPr>
              <a:t>Pembobotan</a:t>
            </a:r>
            <a:endParaRPr lang="en-US" dirty="0" err="1"/>
          </a:p>
        </p:txBody>
      </p:sp>
      <p:pic>
        <p:nvPicPr>
          <p:cNvPr id="4" name="Gambar 4" descr="Sebuah gambar berisi teks&#10;&#10;Deskripsi dibuat secara otomatis">
            <a:extLst>
              <a:ext uri="{FF2B5EF4-FFF2-40B4-BE49-F238E27FC236}">
                <a16:creationId xmlns:a16="http://schemas.microsoft.com/office/drawing/2014/main" id="{E20A0290-AF3C-F650-5A8F-3FFA6B7A08A8}"/>
              </a:ext>
            </a:extLst>
          </p:cNvPr>
          <p:cNvPicPr>
            <a:picLocks noChangeAspect="1"/>
          </p:cNvPicPr>
          <p:nvPr/>
        </p:nvPicPr>
        <p:blipFill>
          <a:blip r:embed="rId2"/>
          <a:stretch>
            <a:fillRect/>
          </a:stretch>
        </p:blipFill>
        <p:spPr>
          <a:xfrm>
            <a:off x="856891" y="2049924"/>
            <a:ext cx="6883879" cy="4167133"/>
          </a:xfrm>
          <a:prstGeom prst="rect">
            <a:avLst/>
          </a:prstGeom>
        </p:spPr>
      </p:pic>
      <p:pic>
        <p:nvPicPr>
          <p:cNvPr id="5" name="Gambar 5" descr="Sebuah gambar berisi teks&#10;&#10;Deskripsi dibuat secara otomatis">
            <a:extLst>
              <a:ext uri="{FF2B5EF4-FFF2-40B4-BE49-F238E27FC236}">
                <a16:creationId xmlns:a16="http://schemas.microsoft.com/office/drawing/2014/main" id="{9DF266E9-3F97-3FDA-2BE3-5ED8F9757D5E}"/>
              </a:ext>
            </a:extLst>
          </p:cNvPr>
          <p:cNvPicPr>
            <a:picLocks noChangeAspect="1"/>
          </p:cNvPicPr>
          <p:nvPr/>
        </p:nvPicPr>
        <p:blipFill>
          <a:blip r:embed="rId3"/>
          <a:stretch>
            <a:fillRect/>
          </a:stretch>
        </p:blipFill>
        <p:spPr>
          <a:xfrm>
            <a:off x="8002438" y="3044486"/>
            <a:ext cx="3749615" cy="1660423"/>
          </a:xfrm>
          <a:prstGeom prst="rect">
            <a:avLst/>
          </a:prstGeom>
        </p:spPr>
      </p:pic>
    </p:spTree>
    <p:extLst>
      <p:ext uri="{BB962C8B-B14F-4D97-AF65-F5344CB8AC3E}">
        <p14:creationId xmlns:p14="http://schemas.microsoft.com/office/powerpoint/2010/main" val="11204141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950C1-42F9-7BEA-F579-25775A5ABA26}"/>
              </a:ext>
            </a:extLst>
          </p:cNvPr>
          <p:cNvSpPr>
            <a:spLocks noGrp="1"/>
          </p:cNvSpPr>
          <p:nvPr>
            <p:ph type="title"/>
          </p:nvPr>
        </p:nvSpPr>
        <p:spPr/>
        <p:txBody>
          <a:bodyPr>
            <a:normAutofit fontScale="90000"/>
          </a:bodyPr>
          <a:lstStyle/>
          <a:p>
            <a:r>
              <a:rPr lang="en-US" dirty="0">
                <a:cs typeface="Posterama"/>
              </a:rPr>
              <a:t>Classification Tree - Model 4 – IMXGBOOST WEIGHTED</a:t>
            </a:r>
            <a:endParaRPr lang="en-US" dirty="0" err="1"/>
          </a:p>
        </p:txBody>
      </p:sp>
      <p:pic>
        <p:nvPicPr>
          <p:cNvPr id="3" name="Gambar 4" descr="Sebuah gambar berisi diagram&#10;&#10;Deskripsi dibuat secara otomatis">
            <a:extLst>
              <a:ext uri="{FF2B5EF4-FFF2-40B4-BE49-F238E27FC236}">
                <a16:creationId xmlns:a16="http://schemas.microsoft.com/office/drawing/2014/main" id="{A3BB1E79-4859-EAD0-C364-99B3C9F3C6FF}"/>
              </a:ext>
            </a:extLst>
          </p:cNvPr>
          <p:cNvPicPr>
            <a:picLocks noChangeAspect="1"/>
          </p:cNvPicPr>
          <p:nvPr/>
        </p:nvPicPr>
        <p:blipFill>
          <a:blip r:embed="rId2"/>
          <a:stretch>
            <a:fillRect/>
          </a:stretch>
        </p:blipFill>
        <p:spPr>
          <a:xfrm>
            <a:off x="741872" y="2091004"/>
            <a:ext cx="11096444" cy="4286253"/>
          </a:xfrm>
          <a:prstGeom prst="rect">
            <a:avLst/>
          </a:prstGeom>
        </p:spPr>
      </p:pic>
    </p:spTree>
    <p:extLst>
      <p:ext uri="{BB962C8B-B14F-4D97-AF65-F5344CB8AC3E}">
        <p14:creationId xmlns:p14="http://schemas.microsoft.com/office/powerpoint/2010/main" val="25163214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AFC22-E260-9E33-E3AE-91E1A86BC51D}"/>
              </a:ext>
            </a:extLst>
          </p:cNvPr>
          <p:cNvSpPr>
            <a:spLocks noGrp="1"/>
          </p:cNvSpPr>
          <p:nvPr>
            <p:ph type="title"/>
          </p:nvPr>
        </p:nvSpPr>
        <p:spPr/>
        <p:txBody>
          <a:bodyPr/>
          <a:lstStyle/>
          <a:p>
            <a:r>
              <a:rPr lang="en-US" sz="2500" dirty="0">
                <a:ea typeface="+mj-lt"/>
                <a:cs typeface="+mj-lt"/>
              </a:rPr>
              <a:t>Decision Rule - Model 4 – IMXGBOOST WEIGHTED</a:t>
            </a:r>
          </a:p>
          <a:p>
            <a:endParaRPr lang="en-US">
              <a:cs typeface="Posterama"/>
            </a:endParaRPr>
          </a:p>
        </p:txBody>
      </p:sp>
      <p:pic>
        <p:nvPicPr>
          <p:cNvPr id="3" name="Gambar 5" descr="Sebuah gambar berisi teks&#10;&#10;Deskripsi dibuat secara otomatis">
            <a:extLst>
              <a:ext uri="{FF2B5EF4-FFF2-40B4-BE49-F238E27FC236}">
                <a16:creationId xmlns:a16="http://schemas.microsoft.com/office/drawing/2014/main" id="{CE70A242-1B12-DA05-F8E7-92998DA61F12}"/>
              </a:ext>
            </a:extLst>
          </p:cNvPr>
          <p:cNvPicPr>
            <a:picLocks noChangeAspect="1"/>
          </p:cNvPicPr>
          <p:nvPr/>
        </p:nvPicPr>
        <p:blipFill>
          <a:blip r:embed="rId2"/>
          <a:stretch>
            <a:fillRect/>
          </a:stretch>
        </p:blipFill>
        <p:spPr>
          <a:xfrm>
            <a:off x="612476" y="1371235"/>
            <a:ext cx="7300822" cy="5021304"/>
          </a:xfrm>
          <a:prstGeom prst="rect">
            <a:avLst/>
          </a:prstGeom>
        </p:spPr>
      </p:pic>
      <p:pic>
        <p:nvPicPr>
          <p:cNvPr id="6" name="Gambar 6" descr="Sebuah gambar berisi teks, surat&#10;&#10;Deskripsi dibuat secara otomatis">
            <a:extLst>
              <a:ext uri="{FF2B5EF4-FFF2-40B4-BE49-F238E27FC236}">
                <a16:creationId xmlns:a16="http://schemas.microsoft.com/office/drawing/2014/main" id="{1D6DF5F6-5EDF-AE48-CD78-9B6B38BC083F}"/>
              </a:ext>
            </a:extLst>
          </p:cNvPr>
          <p:cNvPicPr>
            <a:picLocks noChangeAspect="1"/>
          </p:cNvPicPr>
          <p:nvPr/>
        </p:nvPicPr>
        <p:blipFill>
          <a:blip r:embed="rId3"/>
          <a:stretch>
            <a:fillRect/>
          </a:stretch>
        </p:blipFill>
        <p:spPr>
          <a:xfrm>
            <a:off x="8146211" y="2421021"/>
            <a:ext cx="3720860" cy="1771544"/>
          </a:xfrm>
          <a:prstGeom prst="rect">
            <a:avLst/>
          </a:prstGeom>
        </p:spPr>
      </p:pic>
    </p:spTree>
    <p:extLst>
      <p:ext uri="{BB962C8B-B14F-4D97-AF65-F5344CB8AC3E}">
        <p14:creationId xmlns:p14="http://schemas.microsoft.com/office/powerpoint/2010/main" val="3748525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C7BC1E0-1C8D-47CB-B48A-D3D0D2EF0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AD1C04B-04EF-43BA-B2AB-6F52AF8B9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1"/>
            <a:ext cx="6939937" cy="6453893"/>
          </a:xfrm>
          <a:custGeom>
            <a:avLst/>
            <a:gdLst>
              <a:gd name="connsiteX0" fmla="*/ 111814 w 4695433"/>
              <a:gd name="connsiteY0" fmla="*/ 3049004 h 4582435"/>
              <a:gd name="connsiteX1" fmla="*/ 297409 w 4695433"/>
              <a:gd name="connsiteY1" fmla="*/ 3091902 h 4582435"/>
              <a:gd name="connsiteX2" fmla="*/ 416673 w 4695433"/>
              <a:gd name="connsiteY2" fmla="*/ 3537003 h 4582435"/>
              <a:gd name="connsiteX3" fmla="*/ 31751 w 4695433"/>
              <a:gd name="connsiteY3" fmla="*/ 3683368 h 4582435"/>
              <a:gd name="connsiteX4" fmla="*/ 0 w 4695433"/>
              <a:gd name="connsiteY4" fmla="*/ 3669070 h 4582435"/>
              <a:gd name="connsiteX5" fmla="*/ 0 w 4695433"/>
              <a:gd name="connsiteY5" fmla="*/ 3079852 h 4582435"/>
              <a:gd name="connsiteX6" fmla="*/ 35156 w 4695433"/>
              <a:gd name="connsiteY6" fmla="*/ 3063756 h 4582435"/>
              <a:gd name="connsiteX7" fmla="*/ 111814 w 4695433"/>
              <a:gd name="connsiteY7" fmla="*/ 3049004 h 4582435"/>
              <a:gd name="connsiteX8" fmla="*/ 0 w 4695433"/>
              <a:gd name="connsiteY8" fmla="*/ 0 h 4582435"/>
              <a:gd name="connsiteX9" fmla="*/ 4695433 w 4695433"/>
              <a:gd name="connsiteY9" fmla="*/ 0 h 4582435"/>
              <a:gd name="connsiteX10" fmla="*/ 4663044 w 4695433"/>
              <a:gd name="connsiteY10" fmla="*/ 68762 h 4582435"/>
              <a:gd name="connsiteX11" fmla="*/ 4571319 w 4695433"/>
              <a:gd name="connsiteY11" fmla="*/ 201411 h 4582435"/>
              <a:gd name="connsiteX12" fmla="*/ 4099777 w 4695433"/>
              <a:gd name="connsiteY12" fmla="*/ 504347 h 4582435"/>
              <a:gd name="connsiteX13" fmla="*/ 3811860 w 4695433"/>
              <a:gd name="connsiteY13" fmla="*/ 1682068 h 4582435"/>
              <a:gd name="connsiteX14" fmla="*/ 3167043 w 4695433"/>
              <a:gd name="connsiteY14" fmla="*/ 4278500 h 4582435"/>
              <a:gd name="connsiteX15" fmla="*/ 2640955 w 4695433"/>
              <a:gd name="connsiteY15" fmla="*/ 4485587 h 4582435"/>
              <a:gd name="connsiteX16" fmla="*/ 1495663 w 4695433"/>
              <a:gd name="connsiteY16" fmla="*/ 4435228 h 4582435"/>
              <a:gd name="connsiteX17" fmla="*/ 1020813 w 4695433"/>
              <a:gd name="connsiteY17" fmla="*/ 3838149 h 4582435"/>
              <a:gd name="connsiteX18" fmla="*/ 626404 w 4695433"/>
              <a:gd name="connsiteY18" fmla="*/ 3045292 h 4582435"/>
              <a:gd name="connsiteX19" fmla="*/ 147061 w 4695433"/>
              <a:gd name="connsiteY19" fmla="*/ 2765401 h 4582435"/>
              <a:gd name="connsiteX20" fmla="*/ 0 w 4695433"/>
              <a:gd name="connsiteY20" fmla="*/ 2736690 h 458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95433" h="4582435">
                <a:moveTo>
                  <a:pt x="111814" y="3049004"/>
                </a:moveTo>
                <a:cubicBezTo>
                  <a:pt x="174417" y="3044581"/>
                  <a:pt x="238967" y="3058160"/>
                  <a:pt x="297409" y="3091902"/>
                </a:cubicBezTo>
                <a:cubicBezTo>
                  <a:pt x="453255" y="3181878"/>
                  <a:pt x="506651" y="3381158"/>
                  <a:pt x="416673" y="3537003"/>
                </a:cubicBezTo>
                <a:cubicBezTo>
                  <a:pt x="337943" y="3673368"/>
                  <a:pt x="175529" y="3731295"/>
                  <a:pt x="31751" y="3683368"/>
                </a:cubicBezTo>
                <a:lnTo>
                  <a:pt x="0" y="3669070"/>
                </a:lnTo>
                <a:lnTo>
                  <a:pt x="0" y="3079852"/>
                </a:lnTo>
                <a:lnTo>
                  <a:pt x="35156" y="3063756"/>
                </a:lnTo>
                <a:cubicBezTo>
                  <a:pt x="59982" y="3055817"/>
                  <a:pt x="85729" y="3050848"/>
                  <a:pt x="111814" y="3049004"/>
                </a:cubicBezTo>
                <a:close/>
                <a:moveTo>
                  <a:pt x="0" y="0"/>
                </a:moveTo>
                <a:lnTo>
                  <a:pt x="4695433" y="0"/>
                </a:lnTo>
                <a:lnTo>
                  <a:pt x="4663044" y="68762"/>
                </a:lnTo>
                <a:cubicBezTo>
                  <a:pt x="4636274" y="118744"/>
                  <a:pt x="4605467" y="163546"/>
                  <a:pt x="4571319" y="201411"/>
                </a:cubicBezTo>
                <a:cubicBezTo>
                  <a:pt x="4449886" y="335755"/>
                  <a:pt x="4268949" y="426743"/>
                  <a:pt x="4099777" y="504347"/>
                </a:cubicBezTo>
                <a:cubicBezTo>
                  <a:pt x="3604896" y="731933"/>
                  <a:pt x="3591784" y="1317548"/>
                  <a:pt x="3811860" y="1682068"/>
                </a:cubicBezTo>
                <a:cubicBezTo>
                  <a:pt x="4454413" y="2741008"/>
                  <a:pt x="4084752" y="3706193"/>
                  <a:pt x="3167043" y="4278500"/>
                </a:cubicBezTo>
                <a:cubicBezTo>
                  <a:pt x="3009772" y="4376529"/>
                  <a:pt x="2817700" y="4417630"/>
                  <a:pt x="2640955" y="4485587"/>
                </a:cubicBezTo>
                <a:cubicBezTo>
                  <a:pt x="2250950" y="4603206"/>
                  <a:pt x="1866703" y="4642930"/>
                  <a:pt x="1495663" y="4435228"/>
                </a:cubicBezTo>
                <a:cubicBezTo>
                  <a:pt x="1259049" y="4302759"/>
                  <a:pt x="1121911" y="4090107"/>
                  <a:pt x="1020813" y="3838149"/>
                </a:cubicBezTo>
                <a:cubicBezTo>
                  <a:pt x="910679" y="3564211"/>
                  <a:pt x="784571" y="3292847"/>
                  <a:pt x="626404" y="3045292"/>
                </a:cubicBezTo>
                <a:cubicBezTo>
                  <a:pt x="516355" y="2873268"/>
                  <a:pt x="336073" y="2807363"/>
                  <a:pt x="147061" y="2765401"/>
                </a:cubicBezTo>
                <a:lnTo>
                  <a:pt x="0" y="27366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Judul 1">
            <a:extLst>
              <a:ext uri="{FF2B5EF4-FFF2-40B4-BE49-F238E27FC236}">
                <a16:creationId xmlns:a16="http://schemas.microsoft.com/office/drawing/2014/main" id="{F30BE4DD-89D1-0FE3-16E0-1AEB26718D65}"/>
              </a:ext>
            </a:extLst>
          </p:cNvPr>
          <p:cNvSpPr>
            <a:spLocks noGrp="1"/>
          </p:cNvSpPr>
          <p:nvPr>
            <p:ph type="title"/>
          </p:nvPr>
        </p:nvSpPr>
        <p:spPr>
          <a:xfrm>
            <a:off x="609600" y="663960"/>
            <a:ext cx="4298417" cy="2539390"/>
          </a:xfrm>
        </p:spPr>
        <p:txBody>
          <a:bodyPr vert="horz" lIns="91440" tIns="45720" rIns="91440" bIns="45720" rtlCol="0" anchor="b">
            <a:normAutofit/>
          </a:bodyPr>
          <a:lstStyle/>
          <a:p>
            <a:r>
              <a:rPr lang="en-US"/>
              <a:t>METODOLOGI</a:t>
            </a:r>
          </a:p>
        </p:txBody>
      </p:sp>
      <p:pic>
        <p:nvPicPr>
          <p:cNvPr id="4" name="Gambar 4" descr="Sebuah gambar berisi diagram&#10;&#10;Deskripsi dibuat secara otomatis">
            <a:extLst>
              <a:ext uri="{FF2B5EF4-FFF2-40B4-BE49-F238E27FC236}">
                <a16:creationId xmlns:a16="http://schemas.microsoft.com/office/drawing/2014/main" id="{DCBFA6A7-D76A-A39F-0D65-D2FD55413784}"/>
              </a:ext>
            </a:extLst>
          </p:cNvPr>
          <p:cNvPicPr>
            <a:picLocks noGrp="1" noChangeAspect="1"/>
          </p:cNvPicPr>
          <p:nvPr>
            <p:ph idx="1"/>
          </p:nvPr>
        </p:nvPicPr>
        <p:blipFill>
          <a:blip r:embed="rId2"/>
          <a:stretch>
            <a:fillRect/>
          </a:stretch>
        </p:blipFill>
        <p:spPr>
          <a:xfrm>
            <a:off x="6560082" y="1103765"/>
            <a:ext cx="5022318" cy="4545197"/>
          </a:xfrm>
          <a:prstGeom prst="rect">
            <a:avLst/>
          </a:prstGeom>
        </p:spPr>
      </p:pic>
    </p:spTree>
    <p:extLst>
      <p:ext uri="{BB962C8B-B14F-4D97-AF65-F5344CB8AC3E}">
        <p14:creationId xmlns:p14="http://schemas.microsoft.com/office/powerpoint/2010/main" val="18460445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950C1-42F9-7BEA-F579-25775A5ABA26}"/>
              </a:ext>
            </a:extLst>
          </p:cNvPr>
          <p:cNvSpPr>
            <a:spLocks noGrp="1"/>
          </p:cNvSpPr>
          <p:nvPr>
            <p:ph type="title"/>
          </p:nvPr>
        </p:nvSpPr>
        <p:spPr/>
        <p:txBody>
          <a:bodyPr>
            <a:normAutofit fontScale="90000"/>
          </a:bodyPr>
          <a:lstStyle/>
          <a:p>
            <a:r>
              <a:rPr lang="en-US" dirty="0">
                <a:cs typeface="Posterama"/>
              </a:rPr>
              <a:t>Classification Tree - Model 5 – IMXGBOOST FOCAL</a:t>
            </a:r>
            <a:endParaRPr lang="en-US" dirty="0" err="1"/>
          </a:p>
        </p:txBody>
      </p:sp>
      <p:pic>
        <p:nvPicPr>
          <p:cNvPr id="4" name="Gambar 4" descr="Sebuah gambar berisi diagram&#10;&#10;Deskripsi dibuat secara otomatis">
            <a:extLst>
              <a:ext uri="{FF2B5EF4-FFF2-40B4-BE49-F238E27FC236}">
                <a16:creationId xmlns:a16="http://schemas.microsoft.com/office/drawing/2014/main" id="{B573652C-C843-1567-2DED-186262117960}"/>
              </a:ext>
            </a:extLst>
          </p:cNvPr>
          <p:cNvPicPr>
            <a:picLocks noChangeAspect="1"/>
          </p:cNvPicPr>
          <p:nvPr/>
        </p:nvPicPr>
        <p:blipFill>
          <a:blip r:embed="rId2"/>
          <a:stretch>
            <a:fillRect/>
          </a:stretch>
        </p:blipFill>
        <p:spPr>
          <a:xfrm>
            <a:off x="986287" y="1970587"/>
            <a:ext cx="10391953" cy="4742748"/>
          </a:xfrm>
          <a:prstGeom prst="rect">
            <a:avLst/>
          </a:prstGeom>
        </p:spPr>
      </p:pic>
    </p:spTree>
    <p:extLst>
      <p:ext uri="{BB962C8B-B14F-4D97-AF65-F5344CB8AC3E}">
        <p14:creationId xmlns:p14="http://schemas.microsoft.com/office/powerpoint/2010/main" val="14878599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AFC22-E260-9E33-E3AE-91E1A86BC51D}"/>
              </a:ext>
            </a:extLst>
          </p:cNvPr>
          <p:cNvSpPr>
            <a:spLocks noGrp="1"/>
          </p:cNvSpPr>
          <p:nvPr>
            <p:ph type="title"/>
          </p:nvPr>
        </p:nvSpPr>
        <p:spPr/>
        <p:txBody>
          <a:bodyPr/>
          <a:lstStyle/>
          <a:p>
            <a:r>
              <a:rPr lang="en-US" sz="2500" dirty="0">
                <a:ea typeface="+mj-lt"/>
                <a:cs typeface="+mj-lt"/>
              </a:rPr>
              <a:t>Decision Rule - Model 5 – IMXGBOOST FOCAL</a:t>
            </a:r>
            <a:endParaRPr lang="id-ID" dirty="0"/>
          </a:p>
          <a:p>
            <a:endParaRPr lang="en-US">
              <a:cs typeface="Posterama"/>
            </a:endParaRPr>
          </a:p>
        </p:txBody>
      </p:sp>
      <p:pic>
        <p:nvPicPr>
          <p:cNvPr id="7" name="Gambar 7" descr="Sebuah gambar berisi meja&#10;&#10;Deskripsi dibuat secara otomatis">
            <a:extLst>
              <a:ext uri="{FF2B5EF4-FFF2-40B4-BE49-F238E27FC236}">
                <a16:creationId xmlns:a16="http://schemas.microsoft.com/office/drawing/2014/main" id="{FD33B5CA-3577-BE2B-041E-3B8A824AD0BE}"/>
              </a:ext>
            </a:extLst>
          </p:cNvPr>
          <p:cNvPicPr>
            <a:picLocks noChangeAspect="1"/>
          </p:cNvPicPr>
          <p:nvPr/>
        </p:nvPicPr>
        <p:blipFill>
          <a:blip r:embed="rId2"/>
          <a:stretch>
            <a:fillRect/>
          </a:stretch>
        </p:blipFill>
        <p:spPr>
          <a:xfrm>
            <a:off x="727494" y="1428321"/>
            <a:ext cx="5920596" cy="5007772"/>
          </a:xfrm>
          <a:prstGeom prst="rect">
            <a:avLst/>
          </a:prstGeom>
        </p:spPr>
      </p:pic>
      <p:pic>
        <p:nvPicPr>
          <p:cNvPr id="8" name="Gambar 8" descr="Sebuah gambar berisi teks&#10;&#10;Deskripsi dibuat secara otomatis">
            <a:extLst>
              <a:ext uri="{FF2B5EF4-FFF2-40B4-BE49-F238E27FC236}">
                <a16:creationId xmlns:a16="http://schemas.microsoft.com/office/drawing/2014/main" id="{CFFF02FC-1026-6997-9B66-74BA54985C2C}"/>
              </a:ext>
            </a:extLst>
          </p:cNvPr>
          <p:cNvPicPr>
            <a:picLocks noChangeAspect="1"/>
          </p:cNvPicPr>
          <p:nvPr/>
        </p:nvPicPr>
        <p:blipFill>
          <a:blip r:embed="rId3"/>
          <a:stretch>
            <a:fillRect/>
          </a:stretch>
        </p:blipFill>
        <p:spPr>
          <a:xfrm>
            <a:off x="7111041" y="2463899"/>
            <a:ext cx="4813539" cy="1455749"/>
          </a:xfrm>
          <a:prstGeom prst="rect">
            <a:avLst/>
          </a:prstGeom>
        </p:spPr>
      </p:pic>
    </p:spTree>
    <p:extLst>
      <p:ext uri="{BB962C8B-B14F-4D97-AF65-F5344CB8AC3E}">
        <p14:creationId xmlns:p14="http://schemas.microsoft.com/office/powerpoint/2010/main" val="6710112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2F357C-4240-3904-A18A-18C37F8EECC5}"/>
              </a:ext>
            </a:extLst>
          </p:cNvPr>
          <p:cNvPicPr>
            <a:picLocks noChangeAspect="1"/>
          </p:cNvPicPr>
          <p:nvPr/>
        </p:nvPicPr>
        <p:blipFill rotWithShape="1">
          <a:blip r:embed="rId2">
            <a:alphaModFix/>
          </a:blip>
          <a:srcRect r="1731" b="-5"/>
          <a:stretch/>
        </p:blipFill>
        <p:spPr>
          <a:xfrm>
            <a:off x="20" y="10"/>
            <a:ext cx="12191980" cy="6857990"/>
          </a:xfrm>
          <a:prstGeom prst="rect">
            <a:avLst/>
          </a:prstGeom>
        </p:spPr>
      </p:pic>
      <p:sp>
        <p:nvSpPr>
          <p:cNvPr id="2" name="Judul 1">
            <a:extLst>
              <a:ext uri="{FF2B5EF4-FFF2-40B4-BE49-F238E27FC236}">
                <a16:creationId xmlns:a16="http://schemas.microsoft.com/office/drawing/2014/main" id="{448E805A-FB9E-12E7-0ECC-610D9F7715F3}"/>
              </a:ext>
            </a:extLst>
          </p:cNvPr>
          <p:cNvSpPr>
            <a:spLocks noGrp="1"/>
          </p:cNvSpPr>
          <p:nvPr>
            <p:ph type="title"/>
          </p:nvPr>
        </p:nvSpPr>
        <p:spPr/>
        <p:txBody>
          <a:bodyPr vert="horz" lIns="91440" tIns="45720" rIns="91440" bIns="45720" rtlCol="0" anchor="t">
            <a:normAutofit/>
          </a:bodyPr>
          <a:lstStyle/>
          <a:p>
            <a:r>
              <a:rPr lang="en-US" sz="5400" dirty="0">
                <a:solidFill>
                  <a:srgbClr val="FFFFFF"/>
                </a:solidFill>
              </a:rPr>
              <a:t>KESIMPULAN</a:t>
            </a:r>
          </a:p>
        </p:txBody>
      </p:sp>
      <p:sp>
        <p:nvSpPr>
          <p:cNvPr id="3" name="Tampungan Konten 2">
            <a:extLst>
              <a:ext uri="{FF2B5EF4-FFF2-40B4-BE49-F238E27FC236}">
                <a16:creationId xmlns:a16="http://schemas.microsoft.com/office/drawing/2014/main" id="{6CBB9A18-772C-2E0D-A8F8-B35D9E74BAD7}"/>
              </a:ext>
            </a:extLst>
          </p:cNvPr>
          <p:cNvSpPr>
            <a:spLocks noGrp="1"/>
          </p:cNvSpPr>
          <p:nvPr>
            <p:ph idx="1"/>
          </p:nvPr>
        </p:nvSpPr>
        <p:spPr/>
        <p:txBody>
          <a:bodyPr/>
          <a:lstStyle/>
          <a:p>
            <a:endParaRPr lang="id-ID"/>
          </a:p>
        </p:txBody>
      </p:sp>
    </p:spTree>
    <p:extLst>
      <p:ext uri="{BB962C8B-B14F-4D97-AF65-F5344CB8AC3E}">
        <p14:creationId xmlns:p14="http://schemas.microsoft.com/office/powerpoint/2010/main" val="198054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4EE1FF7-5624-C069-5C0A-6036F6FD6FCA}"/>
              </a:ext>
            </a:extLst>
          </p:cNvPr>
          <p:cNvSpPr>
            <a:spLocks noGrp="1"/>
          </p:cNvSpPr>
          <p:nvPr>
            <p:ph type="title"/>
          </p:nvPr>
        </p:nvSpPr>
        <p:spPr/>
        <p:txBody>
          <a:bodyPr/>
          <a:lstStyle/>
          <a:p>
            <a:endParaRPr lang="id-ID"/>
          </a:p>
        </p:txBody>
      </p:sp>
      <p:sp>
        <p:nvSpPr>
          <p:cNvPr id="3" name="Tampungan Konten 2">
            <a:extLst>
              <a:ext uri="{FF2B5EF4-FFF2-40B4-BE49-F238E27FC236}">
                <a16:creationId xmlns:a16="http://schemas.microsoft.com/office/drawing/2014/main" id="{5B92B978-5883-037E-A09A-9902B3B858ED}"/>
              </a:ext>
            </a:extLst>
          </p:cNvPr>
          <p:cNvSpPr>
            <a:spLocks noGrp="1"/>
          </p:cNvSpPr>
          <p:nvPr>
            <p:ph idx="1"/>
          </p:nvPr>
        </p:nvSpPr>
        <p:spPr>
          <a:xfrm>
            <a:off x="6202392" y="2106204"/>
            <a:ext cx="5380008" cy="4036534"/>
          </a:xfrm>
        </p:spPr>
        <p:txBody>
          <a:bodyPr vert="horz" lIns="91440" tIns="45720" rIns="91440" bIns="45720" rtlCol="0" anchor="t">
            <a:normAutofit fontScale="92500" lnSpcReduction="10000"/>
          </a:bodyPr>
          <a:lstStyle/>
          <a:p>
            <a:pPr marL="342900" indent="-342900">
              <a:buFont typeface="Arial" panose="020B0504020202020204" pitchFamily="34" charset="0"/>
              <a:buChar char="•"/>
            </a:pPr>
            <a:r>
              <a:rPr lang="id-ID" dirty="0" err="1"/>
              <a:t>XGBoost</a:t>
            </a:r>
            <a:r>
              <a:rPr lang="id-ID" dirty="0"/>
              <a:t> tanpa penanganan kelas tak seimbang lebih baik daripada model yang lain dari nilai </a:t>
            </a:r>
            <a:r>
              <a:rPr lang="id-ID" dirty="0" err="1"/>
              <a:t>accuracy</a:t>
            </a:r>
            <a:r>
              <a:rPr lang="id-ID" dirty="0"/>
              <a:t> dan </a:t>
            </a:r>
            <a:r>
              <a:rPr lang="id-ID" dirty="0" err="1"/>
              <a:t>precision</a:t>
            </a:r>
            <a:r>
              <a:rPr lang="id-ID" dirty="0"/>
              <a:t>.</a:t>
            </a:r>
          </a:p>
          <a:p>
            <a:pPr marL="342900" indent="-342900">
              <a:buFont typeface="Arial" panose="020B0504020202020204" pitchFamily="34" charset="0"/>
              <a:buChar char="•"/>
            </a:pPr>
            <a:r>
              <a:rPr lang="id-ID" dirty="0" err="1"/>
              <a:t>XGBoost</a:t>
            </a:r>
            <a:r>
              <a:rPr lang="id-ID" dirty="0"/>
              <a:t> dengan pembobotan data lebih baik daripada model yang lain dari nilai </a:t>
            </a:r>
            <a:r>
              <a:rPr lang="id-ID" dirty="0" err="1"/>
              <a:t>recall</a:t>
            </a:r>
            <a:r>
              <a:rPr lang="id-ID" dirty="0"/>
              <a:t>, F1-score, dan AUC.</a:t>
            </a:r>
          </a:p>
          <a:p>
            <a:pPr marL="342900" indent="-342900">
              <a:buFont typeface="Arial" panose="020B0504020202020204" pitchFamily="34" charset="0"/>
              <a:buChar char="•"/>
            </a:pPr>
            <a:r>
              <a:rPr lang="id-ID" dirty="0"/>
              <a:t>Terdapat perbedaan dari bentuk </a:t>
            </a:r>
            <a:r>
              <a:rPr lang="id-ID" dirty="0" err="1"/>
              <a:t>classification</a:t>
            </a:r>
            <a:r>
              <a:rPr lang="id-ID" dirty="0"/>
              <a:t> </a:t>
            </a:r>
            <a:r>
              <a:rPr lang="id-ID" dirty="0" err="1"/>
              <a:t>tree</a:t>
            </a:r>
            <a:r>
              <a:rPr lang="id-ID" dirty="0"/>
              <a:t> dan </a:t>
            </a:r>
            <a:r>
              <a:rPr lang="id-ID" dirty="0" err="1"/>
              <a:t>decision</a:t>
            </a:r>
            <a:r>
              <a:rPr lang="id-ID" dirty="0"/>
              <a:t> </a:t>
            </a:r>
            <a:r>
              <a:rPr lang="id-ID" dirty="0" err="1"/>
              <a:t>rule</a:t>
            </a:r>
            <a:r>
              <a:rPr lang="id-ID" dirty="0"/>
              <a:t> untuk kelima model yang digunakan dalam memprediksi </a:t>
            </a:r>
            <a:r>
              <a:rPr lang="id-ID" dirty="0" err="1"/>
              <a:t>fraud</a:t>
            </a:r>
            <a:r>
              <a:rPr lang="id-ID" dirty="0"/>
              <a:t> asuransi </a:t>
            </a:r>
            <a:r>
              <a:rPr lang="id-ID" dirty="0" err="1"/>
              <a:t>dimana</a:t>
            </a:r>
            <a:r>
              <a:rPr lang="id-ID" dirty="0"/>
              <a:t> </a:t>
            </a:r>
            <a:r>
              <a:rPr lang="id-ID" dirty="0" err="1"/>
              <a:t>tree</a:t>
            </a:r>
            <a:r>
              <a:rPr lang="id-ID" dirty="0"/>
              <a:t> untuk model 1, model 4, dan model 5 memiliki jalur dan daun yang lebih banyak.</a:t>
            </a:r>
          </a:p>
        </p:txBody>
      </p:sp>
      <p:pic>
        <p:nvPicPr>
          <p:cNvPr id="4" name="Gambar 5" descr="Sebuah gambar berisi meja&#10;&#10;Deskripsi dibuat secara otomatis">
            <a:extLst>
              <a:ext uri="{FF2B5EF4-FFF2-40B4-BE49-F238E27FC236}">
                <a16:creationId xmlns:a16="http://schemas.microsoft.com/office/drawing/2014/main" id="{597273DC-4CAD-C969-B93C-6017BE5ED12C}"/>
              </a:ext>
            </a:extLst>
          </p:cNvPr>
          <p:cNvPicPr>
            <a:picLocks noChangeAspect="1"/>
          </p:cNvPicPr>
          <p:nvPr/>
        </p:nvPicPr>
        <p:blipFill>
          <a:blip r:embed="rId2"/>
          <a:stretch>
            <a:fillRect/>
          </a:stretch>
        </p:blipFill>
        <p:spPr>
          <a:xfrm>
            <a:off x="612475" y="1873370"/>
            <a:ext cx="5388633" cy="3485070"/>
          </a:xfrm>
          <a:prstGeom prst="rect">
            <a:avLst/>
          </a:prstGeom>
        </p:spPr>
      </p:pic>
    </p:spTree>
    <p:extLst>
      <p:ext uri="{BB962C8B-B14F-4D97-AF65-F5344CB8AC3E}">
        <p14:creationId xmlns:p14="http://schemas.microsoft.com/office/powerpoint/2010/main" val="708607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64BD7BF5-B402-0A39-F517-C078356E885D}"/>
              </a:ext>
            </a:extLst>
          </p:cNvPr>
          <p:cNvSpPr>
            <a:spLocks noGrp="1"/>
          </p:cNvSpPr>
          <p:nvPr>
            <p:ph type="title"/>
          </p:nvPr>
        </p:nvSpPr>
        <p:spPr/>
        <p:txBody>
          <a:bodyPr/>
          <a:lstStyle/>
          <a:p>
            <a:endParaRPr lang="id-ID"/>
          </a:p>
        </p:txBody>
      </p:sp>
      <p:sp>
        <p:nvSpPr>
          <p:cNvPr id="3" name="Tampungan Konten 2">
            <a:extLst>
              <a:ext uri="{FF2B5EF4-FFF2-40B4-BE49-F238E27FC236}">
                <a16:creationId xmlns:a16="http://schemas.microsoft.com/office/drawing/2014/main" id="{5FEB87E0-3161-50BA-EE91-28EBDFB8270D}"/>
              </a:ext>
            </a:extLst>
          </p:cNvPr>
          <p:cNvSpPr>
            <a:spLocks noGrp="1"/>
          </p:cNvSpPr>
          <p:nvPr>
            <p:ph idx="1"/>
          </p:nvPr>
        </p:nvSpPr>
        <p:spPr/>
        <p:txBody>
          <a:bodyPr/>
          <a:lstStyle/>
          <a:p>
            <a:endParaRPr lang="id-ID"/>
          </a:p>
        </p:txBody>
      </p:sp>
      <p:pic>
        <p:nvPicPr>
          <p:cNvPr id="5" name="Gambar 4" descr="Sebuah gambar berisi diagram&#10;&#10;Deskripsi dibuat secara otomatis">
            <a:extLst>
              <a:ext uri="{FF2B5EF4-FFF2-40B4-BE49-F238E27FC236}">
                <a16:creationId xmlns:a16="http://schemas.microsoft.com/office/drawing/2014/main" id="{B27C5F38-A2CD-C49B-7401-57F634A9299F}"/>
              </a:ext>
            </a:extLst>
          </p:cNvPr>
          <p:cNvPicPr>
            <a:picLocks noChangeAspect="1"/>
          </p:cNvPicPr>
          <p:nvPr/>
        </p:nvPicPr>
        <p:blipFill>
          <a:blip r:embed="rId2"/>
          <a:stretch>
            <a:fillRect/>
          </a:stretch>
        </p:blipFill>
        <p:spPr>
          <a:xfrm>
            <a:off x="612475" y="561114"/>
            <a:ext cx="4727274" cy="1753241"/>
          </a:xfrm>
          <a:prstGeom prst="rect">
            <a:avLst/>
          </a:prstGeom>
          <a:ln>
            <a:solidFill>
              <a:schemeClr val="tx1"/>
            </a:solidFill>
          </a:ln>
        </p:spPr>
      </p:pic>
      <p:pic>
        <p:nvPicPr>
          <p:cNvPr id="7" name="Gambar 4" descr="Sebuah gambar berisi diagram&#10;&#10;Deskripsi dibuat secara otomatis">
            <a:extLst>
              <a:ext uri="{FF2B5EF4-FFF2-40B4-BE49-F238E27FC236}">
                <a16:creationId xmlns:a16="http://schemas.microsoft.com/office/drawing/2014/main" id="{6A404217-E436-582D-AFC4-30D8929C3788}"/>
              </a:ext>
            </a:extLst>
          </p:cNvPr>
          <p:cNvPicPr>
            <a:picLocks noChangeAspect="1"/>
          </p:cNvPicPr>
          <p:nvPr/>
        </p:nvPicPr>
        <p:blipFill>
          <a:blip r:embed="rId3"/>
          <a:stretch>
            <a:fillRect/>
          </a:stretch>
        </p:blipFill>
        <p:spPr>
          <a:xfrm>
            <a:off x="6579079" y="552801"/>
            <a:ext cx="4238444" cy="1741114"/>
          </a:xfrm>
          <a:prstGeom prst="rect">
            <a:avLst/>
          </a:prstGeom>
          <a:ln>
            <a:solidFill>
              <a:schemeClr val="tx1"/>
            </a:solidFill>
          </a:ln>
        </p:spPr>
      </p:pic>
      <p:pic>
        <p:nvPicPr>
          <p:cNvPr id="9" name="Gambar 4" descr="Sebuah gambar berisi diagram&#10;&#10;Deskripsi dibuat secara otomatis">
            <a:extLst>
              <a:ext uri="{FF2B5EF4-FFF2-40B4-BE49-F238E27FC236}">
                <a16:creationId xmlns:a16="http://schemas.microsoft.com/office/drawing/2014/main" id="{42A787ED-30C1-97D4-596B-6A56A5AFE131}"/>
              </a:ext>
            </a:extLst>
          </p:cNvPr>
          <p:cNvPicPr>
            <a:picLocks noChangeAspect="1"/>
          </p:cNvPicPr>
          <p:nvPr/>
        </p:nvPicPr>
        <p:blipFill>
          <a:blip r:embed="rId4"/>
          <a:stretch>
            <a:fillRect/>
          </a:stretch>
        </p:blipFill>
        <p:spPr>
          <a:xfrm>
            <a:off x="4221192" y="2513635"/>
            <a:ext cx="3763992" cy="2175787"/>
          </a:xfrm>
          <a:prstGeom prst="rect">
            <a:avLst/>
          </a:prstGeom>
          <a:ln>
            <a:solidFill>
              <a:schemeClr val="tx1"/>
            </a:solidFill>
          </a:ln>
        </p:spPr>
      </p:pic>
      <p:pic>
        <p:nvPicPr>
          <p:cNvPr id="11" name="Gambar 4" descr="Sebuah gambar berisi diagram&#10;&#10;Deskripsi dibuat secara otomatis">
            <a:extLst>
              <a:ext uri="{FF2B5EF4-FFF2-40B4-BE49-F238E27FC236}">
                <a16:creationId xmlns:a16="http://schemas.microsoft.com/office/drawing/2014/main" id="{DC42533E-2A03-B807-7C74-1B459F4340D1}"/>
              </a:ext>
            </a:extLst>
          </p:cNvPr>
          <p:cNvPicPr>
            <a:picLocks noChangeAspect="1"/>
          </p:cNvPicPr>
          <p:nvPr/>
        </p:nvPicPr>
        <p:blipFill>
          <a:blip r:embed="rId5"/>
          <a:stretch>
            <a:fillRect/>
          </a:stretch>
        </p:blipFill>
        <p:spPr>
          <a:xfrm>
            <a:off x="612475" y="4851456"/>
            <a:ext cx="4166558" cy="1583310"/>
          </a:xfrm>
          <a:prstGeom prst="rect">
            <a:avLst/>
          </a:prstGeom>
          <a:ln>
            <a:solidFill>
              <a:schemeClr val="tx1"/>
            </a:solidFill>
          </a:ln>
        </p:spPr>
      </p:pic>
      <p:pic>
        <p:nvPicPr>
          <p:cNvPr id="13" name="Gambar 4" descr="Sebuah gambar berisi diagram&#10;&#10;Deskripsi dibuat secara otomatis">
            <a:extLst>
              <a:ext uri="{FF2B5EF4-FFF2-40B4-BE49-F238E27FC236}">
                <a16:creationId xmlns:a16="http://schemas.microsoft.com/office/drawing/2014/main" id="{7CD9CC3B-6808-489A-A3B0-69F0FD643E0C}"/>
              </a:ext>
            </a:extLst>
          </p:cNvPr>
          <p:cNvPicPr>
            <a:picLocks noChangeAspect="1"/>
          </p:cNvPicPr>
          <p:nvPr/>
        </p:nvPicPr>
        <p:blipFill>
          <a:blip r:embed="rId6"/>
          <a:stretch>
            <a:fillRect/>
          </a:stretch>
        </p:blipFill>
        <p:spPr>
          <a:xfrm>
            <a:off x="6579079" y="4846059"/>
            <a:ext cx="3950896" cy="1809767"/>
          </a:xfrm>
          <a:prstGeom prst="rect">
            <a:avLst/>
          </a:prstGeom>
          <a:ln>
            <a:solidFill>
              <a:schemeClr val="tx1"/>
            </a:solidFill>
          </a:ln>
        </p:spPr>
      </p:pic>
      <p:sp>
        <p:nvSpPr>
          <p:cNvPr id="15" name="Tampungan Konten 2">
            <a:extLst>
              <a:ext uri="{FF2B5EF4-FFF2-40B4-BE49-F238E27FC236}">
                <a16:creationId xmlns:a16="http://schemas.microsoft.com/office/drawing/2014/main" id="{9C1739DB-64F4-2CB3-6FE2-A5895981E800}"/>
              </a:ext>
            </a:extLst>
          </p:cNvPr>
          <p:cNvSpPr txBox="1">
            <a:spLocks/>
          </p:cNvSpPr>
          <p:nvPr/>
        </p:nvSpPr>
        <p:spPr>
          <a:xfrm>
            <a:off x="1975449" y="2451261"/>
            <a:ext cx="1296839" cy="312799"/>
          </a:xfrm>
          <a:prstGeom prst="rect">
            <a:avLst/>
          </a:prstGeom>
        </p:spPr>
        <p:txBody>
          <a:bodyPr vert="horz" lIns="91440" tIns="45720" rIns="91440" bIns="45720" rtlCol="0" anchor="t">
            <a:normAutofit fontScale="77500" lnSpcReduction="20000"/>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dirty="0"/>
              <a:t>Model 1</a:t>
            </a:r>
          </a:p>
        </p:txBody>
      </p:sp>
      <p:sp>
        <p:nvSpPr>
          <p:cNvPr id="16" name="Tampungan Konten 2">
            <a:extLst>
              <a:ext uri="{FF2B5EF4-FFF2-40B4-BE49-F238E27FC236}">
                <a16:creationId xmlns:a16="http://schemas.microsoft.com/office/drawing/2014/main" id="{99888DA0-F18C-7A72-C25B-FBA21B71EDD4}"/>
              </a:ext>
            </a:extLst>
          </p:cNvPr>
          <p:cNvSpPr txBox="1">
            <a:spLocks/>
          </p:cNvSpPr>
          <p:nvPr/>
        </p:nvSpPr>
        <p:spPr>
          <a:xfrm>
            <a:off x="8689675" y="2451260"/>
            <a:ext cx="1296839" cy="312799"/>
          </a:xfrm>
          <a:prstGeom prst="rect">
            <a:avLst/>
          </a:prstGeom>
        </p:spPr>
        <p:txBody>
          <a:bodyPr vert="horz" lIns="91440" tIns="45720" rIns="91440" bIns="45720" rtlCol="0" anchor="t">
            <a:normAutofit fontScale="77500" lnSpcReduction="20000"/>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dirty="0"/>
              <a:t>Model 2</a:t>
            </a:r>
          </a:p>
        </p:txBody>
      </p:sp>
      <p:sp>
        <p:nvSpPr>
          <p:cNvPr id="17" name="Tampungan Konten 2">
            <a:extLst>
              <a:ext uri="{FF2B5EF4-FFF2-40B4-BE49-F238E27FC236}">
                <a16:creationId xmlns:a16="http://schemas.microsoft.com/office/drawing/2014/main" id="{63830098-21B2-4CAD-13B0-9E7084F0F282}"/>
              </a:ext>
            </a:extLst>
          </p:cNvPr>
          <p:cNvSpPr txBox="1">
            <a:spLocks/>
          </p:cNvSpPr>
          <p:nvPr/>
        </p:nvSpPr>
        <p:spPr>
          <a:xfrm>
            <a:off x="3183147" y="3673336"/>
            <a:ext cx="1296839" cy="312799"/>
          </a:xfrm>
          <a:prstGeom prst="rect">
            <a:avLst/>
          </a:prstGeom>
        </p:spPr>
        <p:txBody>
          <a:bodyPr vert="horz" lIns="91440" tIns="45720" rIns="91440" bIns="45720" rtlCol="0" anchor="t">
            <a:normAutofit fontScale="77500" lnSpcReduction="20000"/>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dirty="0"/>
              <a:t>Model 3</a:t>
            </a:r>
          </a:p>
        </p:txBody>
      </p:sp>
      <p:sp>
        <p:nvSpPr>
          <p:cNvPr id="18" name="Tampungan Konten 2">
            <a:extLst>
              <a:ext uri="{FF2B5EF4-FFF2-40B4-BE49-F238E27FC236}">
                <a16:creationId xmlns:a16="http://schemas.microsoft.com/office/drawing/2014/main" id="{F4E6BD18-ACA5-453F-E7AD-4B10A3ED8743}"/>
              </a:ext>
            </a:extLst>
          </p:cNvPr>
          <p:cNvSpPr txBox="1">
            <a:spLocks/>
          </p:cNvSpPr>
          <p:nvPr/>
        </p:nvSpPr>
        <p:spPr>
          <a:xfrm>
            <a:off x="1587260" y="4406581"/>
            <a:ext cx="1296839" cy="312799"/>
          </a:xfrm>
          <a:prstGeom prst="rect">
            <a:avLst/>
          </a:prstGeom>
        </p:spPr>
        <p:txBody>
          <a:bodyPr vert="horz" lIns="91440" tIns="45720" rIns="91440" bIns="45720" rtlCol="0" anchor="t">
            <a:normAutofit fontScale="77500" lnSpcReduction="20000"/>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dirty="0"/>
              <a:t>Model 4</a:t>
            </a:r>
          </a:p>
        </p:txBody>
      </p:sp>
      <p:sp>
        <p:nvSpPr>
          <p:cNvPr id="19" name="Tampungan Konten 2">
            <a:extLst>
              <a:ext uri="{FF2B5EF4-FFF2-40B4-BE49-F238E27FC236}">
                <a16:creationId xmlns:a16="http://schemas.microsoft.com/office/drawing/2014/main" id="{A735FB6D-B948-6A16-C37E-B25E01ACD305}"/>
              </a:ext>
            </a:extLst>
          </p:cNvPr>
          <p:cNvSpPr txBox="1">
            <a:spLocks/>
          </p:cNvSpPr>
          <p:nvPr/>
        </p:nvSpPr>
        <p:spPr>
          <a:xfrm>
            <a:off x="8689675" y="4363449"/>
            <a:ext cx="1296839" cy="312799"/>
          </a:xfrm>
          <a:prstGeom prst="rect">
            <a:avLst/>
          </a:prstGeom>
        </p:spPr>
        <p:txBody>
          <a:bodyPr vert="horz" lIns="91440" tIns="45720" rIns="91440" bIns="45720" rtlCol="0" anchor="t">
            <a:normAutofit fontScale="77500" lnSpcReduction="20000"/>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dirty="0"/>
              <a:t>Model 5</a:t>
            </a:r>
          </a:p>
        </p:txBody>
      </p:sp>
    </p:spTree>
    <p:extLst>
      <p:ext uri="{BB962C8B-B14F-4D97-AF65-F5344CB8AC3E}">
        <p14:creationId xmlns:p14="http://schemas.microsoft.com/office/powerpoint/2010/main" val="35780409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Judul 1">
            <a:extLst>
              <a:ext uri="{FF2B5EF4-FFF2-40B4-BE49-F238E27FC236}">
                <a16:creationId xmlns:a16="http://schemas.microsoft.com/office/drawing/2014/main" id="{11FAE3E3-145F-4289-2AF3-634C49B3CD79}"/>
              </a:ext>
            </a:extLst>
          </p:cNvPr>
          <p:cNvSpPr>
            <a:spLocks noGrp="1"/>
          </p:cNvSpPr>
          <p:nvPr>
            <p:ph type="title"/>
          </p:nvPr>
        </p:nvSpPr>
        <p:spPr>
          <a:xfrm>
            <a:off x="6297494" y="552782"/>
            <a:ext cx="5369169" cy="843234"/>
          </a:xfrm>
        </p:spPr>
        <p:txBody>
          <a:bodyPr>
            <a:normAutofit/>
          </a:bodyPr>
          <a:lstStyle/>
          <a:p>
            <a:r>
              <a:rPr lang="id-ID" dirty="0">
                <a:cs typeface="Posterama"/>
              </a:rPr>
              <a:t>REFERENSI</a:t>
            </a:r>
            <a:endParaRPr lang="id-ID" dirty="0"/>
          </a:p>
        </p:txBody>
      </p:sp>
      <p:pic>
        <p:nvPicPr>
          <p:cNvPr id="5" name="Picture 4" descr="Calendar on table">
            <a:extLst>
              <a:ext uri="{FF2B5EF4-FFF2-40B4-BE49-F238E27FC236}">
                <a16:creationId xmlns:a16="http://schemas.microsoft.com/office/drawing/2014/main" id="{AF998B0E-28A6-1996-2938-A00E1333889F}"/>
              </a:ext>
            </a:extLst>
          </p:cNvPr>
          <p:cNvPicPr>
            <a:picLocks noChangeAspect="1"/>
          </p:cNvPicPr>
          <p:nvPr/>
        </p:nvPicPr>
        <p:blipFill rotWithShape="1">
          <a:blip r:embed="rId2"/>
          <a:srcRect l="2971" r="40392" b="-3"/>
          <a:stretch/>
        </p:blipFill>
        <p:spPr>
          <a:xfrm>
            <a:off x="-52346" y="10"/>
            <a:ext cx="5827552" cy="6857990"/>
          </a:xfrm>
          <a:custGeom>
            <a:avLst/>
            <a:gdLst/>
            <a:ahLst/>
            <a:cxnLst/>
            <a:rect l="l" t="t" r="r" b="b"/>
            <a:pathLst>
              <a:path w="5827552" h="6858000">
                <a:moveTo>
                  <a:pt x="5436113" y="4232571"/>
                </a:moveTo>
                <a:cubicBezTo>
                  <a:pt x="5625722" y="4232571"/>
                  <a:pt x="5779430" y="4386279"/>
                  <a:pt x="5779430" y="4575888"/>
                </a:cubicBezTo>
                <a:cubicBezTo>
                  <a:pt x="5779430" y="4765497"/>
                  <a:pt x="5625722" y="4919205"/>
                  <a:pt x="5436113" y="4919205"/>
                </a:cubicBezTo>
                <a:cubicBezTo>
                  <a:pt x="5246504" y="4919205"/>
                  <a:pt x="5092796" y="4765497"/>
                  <a:pt x="5092796" y="4575888"/>
                </a:cubicBezTo>
                <a:cubicBezTo>
                  <a:pt x="5092796" y="4386279"/>
                  <a:pt x="5246504" y="4232571"/>
                  <a:pt x="5436113" y="4232571"/>
                </a:cubicBezTo>
                <a:close/>
                <a:moveTo>
                  <a:pt x="5580185" y="1806694"/>
                </a:moveTo>
                <a:cubicBezTo>
                  <a:pt x="5699726" y="1806694"/>
                  <a:pt x="5799461" y="1891487"/>
                  <a:pt x="5822527" y="2004209"/>
                </a:cubicBezTo>
                <a:lnTo>
                  <a:pt x="5827552" y="2054052"/>
                </a:lnTo>
                <a:lnTo>
                  <a:pt x="5827552" y="2054073"/>
                </a:lnTo>
                <a:lnTo>
                  <a:pt x="5822527" y="2103916"/>
                </a:lnTo>
                <a:cubicBezTo>
                  <a:pt x="5799461" y="2216637"/>
                  <a:pt x="5699726" y="2301430"/>
                  <a:pt x="5580185" y="2301430"/>
                </a:cubicBezTo>
                <a:cubicBezTo>
                  <a:pt x="5443567" y="2301430"/>
                  <a:pt x="5332817" y="2190680"/>
                  <a:pt x="5332817" y="2054062"/>
                </a:cubicBezTo>
                <a:cubicBezTo>
                  <a:pt x="5332817" y="1917444"/>
                  <a:pt x="5443567" y="1806694"/>
                  <a:pt x="5580185" y="1806694"/>
                </a:cubicBezTo>
                <a:close/>
                <a:moveTo>
                  <a:pt x="5580184" y="1294715"/>
                </a:moveTo>
                <a:cubicBezTo>
                  <a:pt x="5659753" y="1294715"/>
                  <a:pt x="5724256" y="1359218"/>
                  <a:pt x="5724256" y="1438787"/>
                </a:cubicBezTo>
                <a:cubicBezTo>
                  <a:pt x="5724256" y="1518356"/>
                  <a:pt x="5659753" y="1582859"/>
                  <a:pt x="5580184" y="1582859"/>
                </a:cubicBezTo>
                <a:cubicBezTo>
                  <a:pt x="5500615" y="1582859"/>
                  <a:pt x="5436112" y="1518356"/>
                  <a:pt x="5436112" y="1438787"/>
                </a:cubicBezTo>
                <a:cubicBezTo>
                  <a:pt x="5436112" y="1359218"/>
                  <a:pt x="5500615" y="1294715"/>
                  <a:pt x="5580184" y="1294715"/>
                </a:cubicBezTo>
                <a:close/>
                <a:moveTo>
                  <a:pt x="0" y="0"/>
                </a:moveTo>
                <a:lnTo>
                  <a:pt x="5346882" y="0"/>
                </a:lnTo>
                <a:lnTo>
                  <a:pt x="5396357" y="64140"/>
                </a:lnTo>
                <a:cubicBezTo>
                  <a:pt x="5509528" y="228632"/>
                  <a:pt x="5577723" y="424885"/>
                  <a:pt x="5582550" y="646882"/>
                </a:cubicBezTo>
                <a:cubicBezTo>
                  <a:pt x="5608062" y="1102027"/>
                  <a:pt x="5203194" y="1301070"/>
                  <a:pt x="5151872" y="1809180"/>
                </a:cubicBezTo>
                <a:cubicBezTo>
                  <a:pt x="5104686" y="2276432"/>
                  <a:pt x="5496947" y="2514465"/>
                  <a:pt x="5323965" y="3464278"/>
                </a:cubicBezTo>
                <a:cubicBezTo>
                  <a:pt x="5211960" y="4079388"/>
                  <a:pt x="4297510" y="4259025"/>
                  <a:pt x="5513003" y="5720066"/>
                </a:cubicBezTo>
                <a:cubicBezTo>
                  <a:pt x="5768583" y="6027176"/>
                  <a:pt x="5791560" y="6490332"/>
                  <a:pt x="5601722" y="6841105"/>
                </a:cubicBezTo>
                <a:lnTo>
                  <a:pt x="5590822" y="6858000"/>
                </a:lnTo>
                <a:lnTo>
                  <a:pt x="1735" y="6858000"/>
                </a:lnTo>
                <a:lnTo>
                  <a:pt x="0" y="6858000"/>
                </a:lnTo>
                <a:lnTo>
                  <a:pt x="0" y="6849812"/>
                </a:lnTo>
                <a:lnTo>
                  <a:pt x="0" y="6483067"/>
                </a:lnTo>
                <a:lnTo>
                  <a:pt x="0" y="1250146"/>
                </a:lnTo>
                <a:close/>
              </a:path>
            </a:pathLst>
          </a:custGeom>
        </p:spPr>
      </p:pic>
      <p:sp>
        <p:nvSpPr>
          <p:cNvPr id="3" name="Tampungan Konten 2">
            <a:extLst>
              <a:ext uri="{FF2B5EF4-FFF2-40B4-BE49-F238E27FC236}">
                <a16:creationId xmlns:a16="http://schemas.microsoft.com/office/drawing/2014/main" id="{AA80B20E-6016-C894-17B5-CFA279884D9B}"/>
              </a:ext>
            </a:extLst>
          </p:cNvPr>
          <p:cNvSpPr>
            <a:spLocks noGrp="1"/>
          </p:cNvSpPr>
          <p:nvPr>
            <p:ph idx="1"/>
          </p:nvPr>
        </p:nvSpPr>
        <p:spPr>
          <a:xfrm>
            <a:off x="6298092" y="1457467"/>
            <a:ext cx="5355276" cy="5086976"/>
          </a:xfrm>
        </p:spPr>
        <p:txBody>
          <a:bodyPr vert="horz" lIns="91440" tIns="45720" rIns="91440" bIns="45720" rtlCol="0" anchor="t">
            <a:normAutofit fontScale="92500"/>
          </a:bodyPr>
          <a:lstStyle/>
          <a:p>
            <a:pPr>
              <a:lnSpc>
                <a:spcPct val="100000"/>
              </a:lnSpc>
            </a:pPr>
            <a:r>
              <a:rPr lang="id-ID" sz="1400" dirty="0">
                <a:ea typeface="+mn-lt"/>
                <a:cs typeface="+mn-lt"/>
              </a:rPr>
              <a:t>[1] Pratama, Wibi P. (2020). Dampak </a:t>
            </a:r>
            <a:r>
              <a:rPr lang="id-ID" sz="1400" dirty="0" err="1">
                <a:ea typeface="+mn-lt"/>
                <a:cs typeface="+mn-lt"/>
              </a:rPr>
              <a:t>Corona</a:t>
            </a:r>
            <a:r>
              <a:rPr lang="id-ID" sz="1400" dirty="0">
                <a:ea typeface="+mn-lt"/>
                <a:cs typeface="+mn-lt"/>
              </a:rPr>
              <a:t>, Industri Asuransi Mesti Antisipasi Maraknya Penipuan. September 12, 2021. </a:t>
            </a:r>
            <a:r>
              <a:rPr lang="id-ID" sz="1400" dirty="0">
                <a:ea typeface="+mn-lt"/>
                <a:cs typeface="+mn-lt"/>
                <a:hlinkClick r:id="rId3"/>
              </a:rPr>
              <a:t>https://finansial.bisnis.com/read/20201127/215/1323401/dampak-corona-industri-asuransi-mesti-antisipasi-maraknya-penipuan</a:t>
            </a:r>
            <a:r>
              <a:rPr lang="id-ID" sz="1400" dirty="0">
                <a:ea typeface="+mn-lt"/>
                <a:cs typeface="+mn-lt"/>
              </a:rPr>
              <a:t>.</a:t>
            </a:r>
          </a:p>
          <a:p>
            <a:pPr>
              <a:lnSpc>
                <a:spcPct val="100000"/>
              </a:lnSpc>
            </a:pPr>
            <a:r>
              <a:rPr lang="id-ID" sz="1400" dirty="0">
                <a:ea typeface="+mn-lt"/>
                <a:cs typeface="+mn-lt"/>
              </a:rPr>
              <a:t>[2] Duda, R.O., Hart, P.E., &amp; </a:t>
            </a:r>
            <a:r>
              <a:rPr lang="id-ID" sz="1400" dirty="0" err="1">
                <a:ea typeface="+mn-lt"/>
                <a:cs typeface="+mn-lt"/>
              </a:rPr>
              <a:t>Stork</a:t>
            </a:r>
            <a:r>
              <a:rPr lang="id-ID" sz="1400" dirty="0">
                <a:ea typeface="+mn-lt"/>
                <a:cs typeface="+mn-lt"/>
              </a:rPr>
              <a:t>, D.G. (2001). </a:t>
            </a:r>
            <a:r>
              <a:rPr lang="id-ID" sz="1400" dirty="0" err="1">
                <a:ea typeface="+mn-lt"/>
                <a:cs typeface="+mn-lt"/>
              </a:rPr>
              <a:t>Pattern</a:t>
            </a:r>
            <a:r>
              <a:rPr lang="id-ID" sz="1400" dirty="0">
                <a:ea typeface="+mn-lt"/>
                <a:cs typeface="+mn-lt"/>
              </a:rPr>
              <a:t> </a:t>
            </a:r>
            <a:r>
              <a:rPr lang="id-ID" sz="1400" dirty="0" err="1">
                <a:ea typeface="+mn-lt"/>
                <a:cs typeface="+mn-lt"/>
              </a:rPr>
              <a:t>Classification</a:t>
            </a:r>
            <a:r>
              <a:rPr lang="id-ID" sz="1400" dirty="0">
                <a:ea typeface="+mn-lt"/>
                <a:cs typeface="+mn-lt"/>
              </a:rPr>
              <a:t>. </a:t>
            </a:r>
            <a:r>
              <a:rPr lang="id-ID" sz="1400" dirty="0" err="1">
                <a:ea typeface="+mn-lt"/>
                <a:cs typeface="+mn-lt"/>
              </a:rPr>
              <a:t>Wiley</a:t>
            </a:r>
            <a:r>
              <a:rPr lang="id-ID" sz="1400" dirty="0">
                <a:ea typeface="+mn-lt"/>
                <a:cs typeface="+mn-lt"/>
              </a:rPr>
              <a:t>, New </a:t>
            </a:r>
            <a:r>
              <a:rPr lang="id-ID" sz="1400" dirty="0" err="1">
                <a:ea typeface="+mn-lt"/>
                <a:cs typeface="+mn-lt"/>
              </a:rPr>
              <a:t>York</a:t>
            </a:r>
            <a:r>
              <a:rPr lang="id-ID" sz="1400" dirty="0">
                <a:ea typeface="+mn-lt"/>
                <a:cs typeface="+mn-lt"/>
              </a:rPr>
              <a:t>.</a:t>
            </a:r>
          </a:p>
          <a:p>
            <a:pPr>
              <a:lnSpc>
                <a:spcPct val="100000"/>
              </a:lnSpc>
            </a:pPr>
            <a:r>
              <a:rPr lang="id-ID" sz="1400" dirty="0">
                <a:ea typeface="+mn-lt"/>
                <a:cs typeface="+mn-lt"/>
              </a:rPr>
              <a:t>[3] Wang, C., Deng, C., &amp; Wang, S. (2020). </a:t>
            </a:r>
            <a:r>
              <a:rPr lang="id-ID" sz="1400" dirty="0" err="1">
                <a:ea typeface="+mn-lt"/>
                <a:cs typeface="+mn-lt"/>
              </a:rPr>
              <a:t>Imbalance-XGBoost</a:t>
            </a:r>
            <a:r>
              <a:rPr lang="id-ID" sz="1400" dirty="0">
                <a:ea typeface="+mn-lt"/>
                <a:cs typeface="+mn-lt"/>
              </a:rPr>
              <a:t>: </a:t>
            </a:r>
            <a:r>
              <a:rPr lang="id-ID" sz="1400" dirty="0" err="1">
                <a:ea typeface="+mn-lt"/>
                <a:cs typeface="+mn-lt"/>
              </a:rPr>
              <a:t>leveraging</a:t>
            </a:r>
            <a:r>
              <a:rPr lang="id-ID" sz="1400" dirty="0">
                <a:ea typeface="+mn-lt"/>
                <a:cs typeface="+mn-lt"/>
              </a:rPr>
              <a:t> </a:t>
            </a:r>
            <a:r>
              <a:rPr lang="id-ID" sz="1400" dirty="0" err="1">
                <a:ea typeface="+mn-lt"/>
                <a:cs typeface="+mn-lt"/>
              </a:rPr>
              <a:t>weighted</a:t>
            </a:r>
            <a:r>
              <a:rPr lang="id-ID" sz="1400" dirty="0">
                <a:ea typeface="+mn-lt"/>
                <a:cs typeface="+mn-lt"/>
              </a:rPr>
              <a:t> </a:t>
            </a:r>
            <a:r>
              <a:rPr lang="id-ID" sz="1400" dirty="0" err="1">
                <a:ea typeface="+mn-lt"/>
                <a:cs typeface="+mn-lt"/>
              </a:rPr>
              <a:t>and</a:t>
            </a:r>
            <a:r>
              <a:rPr lang="id-ID" sz="1400" dirty="0">
                <a:ea typeface="+mn-lt"/>
                <a:cs typeface="+mn-lt"/>
              </a:rPr>
              <a:t> </a:t>
            </a:r>
            <a:r>
              <a:rPr lang="id-ID" sz="1400" dirty="0" err="1">
                <a:ea typeface="+mn-lt"/>
                <a:cs typeface="+mn-lt"/>
              </a:rPr>
              <a:t>focal</a:t>
            </a:r>
            <a:r>
              <a:rPr lang="id-ID" sz="1400" dirty="0">
                <a:ea typeface="+mn-lt"/>
                <a:cs typeface="+mn-lt"/>
              </a:rPr>
              <a:t> </a:t>
            </a:r>
            <a:r>
              <a:rPr lang="id-ID" sz="1400" dirty="0" err="1">
                <a:ea typeface="+mn-lt"/>
                <a:cs typeface="+mn-lt"/>
              </a:rPr>
              <a:t>losses</a:t>
            </a:r>
            <a:r>
              <a:rPr lang="id-ID" sz="1400" dirty="0">
                <a:ea typeface="+mn-lt"/>
                <a:cs typeface="+mn-lt"/>
              </a:rPr>
              <a:t> </a:t>
            </a:r>
            <a:r>
              <a:rPr lang="id-ID" sz="1400" dirty="0" err="1">
                <a:ea typeface="+mn-lt"/>
                <a:cs typeface="+mn-lt"/>
              </a:rPr>
              <a:t>for</a:t>
            </a:r>
            <a:r>
              <a:rPr lang="id-ID" sz="1400" dirty="0">
                <a:ea typeface="+mn-lt"/>
                <a:cs typeface="+mn-lt"/>
              </a:rPr>
              <a:t> </a:t>
            </a:r>
            <a:r>
              <a:rPr lang="id-ID" sz="1400" dirty="0" err="1">
                <a:ea typeface="+mn-lt"/>
                <a:cs typeface="+mn-lt"/>
              </a:rPr>
              <a:t>binary</a:t>
            </a:r>
            <a:r>
              <a:rPr lang="id-ID" sz="1400" dirty="0">
                <a:ea typeface="+mn-lt"/>
                <a:cs typeface="+mn-lt"/>
              </a:rPr>
              <a:t> label-</a:t>
            </a:r>
            <a:r>
              <a:rPr lang="id-ID" sz="1400" dirty="0" err="1">
                <a:ea typeface="+mn-lt"/>
                <a:cs typeface="+mn-lt"/>
              </a:rPr>
              <a:t>imbalanced</a:t>
            </a:r>
            <a:r>
              <a:rPr lang="id-ID" sz="1400" dirty="0">
                <a:ea typeface="+mn-lt"/>
                <a:cs typeface="+mn-lt"/>
              </a:rPr>
              <a:t> </a:t>
            </a:r>
            <a:r>
              <a:rPr lang="id-ID" sz="1400" dirty="0" err="1">
                <a:ea typeface="+mn-lt"/>
                <a:cs typeface="+mn-lt"/>
              </a:rPr>
              <a:t>classification</a:t>
            </a:r>
            <a:r>
              <a:rPr lang="id-ID" sz="1400" dirty="0">
                <a:ea typeface="+mn-lt"/>
                <a:cs typeface="+mn-lt"/>
              </a:rPr>
              <a:t> </a:t>
            </a:r>
            <a:r>
              <a:rPr lang="id-ID" sz="1400" dirty="0" err="1">
                <a:ea typeface="+mn-lt"/>
                <a:cs typeface="+mn-lt"/>
              </a:rPr>
              <a:t>with</a:t>
            </a:r>
            <a:r>
              <a:rPr lang="id-ID" sz="1400" dirty="0">
                <a:ea typeface="+mn-lt"/>
                <a:cs typeface="+mn-lt"/>
              </a:rPr>
              <a:t> </a:t>
            </a:r>
            <a:r>
              <a:rPr lang="id-ID" sz="1400" dirty="0" err="1">
                <a:ea typeface="+mn-lt"/>
                <a:cs typeface="+mn-lt"/>
              </a:rPr>
              <a:t>XGBoost</a:t>
            </a:r>
            <a:r>
              <a:rPr lang="id-ID" sz="1400" dirty="0">
                <a:ea typeface="+mn-lt"/>
                <a:cs typeface="+mn-lt"/>
              </a:rPr>
              <a:t>. </a:t>
            </a:r>
            <a:r>
              <a:rPr lang="id-ID" sz="1400" dirty="0" err="1">
                <a:ea typeface="+mn-lt"/>
                <a:cs typeface="+mn-lt"/>
              </a:rPr>
              <a:t>Pattern</a:t>
            </a:r>
            <a:r>
              <a:rPr lang="id-ID" sz="1400" dirty="0">
                <a:ea typeface="+mn-lt"/>
                <a:cs typeface="+mn-lt"/>
              </a:rPr>
              <a:t> </a:t>
            </a:r>
            <a:r>
              <a:rPr lang="id-ID" sz="1400" dirty="0" err="1">
                <a:ea typeface="+mn-lt"/>
                <a:cs typeface="+mn-lt"/>
              </a:rPr>
              <a:t>Recognition</a:t>
            </a:r>
            <a:r>
              <a:rPr lang="id-ID" sz="1400" dirty="0">
                <a:ea typeface="+mn-lt"/>
                <a:cs typeface="+mn-lt"/>
              </a:rPr>
              <a:t> </a:t>
            </a:r>
            <a:r>
              <a:rPr lang="id-ID" sz="1400" dirty="0" err="1">
                <a:ea typeface="+mn-lt"/>
                <a:cs typeface="+mn-lt"/>
              </a:rPr>
              <a:t>Letters</a:t>
            </a:r>
            <a:r>
              <a:rPr lang="id-ID" sz="1400" dirty="0">
                <a:ea typeface="+mn-lt"/>
                <a:cs typeface="+mn-lt"/>
              </a:rPr>
              <a:t>, 136, 190–197. https://doi.org/10.1016/j.patrec.2020.05.035.</a:t>
            </a:r>
          </a:p>
          <a:p>
            <a:pPr>
              <a:lnSpc>
                <a:spcPct val="100000"/>
              </a:lnSpc>
            </a:pPr>
            <a:r>
              <a:rPr lang="id-ID" sz="1400" dirty="0">
                <a:ea typeface="+mn-lt"/>
                <a:cs typeface="+mn-lt"/>
              </a:rPr>
              <a:t>[4] A.B. </a:t>
            </a:r>
            <a:r>
              <a:rPr lang="id-ID" sz="1400" dirty="0" err="1">
                <a:ea typeface="+mn-lt"/>
                <a:cs typeface="+mn-lt"/>
              </a:rPr>
              <a:t>Arrieta</a:t>
            </a:r>
            <a:r>
              <a:rPr lang="id-ID" sz="1400" dirty="0">
                <a:ea typeface="+mn-lt"/>
                <a:cs typeface="+mn-lt"/>
              </a:rPr>
              <a:t>, N. </a:t>
            </a:r>
            <a:r>
              <a:rPr lang="id-ID" sz="1400" dirty="0" err="1">
                <a:ea typeface="+mn-lt"/>
                <a:cs typeface="+mn-lt"/>
              </a:rPr>
              <a:t>Díaz-Rodríguez</a:t>
            </a:r>
            <a:r>
              <a:rPr lang="id-ID" sz="1400" dirty="0">
                <a:ea typeface="+mn-lt"/>
                <a:cs typeface="+mn-lt"/>
              </a:rPr>
              <a:t>, J. Del </a:t>
            </a:r>
            <a:r>
              <a:rPr lang="id-ID" sz="1400" dirty="0" err="1">
                <a:ea typeface="+mn-lt"/>
                <a:cs typeface="+mn-lt"/>
              </a:rPr>
              <a:t>Ser</a:t>
            </a:r>
            <a:r>
              <a:rPr lang="id-ID" sz="1400" dirty="0">
                <a:ea typeface="+mn-lt"/>
                <a:cs typeface="+mn-lt"/>
              </a:rPr>
              <a:t>, A. </a:t>
            </a:r>
            <a:r>
              <a:rPr lang="id-ID" sz="1400" dirty="0" err="1">
                <a:ea typeface="+mn-lt"/>
                <a:cs typeface="+mn-lt"/>
              </a:rPr>
              <a:t>Bennetot</a:t>
            </a:r>
            <a:r>
              <a:rPr lang="id-ID" sz="1400" dirty="0">
                <a:ea typeface="+mn-lt"/>
                <a:cs typeface="+mn-lt"/>
              </a:rPr>
              <a:t>, S. Tabik, A. </a:t>
            </a:r>
            <a:r>
              <a:rPr lang="id-ID" sz="1400" dirty="0" err="1">
                <a:ea typeface="+mn-lt"/>
                <a:cs typeface="+mn-lt"/>
              </a:rPr>
              <a:t>Barbado</a:t>
            </a:r>
            <a:r>
              <a:rPr lang="id-ID" sz="1400" dirty="0">
                <a:ea typeface="+mn-lt"/>
                <a:cs typeface="+mn-lt"/>
              </a:rPr>
              <a:t>, S. </a:t>
            </a:r>
            <a:r>
              <a:rPr lang="id-ID" sz="1400" dirty="0" err="1">
                <a:ea typeface="+mn-lt"/>
                <a:cs typeface="+mn-lt"/>
              </a:rPr>
              <a:t>García</a:t>
            </a:r>
            <a:r>
              <a:rPr lang="id-ID" sz="1400" dirty="0">
                <a:ea typeface="+mn-lt"/>
                <a:cs typeface="+mn-lt"/>
              </a:rPr>
              <a:t>, S. </a:t>
            </a:r>
            <a:r>
              <a:rPr lang="id-ID" sz="1400" dirty="0" err="1">
                <a:ea typeface="+mn-lt"/>
                <a:cs typeface="+mn-lt"/>
              </a:rPr>
              <a:t>Gil-López</a:t>
            </a:r>
            <a:r>
              <a:rPr lang="id-ID" sz="1400" dirty="0">
                <a:ea typeface="+mn-lt"/>
                <a:cs typeface="+mn-lt"/>
              </a:rPr>
              <a:t>, D. Molina, R. </a:t>
            </a:r>
            <a:r>
              <a:rPr lang="id-ID" sz="1400" dirty="0" err="1">
                <a:ea typeface="+mn-lt"/>
                <a:cs typeface="+mn-lt"/>
              </a:rPr>
              <a:t>Benjamins</a:t>
            </a:r>
            <a:r>
              <a:rPr lang="id-ID" sz="1400" dirty="0">
                <a:ea typeface="+mn-lt"/>
                <a:cs typeface="+mn-lt"/>
              </a:rPr>
              <a:t>, </a:t>
            </a:r>
            <a:r>
              <a:rPr lang="id-ID" sz="1400" dirty="0" err="1">
                <a:ea typeface="+mn-lt"/>
                <a:cs typeface="+mn-lt"/>
              </a:rPr>
              <a:t>et</a:t>
            </a:r>
            <a:r>
              <a:rPr lang="id-ID" sz="1400" dirty="0">
                <a:ea typeface="+mn-lt"/>
                <a:cs typeface="+mn-lt"/>
              </a:rPr>
              <a:t> </a:t>
            </a:r>
            <a:r>
              <a:rPr lang="id-ID" sz="1400" dirty="0" err="1">
                <a:ea typeface="+mn-lt"/>
                <a:cs typeface="+mn-lt"/>
              </a:rPr>
              <a:t>al</a:t>
            </a:r>
            <a:r>
              <a:rPr lang="id-ID" sz="1400" dirty="0">
                <a:ea typeface="+mn-lt"/>
                <a:cs typeface="+mn-lt"/>
              </a:rPr>
              <a:t>, </a:t>
            </a:r>
            <a:r>
              <a:rPr lang="id-ID" sz="1400" dirty="0" err="1">
                <a:ea typeface="+mn-lt"/>
                <a:cs typeface="+mn-lt"/>
              </a:rPr>
              <a:t>Explainable</a:t>
            </a:r>
            <a:r>
              <a:rPr lang="id-ID" sz="1400" dirty="0">
                <a:ea typeface="+mn-lt"/>
                <a:cs typeface="+mn-lt"/>
              </a:rPr>
              <a:t> </a:t>
            </a:r>
            <a:r>
              <a:rPr lang="id-ID" sz="1400" dirty="0" err="1">
                <a:ea typeface="+mn-lt"/>
                <a:cs typeface="+mn-lt"/>
              </a:rPr>
              <a:t>artificial</a:t>
            </a:r>
            <a:r>
              <a:rPr lang="id-ID" sz="1400" dirty="0">
                <a:ea typeface="+mn-lt"/>
                <a:cs typeface="+mn-lt"/>
              </a:rPr>
              <a:t> </a:t>
            </a:r>
            <a:r>
              <a:rPr lang="id-ID" sz="1400" dirty="0" err="1">
                <a:ea typeface="+mn-lt"/>
                <a:cs typeface="+mn-lt"/>
              </a:rPr>
              <a:t>intelligence</a:t>
            </a:r>
            <a:r>
              <a:rPr lang="id-ID" sz="1400" dirty="0">
                <a:ea typeface="+mn-lt"/>
                <a:cs typeface="+mn-lt"/>
              </a:rPr>
              <a:t> (</a:t>
            </a:r>
            <a:r>
              <a:rPr lang="id-ID" sz="1400" dirty="0" err="1">
                <a:ea typeface="+mn-lt"/>
                <a:cs typeface="+mn-lt"/>
              </a:rPr>
              <a:t>xai</a:t>
            </a:r>
            <a:r>
              <a:rPr lang="id-ID" sz="1400" dirty="0">
                <a:ea typeface="+mn-lt"/>
                <a:cs typeface="+mn-lt"/>
              </a:rPr>
              <a:t>): Concepts, </a:t>
            </a:r>
            <a:r>
              <a:rPr lang="id-ID" sz="1400" dirty="0" err="1">
                <a:ea typeface="+mn-lt"/>
                <a:cs typeface="+mn-lt"/>
              </a:rPr>
              <a:t>taxonomies</a:t>
            </a:r>
            <a:r>
              <a:rPr lang="id-ID" sz="1400" dirty="0">
                <a:ea typeface="+mn-lt"/>
                <a:cs typeface="+mn-lt"/>
              </a:rPr>
              <a:t>, </a:t>
            </a:r>
            <a:r>
              <a:rPr lang="id-ID" sz="1400" dirty="0" err="1">
                <a:ea typeface="+mn-lt"/>
                <a:cs typeface="+mn-lt"/>
              </a:rPr>
              <a:t>opportunities</a:t>
            </a:r>
            <a:r>
              <a:rPr lang="id-ID" sz="1400" dirty="0">
                <a:ea typeface="+mn-lt"/>
                <a:cs typeface="+mn-lt"/>
              </a:rPr>
              <a:t> </a:t>
            </a:r>
            <a:r>
              <a:rPr lang="id-ID" sz="1400" dirty="0" err="1">
                <a:ea typeface="+mn-lt"/>
                <a:cs typeface="+mn-lt"/>
              </a:rPr>
              <a:t>and</a:t>
            </a:r>
            <a:r>
              <a:rPr lang="id-ID" sz="1400" dirty="0">
                <a:ea typeface="+mn-lt"/>
                <a:cs typeface="+mn-lt"/>
              </a:rPr>
              <a:t> </a:t>
            </a:r>
            <a:r>
              <a:rPr lang="id-ID" sz="1400" dirty="0" err="1">
                <a:ea typeface="+mn-lt"/>
                <a:cs typeface="+mn-lt"/>
              </a:rPr>
              <a:t>challenges</a:t>
            </a:r>
            <a:r>
              <a:rPr lang="id-ID" sz="1400" dirty="0">
                <a:ea typeface="+mn-lt"/>
                <a:cs typeface="+mn-lt"/>
              </a:rPr>
              <a:t> </a:t>
            </a:r>
            <a:r>
              <a:rPr lang="id-ID" sz="1400" dirty="0" err="1">
                <a:ea typeface="+mn-lt"/>
                <a:cs typeface="+mn-lt"/>
              </a:rPr>
              <a:t>toward</a:t>
            </a:r>
            <a:r>
              <a:rPr lang="id-ID" sz="1400" dirty="0">
                <a:ea typeface="+mn-lt"/>
                <a:cs typeface="+mn-lt"/>
              </a:rPr>
              <a:t> </a:t>
            </a:r>
            <a:r>
              <a:rPr lang="id-ID" sz="1400" dirty="0" err="1">
                <a:ea typeface="+mn-lt"/>
                <a:cs typeface="+mn-lt"/>
              </a:rPr>
              <a:t>responsible</a:t>
            </a:r>
            <a:r>
              <a:rPr lang="id-ID" sz="1400" dirty="0">
                <a:ea typeface="+mn-lt"/>
                <a:cs typeface="+mn-lt"/>
              </a:rPr>
              <a:t> </a:t>
            </a:r>
            <a:r>
              <a:rPr lang="id-ID" sz="1400" dirty="0" err="1">
                <a:ea typeface="+mn-lt"/>
                <a:cs typeface="+mn-lt"/>
              </a:rPr>
              <a:t>ai</a:t>
            </a:r>
            <a:r>
              <a:rPr lang="id-ID" sz="1400" dirty="0">
                <a:ea typeface="+mn-lt"/>
                <a:cs typeface="+mn-lt"/>
              </a:rPr>
              <a:t>, </a:t>
            </a:r>
            <a:r>
              <a:rPr lang="id-ID" sz="1400" dirty="0" err="1">
                <a:ea typeface="+mn-lt"/>
                <a:cs typeface="+mn-lt"/>
              </a:rPr>
              <a:t>Inf</a:t>
            </a:r>
            <a:r>
              <a:rPr lang="id-ID" sz="1400" dirty="0">
                <a:ea typeface="+mn-lt"/>
                <a:cs typeface="+mn-lt"/>
              </a:rPr>
              <a:t>. </a:t>
            </a:r>
            <a:r>
              <a:rPr lang="id-ID" sz="1400" dirty="0" err="1">
                <a:ea typeface="+mn-lt"/>
                <a:cs typeface="+mn-lt"/>
              </a:rPr>
              <a:t>Fusion</a:t>
            </a:r>
            <a:r>
              <a:rPr lang="id-ID" sz="1400" dirty="0">
                <a:ea typeface="+mn-lt"/>
                <a:cs typeface="+mn-lt"/>
              </a:rPr>
              <a:t> 58 (2020) 82–115.</a:t>
            </a:r>
            <a:endParaRPr lang="id-ID" sz="1400"/>
          </a:p>
          <a:p>
            <a:pPr>
              <a:lnSpc>
                <a:spcPct val="100000"/>
              </a:lnSpc>
            </a:pPr>
            <a:r>
              <a:rPr lang="id-ID" sz="1400" dirty="0"/>
              <a:t>[5] </a:t>
            </a:r>
            <a:r>
              <a:rPr lang="id-ID" sz="1400" dirty="0">
                <a:ea typeface="+mn-lt"/>
                <a:cs typeface="+mn-lt"/>
              </a:rPr>
              <a:t>V.Y. </a:t>
            </a:r>
            <a:r>
              <a:rPr lang="id-ID" sz="1400" dirty="0" err="1">
                <a:ea typeface="+mn-lt"/>
                <a:cs typeface="+mn-lt"/>
              </a:rPr>
              <a:t>Kulkarni</a:t>
            </a:r>
            <a:r>
              <a:rPr lang="id-ID" sz="1400" dirty="0">
                <a:ea typeface="+mn-lt"/>
                <a:cs typeface="+mn-lt"/>
              </a:rPr>
              <a:t>, P.K. </a:t>
            </a:r>
            <a:r>
              <a:rPr lang="id-ID" sz="1400" dirty="0" err="1">
                <a:ea typeface="+mn-lt"/>
                <a:cs typeface="+mn-lt"/>
              </a:rPr>
              <a:t>Sinha</a:t>
            </a:r>
            <a:r>
              <a:rPr lang="id-ID" sz="1400" dirty="0">
                <a:ea typeface="+mn-lt"/>
                <a:cs typeface="+mn-lt"/>
              </a:rPr>
              <a:t>, </a:t>
            </a:r>
            <a:r>
              <a:rPr lang="id-ID" sz="1400" dirty="0" err="1">
                <a:ea typeface="+mn-lt"/>
                <a:cs typeface="+mn-lt"/>
              </a:rPr>
              <a:t>Pruning</a:t>
            </a:r>
            <a:r>
              <a:rPr lang="id-ID" sz="1400" dirty="0">
                <a:ea typeface="+mn-lt"/>
                <a:cs typeface="+mn-lt"/>
              </a:rPr>
              <a:t> </a:t>
            </a:r>
            <a:r>
              <a:rPr lang="id-ID" sz="1400" dirty="0" err="1">
                <a:ea typeface="+mn-lt"/>
                <a:cs typeface="+mn-lt"/>
              </a:rPr>
              <a:t>of</a:t>
            </a:r>
            <a:r>
              <a:rPr lang="id-ID" sz="1400" dirty="0">
                <a:ea typeface="+mn-lt"/>
                <a:cs typeface="+mn-lt"/>
              </a:rPr>
              <a:t> </a:t>
            </a:r>
            <a:r>
              <a:rPr lang="id-ID" sz="1400" dirty="0" err="1">
                <a:ea typeface="+mn-lt"/>
                <a:cs typeface="+mn-lt"/>
              </a:rPr>
              <a:t>random</a:t>
            </a:r>
            <a:r>
              <a:rPr lang="id-ID" sz="1400" dirty="0">
                <a:ea typeface="+mn-lt"/>
                <a:cs typeface="+mn-lt"/>
              </a:rPr>
              <a:t> </a:t>
            </a:r>
            <a:r>
              <a:rPr lang="id-ID" sz="1400" dirty="0" err="1">
                <a:ea typeface="+mn-lt"/>
                <a:cs typeface="+mn-lt"/>
              </a:rPr>
              <a:t>forest</a:t>
            </a:r>
            <a:r>
              <a:rPr lang="id-ID" sz="1400" dirty="0">
                <a:ea typeface="+mn-lt"/>
                <a:cs typeface="+mn-lt"/>
              </a:rPr>
              <a:t> </a:t>
            </a:r>
            <a:r>
              <a:rPr lang="id-ID" sz="1400" dirty="0" err="1">
                <a:ea typeface="+mn-lt"/>
                <a:cs typeface="+mn-lt"/>
              </a:rPr>
              <a:t>classifiers</a:t>
            </a:r>
            <a:r>
              <a:rPr lang="id-ID" sz="1400" dirty="0">
                <a:ea typeface="+mn-lt"/>
                <a:cs typeface="+mn-lt"/>
              </a:rPr>
              <a:t>: a </a:t>
            </a:r>
            <a:r>
              <a:rPr lang="id-ID" sz="1400" dirty="0" err="1">
                <a:ea typeface="+mn-lt"/>
                <a:cs typeface="+mn-lt"/>
              </a:rPr>
              <a:t>survey</a:t>
            </a:r>
            <a:r>
              <a:rPr lang="id-ID" sz="1400" dirty="0">
                <a:ea typeface="+mn-lt"/>
                <a:cs typeface="+mn-lt"/>
              </a:rPr>
              <a:t> </a:t>
            </a:r>
            <a:r>
              <a:rPr lang="id-ID" sz="1400" dirty="0" err="1">
                <a:ea typeface="+mn-lt"/>
                <a:cs typeface="+mn-lt"/>
              </a:rPr>
              <a:t>and</a:t>
            </a:r>
            <a:r>
              <a:rPr lang="id-ID" sz="1400" dirty="0">
                <a:ea typeface="+mn-lt"/>
                <a:cs typeface="+mn-lt"/>
              </a:rPr>
              <a:t> </a:t>
            </a:r>
            <a:r>
              <a:rPr lang="id-ID" sz="1400" dirty="0" err="1">
                <a:ea typeface="+mn-lt"/>
                <a:cs typeface="+mn-lt"/>
              </a:rPr>
              <a:t>future</a:t>
            </a:r>
            <a:r>
              <a:rPr lang="id-ID" sz="1400" dirty="0">
                <a:ea typeface="+mn-lt"/>
                <a:cs typeface="+mn-lt"/>
              </a:rPr>
              <a:t> </a:t>
            </a:r>
            <a:r>
              <a:rPr lang="id-ID" sz="1400" dirty="0" err="1">
                <a:ea typeface="+mn-lt"/>
                <a:cs typeface="+mn-lt"/>
              </a:rPr>
              <a:t>directions</a:t>
            </a:r>
            <a:r>
              <a:rPr lang="id-ID" sz="1400" dirty="0">
                <a:ea typeface="+mn-lt"/>
                <a:cs typeface="+mn-lt"/>
              </a:rPr>
              <a:t>, in: 2012 International </a:t>
            </a:r>
            <a:r>
              <a:rPr lang="id-ID" sz="1400" dirty="0" err="1">
                <a:ea typeface="+mn-lt"/>
                <a:cs typeface="+mn-lt"/>
              </a:rPr>
              <a:t>Conference</a:t>
            </a:r>
            <a:r>
              <a:rPr lang="id-ID" sz="1400" dirty="0">
                <a:ea typeface="+mn-lt"/>
                <a:cs typeface="+mn-lt"/>
              </a:rPr>
              <a:t> </a:t>
            </a:r>
            <a:r>
              <a:rPr lang="id-ID" sz="1400" dirty="0" err="1">
                <a:ea typeface="+mn-lt"/>
                <a:cs typeface="+mn-lt"/>
              </a:rPr>
              <a:t>on</a:t>
            </a:r>
            <a:r>
              <a:rPr lang="id-ID" sz="1400" dirty="0">
                <a:ea typeface="+mn-lt"/>
                <a:cs typeface="+mn-lt"/>
              </a:rPr>
              <a:t> Data </a:t>
            </a:r>
            <a:r>
              <a:rPr lang="id-ID" sz="1400" dirty="0" err="1">
                <a:ea typeface="+mn-lt"/>
                <a:cs typeface="+mn-lt"/>
              </a:rPr>
              <a:t>Science</a:t>
            </a:r>
            <a:r>
              <a:rPr lang="id-ID" sz="1400" dirty="0">
                <a:ea typeface="+mn-lt"/>
                <a:cs typeface="+mn-lt"/>
              </a:rPr>
              <a:t> &amp; Engineering (ICDSE). IEEE, 2012, </a:t>
            </a:r>
            <a:r>
              <a:rPr lang="id-ID" sz="1400" dirty="0" err="1">
                <a:ea typeface="+mn-lt"/>
                <a:cs typeface="+mn-lt"/>
              </a:rPr>
              <a:t>pp</a:t>
            </a:r>
            <a:r>
              <a:rPr lang="id-ID" sz="1400" dirty="0">
                <a:ea typeface="+mn-lt"/>
                <a:cs typeface="+mn-lt"/>
              </a:rPr>
              <a:t>. 64–68.</a:t>
            </a:r>
          </a:p>
          <a:p>
            <a:pPr>
              <a:lnSpc>
                <a:spcPct val="100000"/>
              </a:lnSpc>
            </a:pPr>
            <a:r>
              <a:rPr lang="id-ID" sz="1400" dirty="0">
                <a:ea typeface="+mn-lt"/>
                <a:cs typeface="+mn-lt"/>
              </a:rPr>
              <a:t>[6] Nathanael </a:t>
            </a:r>
            <a:r>
              <a:rPr lang="id-ID" sz="1400" dirty="0" err="1">
                <a:ea typeface="+mn-lt"/>
                <a:cs typeface="+mn-lt"/>
              </a:rPr>
              <a:t>Theovanny</a:t>
            </a:r>
            <a:r>
              <a:rPr lang="id-ID" sz="1400" dirty="0">
                <a:ea typeface="+mn-lt"/>
                <a:cs typeface="+mn-lt"/>
              </a:rPr>
              <a:t> </a:t>
            </a:r>
            <a:r>
              <a:rPr lang="id-ID" sz="1400" dirty="0" err="1">
                <a:ea typeface="+mn-lt"/>
                <a:cs typeface="+mn-lt"/>
              </a:rPr>
              <a:t>Averro</a:t>
            </a:r>
            <a:r>
              <a:rPr lang="id-ID" sz="1400" dirty="0">
                <a:ea typeface="+mn-lt"/>
                <a:cs typeface="+mn-lt"/>
              </a:rPr>
              <a:t>. (2022). </a:t>
            </a:r>
            <a:r>
              <a:rPr lang="id-ID" sz="1400" i="1" dirty="0">
                <a:ea typeface="+mn-lt"/>
                <a:cs typeface="+mn-lt"/>
              </a:rPr>
              <a:t>Analisis Akurasi </a:t>
            </a:r>
            <a:r>
              <a:rPr lang="id-ID" sz="1400" i="1" dirty="0" err="1">
                <a:ea typeface="+mn-lt"/>
                <a:cs typeface="+mn-lt"/>
              </a:rPr>
              <a:t>Imbalance</a:t>
            </a:r>
            <a:r>
              <a:rPr lang="id-ID" sz="1400" i="1" dirty="0">
                <a:ea typeface="+mn-lt"/>
                <a:cs typeface="+mn-lt"/>
              </a:rPr>
              <a:t>-XGBOOST untuk Prediksi </a:t>
            </a:r>
            <a:r>
              <a:rPr lang="id-ID" sz="1400" i="1" dirty="0" err="1">
                <a:ea typeface="+mn-lt"/>
                <a:cs typeface="+mn-lt"/>
              </a:rPr>
              <a:t>Fraud</a:t>
            </a:r>
            <a:r>
              <a:rPr lang="id-ID" sz="1400" i="1" dirty="0">
                <a:ea typeface="+mn-lt"/>
                <a:cs typeface="+mn-lt"/>
              </a:rPr>
              <a:t> Asuransi</a:t>
            </a:r>
            <a:r>
              <a:rPr lang="id-ID" sz="1400" dirty="0">
                <a:ea typeface="+mn-lt"/>
                <a:cs typeface="+mn-lt"/>
              </a:rPr>
              <a:t>. Depok: Departemen Matematika Universitas Indonesia.</a:t>
            </a:r>
          </a:p>
        </p:txBody>
      </p:sp>
    </p:spTree>
    <p:extLst>
      <p:ext uri="{BB962C8B-B14F-4D97-AF65-F5344CB8AC3E}">
        <p14:creationId xmlns:p14="http://schemas.microsoft.com/office/powerpoint/2010/main" val="34732032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91C68-73FD-CCCA-0380-BE4EEE4E6C52}"/>
              </a:ext>
            </a:extLst>
          </p:cNvPr>
          <p:cNvSpPr>
            <a:spLocks noGrp="1"/>
          </p:cNvSpPr>
          <p:nvPr>
            <p:ph type="title"/>
          </p:nvPr>
        </p:nvSpPr>
        <p:spPr/>
        <p:txBody>
          <a:bodyPr/>
          <a:lstStyle/>
          <a:p>
            <a:r>
              <a:rPr lang="en-US" dirty="0" err="1">
                <a:cs typeface="Posterama"/>
              </a:rPr>
              <a:t>Setelah</a:t>
            </a:r>
            <a:r>
              <a:rPr lang="en-US" dirty="0">
                <a:cs typeface="Posterama"/>
              </a:rPr>
              <a:t> UTS</a:t>
            </a:r>
            <a:endParaRPr lang="en-US" dirty="0"/>
          </a:p>
        </p:txBody>
      </p:sp>
    </p:spTree>
    <p:extLst>
      <p:ext uri="{BB962C8B-B14F-4D97-AF65-F5344CB8AC3E}">
        <p14:creationId xmlns:p14="http://schemas.microsoft.com/office/powerpoint/2010/main" val="9689666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mall tree">
            <a:extLst>
              <a:ext uri="{FF2B5EF4-FFF2-40B4-BE49-F238E27FC236}">
                <a16:creationId xmlns:a16="http://schemas.microsoft.com/office/drawing/2014/main" id="{79B43785-9C79-10AA-62AC-A2EDDBBD5DFE}"/>
              </a:ext>
            </a:extLst>
          </p:cNvPr>
          <p:cNvPicPr>
            <a:picLocks noChangeAspect="1"/>
          </p:cNvPicPr>
          <p:nvPr/>
        </p:nvPicPr>
        <p:blipFill rotWithShape="1">
          <a:blip r:embed="rId2">
            <a:alphaModFix/>
          </a:blip>
          <a:srcRect t="5738" r="-2" b="9989"/>
          <a:stretch/>
        </p:blipFill>
        <p:spPr>
          <a:xfrm>
            <a:off x="20" y="10"/>
            <a:ext cx="12191980" cy="6857990"/>
          </a:xfrm>
          <a:prstGeom prst="rect">
            <a:avLst/>
          </a:prstGeom>
        </p:spPr>
      </p:pic>
      <p:sp useBgFill="1">
        <p:nvSpPr>
          <p:cNvPr id="14" name="Freeform: Shape 13">
            <a:extLst>
              <a:ext uri="{FF2B5EF4-FFF2-40B4-BE49-F238E27FC236}">
                <a16:creationId xmlns:a16="http://schemas.microsoft.com/office/drawing/2014/main" id="{56BD7DD2-1738-4D5D-955B-0F7C68C99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534478" y="3308697"/>
            <a:ext cx="2657521" cy="3554844"/>
          </a:xfrm>
          <a:custGeom>
            <a:avLst/>
            <a:gdLst>
              <a:gd name="connsiteX0" fmla="*/ 1231997 w 3761741"/>
              <a:gd name="connsiteY0" fmla="*/ 3753085 h 5031909"/>
              <a:gd name="connsiteX1" fmla="*/ 1491504 w 3761741"/>
              <a:gd name="connsiteY1" fmla="*/ 3915246 h 5031909"/>
              <a:gd name="connsiteX2" fmla="*/ 1372239 w 3761741"/>
              <a:gd name="connsiteY2" fmla="*/ 4360348 h 5031909"/>
              <a:gd name="connsiteX3" fmla="*/ 927138 w 3761741"/>
              <a:gd name="connsiteY3" fmla="*/ 4241084 h 5031909"/>
              <a:gd name="connsiteX4" fmla="*/ 1046403 w 3761741"/>
              <a:gd name="connsiteY4" fmla="*/ 3795982 h 5031909"/>
              <a:gd name="connsiteX5" fmla="*/ 1231997 w 3761741"/>
              <a:gd name="connsiteY5" fmla="*/ 3753085 h 5031909"/>
              <a:gd name="connsiteX6" fmla="*/ 1759997 w 3761741"/>
              <a:gd name="connsiteY6" fmla="*/ 3489191 h 5031909"/>
              <a:gd name="connsiteX7" fmla="*/ 1919508 w 3761741"/>
              <a:gd name="connsiteY7" fmla="*/ 3568587 h 5031909"/>
              <a:gd name="connsiteX8" fmla="*/ 1860512 w 3761741"/>
              <a:gd name="connsiteY8" fmla="*/ 3788765 h 5031909"/>
              <a:gd name="connsiteX9" fmla="*/ 1640334 w 3761741"/>
              <a:gd name="connsiteY9" fmla="*/ 3729768 h 5031909"/>
              <a:gd name="connsiteX10" fmla="*/ 1699331 w 3761741"/>
              <a:gd name="connsiteY10" fmla="*/ 3509591 h 5031909"/>
              <a:gd name="connsiteX11" fmla="*/ 1759997 w 3761741"/>
              <a:gd name="connsiteY11" fmla="*/ 3489191 h 5031909"/>
              <a:gd name="connsiteX12" fmla="*/ 0 w 3761741"/>
              <a:gd name="connsiteY12" fmla="*/ 0 h 5031909"/>
              <a:gd name="connsiteX13" fmla="*/ 3761741 w 3761741"/>
              <a:gd name="connsiteY13" fmla="*/ 0 h 5031909"/>
              <a:gd name="connsiteX14" fmla="*/ 3681829 w 3761741"/>
              <a:gd name="connsiteY14" fmla="*/ 50256 h 5031909"/>
              <a:gd name="connsiteX15" fmla="*/ 2937684 w 3761741"/>
              <a:gd name="connsiteY15" fmla="*/ 451413 h 5031909"/>
              <a:gd name="connsiteX16" fmla="*/ 2372686 w 3761741"/>
              <a:gd name="connsiteY16" fmla="*/ 1727662 h 5031909"/>
              <a:gd name="connsiteX17" fmla="*/ 2465529 w 3761741"/>
              <a:gd name="connsiteY17" fmla="*/ 2404960 h 5031909"/>
              <a:gd name="connsiteX18" fmla="*/ 1386395 w 3761741"/>
              <a:gd name="connsiteY18" fmla="*/ 3432457 h 5031909"/>
              <a:gd name="connsiteX19" fmla="*/ 717407 w 3761741"/>
              <a:gd name="connsiteY19" fmla="*/ 3749372 h 5031909"/>
              <a:gd name="connsiteX20" fmla="*/ 322998 w 3761741"/>
              <a:gd name="connsiteY20" fmla="*/ 4542230 h 5031909"/>
              <a:gd name="connsiteX21" fmla="*/ 7948 w 3761741"/>
              <a:gd name="connsiteY21" fmla="*/ 5025561 h 5031909"/>
              <a:gd name="connsiteX22" fmla="*/ 0 w 3761741"/>
              <a:gd name="connsiteY22" fmla="*/ 5031909 h 503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61741" h="5031909">
                <a:moveTo>
                  <a:pt x="1231997" y="3753085"/>
                </a:moveTo>
                <a:cubicBezTo>
                  <a:pt x="1336336" y="3760459"/>
                  <a:pt x="1435268" y="3817843"/>
                  <a:pt x="1491504" y="3915246"/>
                </a:cubicBezTo>
                <a:cubicBezTo>
                  <a:pt x="1581482" y="4071092"/>
                  <a:pt x="1528085" y="4270371"/>
                  <a:pt x="1372239" y="4360348"/>
                </a:cubicBezTo>
                <a:cubicBezTo>
                  <a:pt x="1216394" y="4450325"/>
                  <a:pt x="1017115" y="4396929"/>
                  <a:pt x="927138" y="4241084"/>
                </a:cubicBezTo>
                <a:cubicBezTo>
                  <a:pt x="837160" y="4085238"/>
                  <a:pt x="890557" y="3885959"/>
                  <a:pt x="1046403" y="3795982"/>
                </a:cubicBezTo>
                <a:cubicBezTo>
                  <a:pt x="1104845" y="3762240"/>
                  <a:pt x="1169394" y="3748660"/>
                  <a:pt x="1231997" y="3753085"/>
                </a:cubicBezTo>
                <a:close/>
                <a:moveTo>
                  <a:pt x="1759997" y="3489191"/>
                </a:moveTo>
                <a:cubicBezTo>
                  <a:pt x="1822331" y="3481456"/>
                  <a:pt x="1886126" y="3510769"/>
                  <a:pt x="1919508" y="3568587"/>
                </a:cubicBezTo>
                <a:cubicBezTo>
                  <a:pt x="1964017" y="3645679"/>
                  <a:pt x="1937603" y="3744256"/>
                  <a:pt x="1860512" y="3788765"/>
                </a:cubicBezTo>
                <a:cubicBezTo>
                  <a:pt x="1783420" y="3833274"/>
                  <a:pt x="1684844" y="3806860"/>
                  <a:pt x="1640334" y="3729768"/>
                </a:cubicBezTo>
                <a:cubicBezTo>
                  <a:pt x="1595825" y="3652677"/>
                  <a:pt x="1622238" y="3554100"/>
                  <a:pt x="1699331" y="3509591"/>
                </a:cubicBezTo>
                <a:cubicBezTo>
                  <a:pt x="1718604" y="3498464"/>
                  <a:pt x="1739219" y="3491769"/>
                  <a:pt x="1759997" y="3489191"/>
                </a:cubicBezTo>
                <a:close/>
                <a:moveTo>
                  <a:pt x="0" y="0"/>
                </a:moveTo>
                <a:lnTo>
                  <a:pt x="3761741" y="0"/>
                </a:lnTo>
                <a:lnTo>
                  <a:pt x="3681829" y="50256"/>
                </a:lnTo>
                <a:cubicBezTo>
                  <a:pt x="3438848" y="191089"/>
                  <a:pt x="3181881" y="311202"/>
                  <a:pt x="2937684" y="451413"/>
                </a:cubicBezTo>
                <a:cubicBezTo>
                  <a:pt x="2479845" y="715229"/>
                  <a:pt x="2214753" y="1139058"/>
                  <a:pt x="2372686" y="1727662"/>
                </a:cubicBezTo>
                <a:cubicBezTo>
                  <a:pt x="2431549" y="1947175"/>
                  <a:pt x="2491082" y="2185236"/>
                  <a:pt x="2465529" y="2404960"/>
                </a:cubicBezTo>
                <a:cubicBezTo>
                  <a:pt x="2399653" y="2971510"/>
                  <a:pt x="2011160" y="3315831"/>
                  <a:pt x="1386395" y="3432457"/>
                </a:cubicBezTo>
                <a:cubicBezTo>
                  <a:pt x="1135728" y="3479297"/>
                  <a:pt x="864140" y="3520006"/>
                  <a:pt x="717407" y="3749372"/>
                </a:cubicBezTo>
                <a:cubicBezTo>
                  <a:pt x="559240" y="3996927"/>
                  <a:pt x="433133" y="4268292"/>
                  <a:pt x="322998" y="4542230"/>
                </a:cubicBezTo>
                <a:cubicBezTo>
                  <a:pt x="247175" y="4731198"/>
                  <a:pt x="151079" y="4898056"/>
                  <a:pt x="7948" y="5025561"/>
                </a:cubicBezTo>
                <a:lnTo>
                  <a:pt x="0" y="503190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8509A13B-4750-4C28-974C-8E9C13C5B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55816" y="-1555812"/>
            <a:ext cx="6858000" cy="9969624"/>
          </a:xfrm>
          <a:prstGeom prst="rect">
            <a:avLst/>
          </a:prstGeom>
          <a:gradFill>
            <a:gsLst>
              <a:gs pos="41000">
                <a:srgbClr val="000000">
                  <a:alpha val="50000"/>
                </a:srgbClr>
              </a:gs>
              <a:gs pos="100000">
                <a:srgbClr val="000000">
                  <a:alpha val="0"/>
                </a:srgbClr>
              </a:gs>
              <a:gs pos="0">
                <a:schemeClr val="tx1"/>
              </a:gs>
              <a:gs pos="0">
                <a:srgbClr val="000000">
                  <a:alpha val="5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097C42FC-917A-B8F4-9512-D75F55BF6C6A}"/>
              </a:ext>
            </a:extLst>
          </p:cNvPr>
          <p:cNvSpPr>
            <a:spLocks noGrp="1"/>
          </p:cNvSpPr>
          <p:nvPr>
            <p:ph type="title"/>
          </p:nvPr>
        </p:nvSpPr>
        <p:spPr>
          <a:xfrm>
            <a:off x="609600" y="663960"/>
            <a:ext cx="5048250" cy="3228104"/>
          </a:xfrm>
        </p:spPr>
        <p:txBody>
          <a:bodyPr vert="horz" lIns="91440" tIns="45720" rIns="91440" bIns="45720" rtlCol="0" anchor="ctr">
            <a:normAutofit/>
          </a:bodyPr>
          <a:lstStyle/>
          <a:p>
            <a:pPr>
              <a:lnSpc>
                <a:spcPct val="90000"/>
              </a:lnSpc>
            </a:pPr>
            <a:r>
              <a:rPr lang="en-US" sz="4200" dirty="0">
                <a:solidFill>
                  <a:srgbClr val="FFFFFF"/>
                </a:solidFill>
              </a:rPr>
              <a:t>Boosting Insights in Fraud Insurance with Tree-Based Machine Learning Methods</a:t>
            </a:r>
          </a:p>
        </p:txBody>
      </p:sp>
    </p:spTree>
    <p:extLst>
      <p:ext uri="{BB962C8B-B14F-4D97-AF65-F5344CB8AC3E}">
        <p14:creationId xmlns:p14="http://schemas.microsoft.com/office/powerpoint/2010/main" val="417078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Judul 1">
            <a:extLst>
              <a:ext uri="{FF2B5EF4-FFF2-40B4-BE49-F238E27FC236}">
                <a16:creationId xmlns:a16="http://schemas.microsoft.com/office/drawing/2014/main" id="{A18E5291-7EC2-1BD0-3E1F-80846A36B1C4}"/>
              </a:ext>
            </a:extLst>
          </p:cNvPr>
          <p:cNvSpPr>
            <a:spLocks noGrp="1"/>
          </p:cNvSpPr>
          <p:nvPr>
            <p:ph type="title"/>
          </p:nvPr>
        </p:nvSpPr>
        <p:spPr>
          <a:xfrm>
            <a:off x="5748752" y="552782"/>
            <a:ext cx="5919373" cy="1611920"/>
          </a:xfrm>
        </p:spPr>
        <p:txBody>
          <a:bodyPr>
            <a:normAutofit/>
          </a:bodyPr>
          <a:lstStyle/>
          <a:p>
            <a:r>
              <a:rPr lang="id-ID" dirty="0">
                <a:cs typeface="Posterama"/>
              </a:rPr>
              <a:t>Latar Belakang</a:t>
            </a:r>
            <a:endParaRPr lang="id-ID" dirty="0"/>
          </a:p>
        </p:txBody>
      </p:sp>
      <p:pic>
        <p:nvPicPr>
          <p:cNvPr id="5" name="Picture 4" descr="Peluncuran roket">
            <a:extLst>
              <a:ext uri="{FF2B5EF4-FFF2-40B4-BE49-F238E27FC236}">
                <a16:creationId xmlns:a16="http://schemas.microsoft.com/office/drawing/2014/main" id="{D8216424-1331-48AF-3676-6FA0274389A1}"/>
              </a:ext>
            </a:extLst>
          </p:cNvPr>
          <p:cNvPicPr>
            <a:picLocks noChangeAspect="1"/>
          </p:cNvPicPr>
          <p:nvPr/>
        </p:nvPicPr>
        <p:blipFill rotWithShape="1">
          <a:blip r:embed="rId2"/>
          <a:srcRect l="36576" r="7922" b="-3"/>
          <a:stretch/>
        </p:blipFill>
        <p:spPr>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3" name="Tampungan Konten 2">
            <a:extLst>
              <a:ext uri="{FF2B5EF4-FFF2-40B4-BE49-F238E27FC236}">
                <a16:creationId xmlns:a16="http://schemas.microsoft.com/office/drawing/2014/main" id="{06524A85-731C-E61E-528B-93FDEE73C525}"/>
              </a:ext>
            </a:extLst>
          </p:cNvPr>
          <p:cNvSpPr>
            <a:spLocks noGrp="1"/>
          </p:cNvSpPr>
          <p:nvPr>
            <p:ph idx="1"/>
          </p:nvPr>
        </p:nvSpPr>
        <p:spPr>
          <a:xfrm>
            <a:off x="5745083" y="2391995"/>
            <a:ext cx="5904056" cy="3174788"/>
          </a:xfrm>
        </p:spPr>
        <p:txBody>
          <a:bodyPr vert="horz" lIns="91440" tIns="45720" rIns="91440" bIns="45720" rtlCol="0" anchor="t">
            <a:normAutofit/>
          </a:bodyPr>
          <a:lstStyle/>
          <a:p>
            <a:pPr marL="285750" indent="-285750">
              <a:lnSpc>
                <a:spcPct val="100000"/>
              </a:lnSpc>
              <a:buFont typeface="Arial" panose="020B0504020202020204" pitchFamily="34" charset="0"/>
              <a:buChar char="•"/>
            </a:pPr>
            <a:r>
              <a:rPr lang="id-ID" sz="1600" dirty="0" err="1">
                <a:ea typeface="+mn-lt"/>
                <a:cs typeface="+mn-lt"/>
              </a:rPr>
              <a:t>Fraud</a:t>
            </a:r>
            <a:r>
              <a:rPr lang="id-ID" sz="1600" dirty="0">
                <a:ea typeface="+mn-lt"/>
                <a:cs typeface="+mn-lt"/>
              </a:rPr>
              <a:t> asuransi umumnya beroperasi dalam kerangka model linear umum (GLM).</a:t>
            </a:r>
            <a:endParaRPr lang="id-ID" sz="1600"/>
          </a:p>
          <a:p>
            <a:pPr marL="285750" indent="-285750">
              <a:lnSpc>
                <a:spcPct val="100000"/>
              </a:lnSpc>
              <a:buFont typeface="Arial" panose="020B0504020202020204" pitchFamily="34" charset="0"/>
              <a:buChar char="•"/>
            </a:pPr>
            <a:r>
              <a:rPr lang="id-ID" sz="1600" dirty="0">
                <a:ea typeface="+mn-lt"/>
                <a:cs typeface="+mn-lt"/>
              </a:rPr>
              <a:t>Dengan naiknya </a:t>
            </a:r>
            <a:r>
              <a:rPr lang="id-ID" sz="1600" dirty="0" err="1">
                <a:ea typeface="+mn-lt"/>
                <a:cs typeface="+mn-lt"/>
              </a:rPr>
              <a:t>analitika</a:t>
            </a:r>
            <a:r>
              <a:rPr lang="id-ID" sz="1600" dirty="0">
                <a:ea typeface="+mn-lt"/>
                <a:cs typeface="+mn-lt"/>
              </a:rPr>
              <a:t> data, penelitian kali ini berfokus pada metode pembelajaran mesin berbasis pohon untuk mengembangkan interpretasi lengkap yang dibangun dari tingkat usia dan total premi asuransi per tahun.</a:t>
            </a:r>
          </a:p>
          <a:p>
            <a:pPr marL="285750" indent="-285750">
              <a:lnSpc>
                <a:spcPct val="100000"/>
              </a:lnSpc>
              <a:buFont typeface="Arial" panose="020B0504020202020204" pitchFamily="34" charset="0"/>
              <a:buChar char="•"/>
            </a:pPr>
            <a:r>
              <a:rPr lang="id-ID" sz="1600" dirty="0">
                <a:ea typeface="+mn-lt"/>
                <a:cs typeface="+mn-lt"/>
              </a:rPr>
              <a:t>Selanjutnya akan dihasilkan ekstraksi wawasan dari model ML dengan skor pentingnya variabel, plot dependensi parsial (PDP), dan ekspektasi kondisional individu (ICE).</a:t>
            </a:r>
          </a:p>
          <a:p>
            <a:pPr marL="285750" indent="-285750">
              <a:lnSpc>
                <a:spcPct val="100000"/>
              </a:lnSpc>
              <a:buFont typeface="Arial" panose="020B0504020202020204" pitchFamily="34" charset="0"/>
              <a:buChar char="•"/>
            </a:pPr>
            <a:r>
              <a:rPr lang="id-ID" sz="1600" dirty="0">
                <a:ea typeface="+mn-lt"/>
                <a:cs typeface="+mn-lt"/>
              </a:rPr>
              <a:t>Data yang digunakan adalah </a:t>
            </a:r>
            <a:r>
              <a:rPr lang="en-US" sz="1800" dirty="0">
                <a:ea typeface="+mn-lt"/>
                <a:cs typeface="+mn-lt"/>
              </a:rPr>
              <a:t>Data fraud_asuransi.csv</a:t>
            </a:r>
          </a:p>
        </p:txBody>
      </p:sp>
    </p:spTree>
    <p:extLst>
      <p:ext uri="{BB962C8B-B14F-4D97-AF65-F5344CB8AC3E}">
        <p14:creationId xmlns:p14="http://schemas.microsoft.com/office/powerpoint/2010/main" val="28409189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8"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Background Fill">
            <a:extLst>
              <a:ext uri="{FF2B5EF4-FFF2-40B4-BE49-F238E27FC236}">
                <a16:creationId xmlns:a16="http://schemas.microsoft.com/office/drawing/2014/main" id="{F79232E2-A9FE-4A08-9B39-19C88A01D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C734A340-6EFD-6688-6DC8-A72449784AD7}"/>
              </a:ext>
            </a:extLst>
          </p:cNvPr>
          <p:cNvSpPr>
            <a:spLocks noGrp="1"/>
          </p:cNvSpPr>
          <p:nvPr>
            <p:ph type="title"/>
          </p:nvPr>
        </p:nvSpPr>
        <p:spPr>
          <a:xfrm>
            <a:off x="609600" y="557784"/>
            <a:ext cx="10972800" cy="1325563"/>
          </a:xfrm>
        </p:spPr>
        <p:txBody>
          <a:bodyPr>
            <a:normAutofit/>
          </a:bodyPr>
          <a:lstStyle/>
          <a:p>
            <a:r>
              <a:rPr lang="id-ID">
                <a:cs typeface="Posterama"/>
              </a:rPr>
              <a:t>RUMUSAN MASALAH</a:t>
            </a:r>
          </a:p>
        </p:txBody>
      </p:sp>
      <p:graphicFrame>
        <p:nvGraphicFramePr>
          <p:cNvPr id="5" name="Tampungan Konten 2">
            <a:extLst>
              <a:ext uri="{FF2B5EF4-FFF2-40B4-BE49-F238E27FC236}">
                <a16:creationId xmlns:a16="http://schemas.microsoft.com/office/drawing/2014/main" id="{7ACC08EF-8B8B-8B7F-8615-83DCDD481C69}"/>
              </a:ext>
            </a:extLst>
          </p:cNvPr>
          <p:cNvGraphicFramePr>
            <a:graphicFrameLocks noGrp="1"/>
          </p:cNvGraphicFramePr>
          <p:nvPr>
            <p:ph idx="1"/>
          </p:nvPr>
        </p:nvGraphicFramePr>
        <p:xfrm>
          <a:off x="609600" y="2106613"/>
          <a:ext cx="10972800" cy="4035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2219199"/>
      </p:ext>
    </p:extLst>
  </p:cSld>
  <p:clrMapOvr>
    <a:masterClrMapping/>
  </p:clrMapOvr>
</p:sld>
</file>

<file path=ppt/theme/theme1.xml><?xml version="1.0" encoding="utf-8"?>
<a:theme xmlns:a="http://schemas.openxmlformats.org/drawingml/2006/main" name="SplashVTI">
  <a:themeElements>
    <a:clrScheme name="Custom 11">
      <a:dk1>
        <a:srgbClr val="262626"/>
      </a:dk1>
      <a:lt1>
        <a:sysClr val="window" lastClr="FFFFFF"/>
      </a:lt1>
      <a:dk2>
        <a:srgbClr val="2F333D"/>
      </a:dk2>
      <a:lt2>
        <a:srgbClr val="E9F3F3"/>
      </a:lt2>
      <a:accent1>
        <a:srgbClr val="1EBE9B"/>
      </a:accent1>
      <a:accent2>
        <a:srgbClr val="FD8686"/>
      </a:accent2>
      <a:accent3>
        <a:srgbClr val="0AC8AD"/>
      </a:accent3>
      <a:accent4>
        <a:srgbClr val="E69500"/>
      </a:accent4>
      <a:accent5>
        <a:srgbClr val="EC4E70"/>
      </a:accent5>
      <a:accent6>
        <a:srgbClr val="794DFF"/>
      </a:accent6>
      <a:hlink>
        <a:srgbClr val="3E8FF1"/>
      </a:hlink>
      <a:folHlink>
        <a:srgbClr val="939393"/>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docProps/app.xml><?xml version="1.0" encoding="utf-8"?>
<Properties xmlns="http://schemas.openxmlformats.org/officeDocument/2006/extended-properties" xmlns:vt="http://schemas.openxmlformats.org/officeDocument/2006/docPropsVTypes">
  <TotalTime>0</TotalTime>
  <Words>8825</Words>
  <Application>Microsoft Office PowerPoint</Application>
  <PresentationFormat>Widescreen</PresentationFormat>
  <Paragraphs>498</Paragraphs>
  <Slides>142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142</vt:i4>
      </vt:variant>
    </vt:vector>
  </HeadingPairs>
  <TitlesOfParts>
    <vt:vector size="151" baseType="lpstr">
      <vt:lpstr>Arial</vt:lpstr>
      <vt:lpstr>Arial,Sans-Serif</vt:lpstr>
      <vt:lpstr>Avenir Next LT Pro</vt:lpstr>
      <vt:lpstr>Cambria Math</vt:lpstr>
      <vt:lpstr>Consolas</vt:lpstr>
      <vt:lpstr>Posterama</vt:lpstr>
      <vt:lpstr>Segoe UI</vt:lpstr>
      <vt:lpstr>Times New Roman</vt:lpstr>
      <vt:lpstr>SplashVTI</vt:lpstr>
      <vt:lpstr>INTERPRETASI IMBALANCE-XGBOOST UNTUK PREDIKSI FRAUD ASURANSI</vt:lpstr>
      <vt:lpstr>PENDAHULUAN</vt:lpstr>
      <vt:lpstr>LATAR BELAKANG</vt:lpstr>
      <vt:lpstr>PowerPoint Presentation</vt:lpstr>
      <vt:lpstr>PowerPoint Presentation</vt:lpstr>
      <vt:lpstr>RUMUSAN MASALAH</vt:lpstr>
      <vt:lpstr>TUJUAN</vt:lpstr>
      <vt:lpstr>BATASAN MASALAH</vt:lpstr>
      <vt:lpstr>METODOLOGI</vt:lpstr>
      <vt:lpstr>PowerPoint Presentation</vt:lpstr>
      <vt:lpstr>METODE</vt:lpstr>
      <vt:lpstr>Classification Tree</vt:lpstr>
      <vt:lpstr>Simpul merepresentasikan kondisi dari fitur tertentu. Cabang merepresentasikan apakah data memenuhi kondisi dari fitur yang diberikan pada simpul terkait. Daun merupakan simpul paling terakhir yang memuat kelas atau kategori yang menjadi prediksi atau keputusan berdasarkan model.  Pemilihan atribut sebagai simpul akar maupun simpul dalam didasarkan pada nilai information gain dari setiap atribut. Atribut yang dipilih adalah atribut dengan information gain minimum.</vt:lpstr>
      <vt:lpstr>Algoritma Decision Tree</vt:lpstr>
      <vt:lpstr>GRADIENT BOOSTING</vt:lpstr>
      <vt:lpstr>Algoritma Gradient Boosting</vt:lpstr>
      <vt:lpstr>EXTREME GRADIENT BOOSTING (XGBOOST)</vt:lpstr>
      <vt:lpstr>Penanganan Missing Values dengan Sparsity-aware Split Finding</vt:lpstr>
      <vt:lpstr>Penanganan Overfitting</vt:lpstr>
      <vt:lpstr>Algoritma Splitting</vt:lpstr>
      <vt:lpstr>PENDEKATAN DATA-LEVEL PADA MASALAH IMBALANCE CLASS</vt:lpstr>
      <vt:lpstr>PowerPoint Presentation</vt:lpstr>
      <vt:lpstr>PEMBOBOTAN DATA PADA XGBOOST</vt:lpstr>
      <vt:lpstr>IMBALANCE-XGBOOST</vt:lpstr>
      <vt:lpstr>Imbalance-XGBoost dengan Weighted Cross-Entropy</vt:lpstr>
      <vt:lpstr>PARAMETER MODEL XGBOOST</vt:lpstr>
      <vt:lpstr>Parameter Model XGBoost dengan Oversampling</vt:lpstr>
      <vt:lpstr>Parameter Model XGBoost dengan Pembobotan Data</vt:lpstr>
      <vt:lpstr>Parameter Model Imbalance-XGBoost dengan Weighted Function</vt:lpstr>
      <vt:lpstr>Parameter Model Imbalance-XGBoost dengan Focal Loss</vt:lpstr>
      <vt:lpstr>METODE OPTIMASI PARAMETER PADA MODEL</vt:lpstr>
      <vt:lpstr>Cross Validation</vt:lpstr>
      <vt:lpstr>Analisis Performa Model</vt:lpstr>
      <vt:lpstr>Confusion Matrix</vt:lpstr>
      <vt:lpstr>Classification Report</vt:lpstr>
      <vt:lpstr>PowerPoint Presentation</vt:lpstr>
      <vt:lpstr>PowerPoint Presentation</vt:lpstr>
      <vt:lpstr>Area Under Curve</vt:lpstr>
      <vt:lpstr>Kurva ROC</vt:lpstr>
      <vt:lpstr>INTERPRETASI IMBALANCE-XGBOOST UNTUK PREDIKSI FRAUD ASURANSI</vt:lpstr>
      <vt:lpstr>DATA</vt:lpstr>
      <vt:lpstr>Data terdiri dari 1000 observasi dengan 39 variabel atau fitur. Fitur dengan tipe berupa object menyatakan data kategorik, fitur dengan tipe integer menyatakan data numerik berupa bilangan bulat, dan fitur dengan tipe float menyatakan data numerik berupa bilangan real.</vt:lpstr>
      <vt:lpstr>Komposisi kelas "no" pada dataset ini mencapai 75,% dan kelas "yes" hanya 24.7%. Model yang dilatih dengan komposisi yang imbalance ini rentan terhadap bias. Sehingga penggunaan imbalance-XGBoost diharapkan dapat menangani permasalahan ini.</vt:lpstr>
      <vt:lpstr>DISTRIBUSI DARI SETIAP FITUR NUMERIK</vt:lpstr>
      <vt:lpstr>PowerPoint Presentation</vt:lpstr>
      <vt:lpstr>PowerPoint Presentation</vt:lpstr>
      <vt:lpstr>PowerPoint Presentation</vt:lpstr>
      <vt:lpstr>PowerPoint Presentation</vt:lpstr>
      <vt:lpstr>PowerPoint Presentation</vt:lpstr>
      <vt:lpstr>PRA-PENGOLAHAN DATA</vt:lpstr>
      <vt:lpstr>PEMILIHAN, PENGGABUNGAN, DAN MODIFIKASI FITUR</vt:lpstr>
      <vt:lpstr>PowerPoint Presentation</vt:lpstr>
      <vt:lpstr>TRANSFORMASI PADA MISSING VALUE</vt:lpstr>
      <vt:lpstr>PowerPoint Presentation</vt:lpstr>
      <vt:lpstr>PowerPoint Presentation</vt:lpstr>
      <vt:lpstr>SCALING FITUR NUMERIK</vt:lpstr>
      <vt:lpstr>Standard scaler</vt:lpstr>
      <vt:lpstr>Decision Forest Pruning</vt:lpstr>
      <vt:lpstr>Ekstraksi Aturan Konjungsi</vt:lpstr>
      <vt:lpstr>Konstruksi Tree</vt:lpstr>
      <vt:lpstr>Aturan Konjungsi </vt:lpstr>
      <vt:lpstr>XG-BOOST TANPA PENANGANAN KELAS TAK SEIMBANG</vt:lpstr>
      <vt:lpstr>PowerPoint Presentation</vt:lpstr>
      <vt:lpstr>PowerPoint Presentation</vt:lpstr>
      <vt:lpstr>Top 5 Importance Features </vt:lpstr>
      <vt:lpstr>XG-BOOST DENGAN OVERSAMPLING</vt:lpstr>
      <vt:lpstr>PowerPoint Presentation</vt:lpstr>
      <vt:lpstr>Top 5 Importance Feature</vt:lpstr>
      <vt:lpstr>XG-BOOST DENGAN PEMBOBOTAN DATA</vt:lpstr>
      <vt:lpstr>PowerPoint Presentation</vt:lpstr>
      <vt:lpstr>Top 5 Importance Features</vt:lpstr>
      <vt:lpstr>IMBALANCE-XGBOOST WEIGHTED</vt:lpstr>
      <vt:lpstr>Top 5 Importance Features</vt:lpstr>
      <vt:lpstr>IMBALANCE-XGBOOST FOCAL</vt:lpstr>
      <vt:lpstr>Top 5 Importance Features</vt:lpstr>
      <vt:lpstr>Conjunction Set- Model 1 - XGBOOST</vt:lpstr>
      <vt:lpstr>Decision Path-Model 1 - XGBOOST</vt:lpstr>
      <vt:lpstr>Classification Tree - Model 1 - XGBOOST</vt:lpstr>
      <vt:lpstr>Decision Rule - Model 1 - XGBOOST</vt:lpstr>
      <vt:lpstr>Conjunction Set-Model 2-XGBOOST Oversampling</vt:lpstr>
      <vt:lpstr>Decision Path-Model 2 – XGBOOST Oversampling</vt:lpstr>
      <vt:lpstr>Classification Tree - Model 2 – XGBOOST Oversampling</vt:lpstr>
      <vt:lpstr>Decision Rule - Model 2 – XGBOOST Oversampling</vt:lpstr>
      <vt:lpstr>Conjunction Set- Model 3 – XGBOOST Pembobotan</vt:lpstr>
      <vt:lpstr>Decision Path- Model 3 – XGBOOST Pembobotan</vt:lpstr>
      <vt:lpstr>Classification Tree - Model 3 – XGBOOST Pembobotan</vt:lpstr>
      <vt:lpstr>Decision Rule - Model 3 – XGBOOST Pembobotan</vt:lpstr>
      <vt:lpstr>Classification Tree - Model 4 – IMXGBOOST WEIGHTED</vt:lpstr>
      <vt:lpstr>Decision Rule - Model 4 – IMXGBOOST WEIGHTED </vt:lpstr>
      <vt:lpstr>Classification Tree - Model 5 – IMXGBOOST FOCAL</vt:lpstr>
      <vt:lpstr>Decision Rule - Model 5 – IMXGBOOST FOCAL </vt:lpstr>
      <vt:lpstr>KESIMPULAN</vt:lpstr>
      <vt:lpstr>PowerPoint Presentation</vt:lpstr>
      <vt:lpstr>PowerPoint Presentation</vt:lpstr>
      <vt:lpstr>REFERENSI</vt:lpstr>
      <vt:lpstr>Setelah UTS</vt:lpstr>
      <vt:lpstr>Boosting Insights in Fraud Insurance with Tree-Based Machine Learning Methods</vt:lpstr>
      <vt:lpstr>Latar Belakang</vt:lpstr>
      <vt:lpstr>RUMUSAN MASALAH</vt:lpstr>
      <vt:lpstr>Tujuan Penelitian</vt:lpstr>
      <vt:lpstr>Metodologi Penelitian</vt:lpstr>
      <vt:lpstr>Metode Interpretasi</vt:lpstr>
      <vt:lpstr>Variable Importance</vt:lpstr>
      <vt:lpstr>PowerPoint Presentation</vt:lpstr>
      <vt:lpstr>Partial Dependence Plots (PDP)</vt:lpstr>
      <vt:lpstr>PowerPoint Presentation</vt:lpstr>
      <vt:lpstr>Individual Conditional Expectation (ICE)</vt:lpstr>
      <vt:lpstr>PowerPoint Presentation</vt:lpstr>
      <vt:lpstr>Analisis</vt:lpstr>
      <vt:lpstr>DATA</vt:lpstr>
      <vt:lpstr>Data terdiri dari 1000 observasi dengan 39 variabel atau fitur. Fitur dengan tipe berupa object menyatakan data kategorik, fitur dengan tipe integer menyatakan data numerik berupa bilangan bulat, dan fitur dengan tipe float menyatakan data numerik berupa bilangan real.</vt:lpstr>
      <vt:lpstr>Komposisi kelas "no" pada dataset ini mencapai 75,% dan kelas "yes" hanya 24.7%. Model yang dilatih dengan komposisi yang imbalance ini rentan terhadap bias. Sehingga penggunaan imbalance-XGBoost diharapkan dapat menangani permasalahan ini.</vt:lpstr>
      <vt:lpstr>DISTRIBUSI DARI SETIAP FITUR NUMERIK</vt:lpstr>
      <vt:lpstr>PowerPoint Presentation</vt:lpstr>
      <vt:lpstr>PowerPoint Presentation</vt:lpstr>
      <vt:lpstr>PowerPoint Presentation</vt:lpstr>
      <vt:lpstr>PowerPoint Presentation</vt:lpstr>
      <vt:lpstr>PowerPoint Presentation</vt:lpstr>
      <vt:lpstr>PRA-PENGOLAHAN DATA</vt:lpstr>
      <vt:lpstr>PEMILIHAN, PENGGABUNGAN, DAN MODIFIKASI FITUR</vt:lpstr>
      <vt:lpstr>PowerPoint Presentation</vt:lpstr>
      <vt:lpstr>TRANSFORMASI PADA MISSING VALUE</vt:lpstr>
      <vt:lpstr>PowerPoint Presentation</vt:lpstr>
      <vt:lpstr>PowerPoint Presentation</vt:lpstr>
      <vt:lpstr>SCALING FITUR NUMERIK</vt:lpstr>
      <vt:lpstr>Standard scaler</vt:lpstr>
      <vt:lpstr>Decision Forest Pruning</vt:lpstr>
      <vt:lpstr>Ekstraksi Aturan Konjungsi</vt:lpstr>
      <vt:lpstr>Conjunction Set- Model 1 - XGBOOST</vt:lpstr>
      <vt:lpstr>Decision Path-Model 1 - XGBOOST</vt:lpstr>
      <vt:lpstr>Classification Tree - Model 1 - XGBOOST</vt:lpstr>
      <vt:lpstr>Decision Rule - Model 1 - XGBOOST</vt:lpstr>
      <vt:lpstr>Perbandingan Statistika Performance Terhadap 5 Model XGBOOST untuk Dataset Fraud Asuransi</vt:lpstr>
      <vt:lpstr>Model Interpretation (Feature Importance)</vt:lpstr>
      <vt:lpstr>Model Interpretasi (Partial Dependence Plot-PDP)</vt:lpstr>
      <vt:lpstr>Model Interpretation ( Partial Dependence Plot-PDP)</vt:lpstr>
      <vt:lpstr>Interpretasi PDP Plot</vt:lpstr>
      <vt:lpstr>Model Interpretation (Individual Conditional Expectation – ICE)</vt:lpstr>
      <vt:lpstr>Model Interpretation ( Individual Conditional Expectation –ICE)</vt:lpstr>
      <vt:lpstr>Interpretasi ICE Plot</vt:lpstr>
      <vt:lpstr>Referensi</vt:lpstr>
      <vt:lpstr>TERIMAKASIH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PowerPoint</dc:title>
  <dc:creator/>
  <cp:lastModifiedBy>Yandra Windesia</cp:lastModifiedBy>
  <cp:revision>167</cp:revision>
  <dcterms:created xsi:type="dcterms:W3CDTF">2023-03-05T05:31:50Z</dcterms:created>
  <dcterms:modified xsi:type="dcterms:W3CDTF">2024-04-18T12:51:36Z</dcterms:modified>
</cp:coreProperties>
</file>